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9" r:id="rId5"/>
    <p:sldId id="260" r:id="rId6"/>
    <p:sldId id="268" r:id="rId7"/>
    <p:sldId id="266" r:id="rId8"/>
    <p:sldId id="261" r:id="rId9"/>
    <p:sldId id="262" r:id="rId10"/>
    <p:sldId id="267" r:id="rId11"/>
    <p:sldId id="263" r:id="rId12"/>
    <p:sldId id="270" r:id="rId13"/>
    <p:sldId id="264" r:id="rId14"/>
    <p:sldId id="265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83403-715A-4718-A261-3AF7DCF83671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C0B2D-D842-49E1-80D9-B3AFB0C09B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36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Mention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polariser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0B2D-D842-49E1-80D9-B3AFB0C09B8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75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EAD1-17F3-425A-AF83-24752F10FE79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07-B987-4566-BF8C-362F90A9C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7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EAD1-17F3-425A-AF83-24752F10FE79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07-B987-4566-BF8C-362F90A9C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01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EAD1-17F3-425A-AF83-24752F10FE79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07-B987-4566-BF8C-362F90A9C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60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EAD1-17F3-425A-AF83-24752F10FE79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07-B987-4566-BF8C-362F90A9C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04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EAD1-17F3-425A-AF83-24752F10FE79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07-B987-4566-BF8C-362F90A9C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9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EAD1-17F3-425A-AF83-24752F10FE79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07-B987-4566-BF8C-362F90A9C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69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EAD1-17F3-425A-AF83-24752F10FE79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07-B987-4566-BF8C-362F90A9C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10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EAD1-17F3-425A-AF83-24752F10FE79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07-B987-4566-BF8C-362F90A9C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5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EAD1-17F3-425A-AF83-24752F10FE79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07-B987-4566-BF8C-362F90A9C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73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EAD1-17F3-425A-AF83-24752F10FE79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07-B987-4566-BF8C-362F90A9C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0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EAD1-17F3-425A-AF83-24752F10FE79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07-B987-4566-BF8C-362F90A9C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7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FEAD1-17F3-425A-AF83-24752F10FE79}" type="datetimeFigureOut">
              <a:rPr lang="nl-NL" smtClean="0"/>
              <a:t>25-6-2013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DE07-B987-4566-BF8C-362F90A9C5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3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Aluminium</a:t>
            </a:r>
            <a:r>
              <a:rPr lang="en-US" sz="3600" dirty="0" smtClean="0">
                <a:solidFill>
                  <a:schemeClr val="bg1"/>
                </a:solidFill>
              </a:rPr>
              <a:t> Kinetic Inductance Detectors at 1.54 THz limited by photon noise and generation-recombination noise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848" y="2276872"/>
            <a:ext cx="8229600" cy="320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Pieter de Visser, Jochem </a:t>
            </a:r>
            <a:r>
              <a:rPr lang="nl-NL" sz="2800" dirty="0" err="1" smtClean="0">
                <a:solidFill>
                  <a:schemeClr val="bg1"/>
                </a:solidFill>
              </a:rPr>
              <a:t>Baselmans</a:t>
            </a:r>
            <a:r>
              <a:rPr lang="nl-NL" sz="2800" dirty="0" smtClean="0">
                <a:solidFill>
                  <a:schemeClr val="bg1"/>
                </a:solidFill>
              </a:rPr>
              <a:t>, Juan Bueno, Nuria Llombart, Teun Klapwijk</a:t>
            </a:r>
          </a:p>
          <a:p>
            <a:pPr marL="0" indent="0">
              <a:buNone/>
            </a:pPr>
            <a:endParaRPr lang="nl-NL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SRON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TU Delft, </a:t>
            </a:r>
            <a:r>
              <a:rPr lang="nl-NL" sz="2400" dirty="0" err="1" smtClean="0">
                <a:solidFill>
                  <a:schemeClr val="bg1"/>
                </a:solidFill>
              </a:rPr>
              <a:t>Faculty</a:t>
            </a:r>
            <a:r>
              <a:rPr lang="nl-NL" sz="2400" dirty="0" smtClean="0">
                <a:solidFill>
                  <a:schemeClr val="bg1"/>
                </a:solidFill>
              </a:rPr>
              <a:t> of </a:t>
            </a:r>
            <a:r>
              <a:rPr lang="nl-NL" sz="2400" dirty="0" err="1" smtClean="0">
                <a:solidFill>
                  <a:schemeClr val="bg1"/>
                </a:solidFill>
              </a:rPr>
              <a:t>Applied</a:t>
            </a:r>
            <a:r>
              <a:rPr lang="nl-NL" sz="2400" dirty="0" smtClean="0">
                <a:solidFill>
                  <a:schemeClr val="bg1"/>
                </a:solidFill>
              </a:rPr>
              <a:t> Sciences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TU Delft, </a:t>
            </a:r>
            <a:r>
              <a:rPr lang="nl-NL" sz="2400" dirty="0" err="1" smtClean="0">
                <a:solidFill>
                  <a:schemeClr val="bg1"/>
                </a:solidFill>
              </a:rPr>
              <a:t>Faculty</a:t>
            </a:r>
            <a:r>
              <a:rPr lang="nl-NL" sz="2400" dirty="0" smtClean="0">
                <a:solidFill>
                  <a:schemeClr val="bg1"/>
                </a:solidFill>
              </a:rPr>
              <a:t> of </a:t>
            </a:r>
            <a:r>
              <a:rPr lang="nl-NL" sz="2400" dirty="0" err="1" smtClean="0">
                <a:solidFill>
                  <a:schemeClr val="bg1"/>
                </a:solidFill>
              </a:rPr>
              <a:t>Electrical</a:t>
            </a:r>
            <a:r>
              <a:rPr lang="nl-NL" sz="2400" dirty="0" smtClean="0">
                <a:solidFill>
                  <a:schemeClr val="bg1"/>
                </a:solidFill>
              </a:rPr>
              <a:t> Engineering </a:t>
            </a:r>
            <a:r>
              <a:rPr lang="nl-NL" sz="2400" dirty="0" err="1" smtClean="0">
                <a:solidFill>
                  <a:schemeClr val="bg1"/>
                </a:solidFill>
              </a:rPr>
              <a:t>Mathematics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and</a:t>
            </a:r>
            <a:r>
              <a:rPr lang="nl-NL" sz="2400" dirty="0" smtClean="0">
                <a:solidFill>
                  <a:schemeClr val="bg1"/>
                </a:solidFill>
              </a:rPr>
              <a:t> Computer </a:t>
            </a:r>
            <a:r>
              <a:rPr lang="nl-NL" sz="2400" dirty="0" err="1" smtClean="0">
                <a:solidFill>
                  <a:schemeClr val="bg1"/>
                </a:solidFill>
              </a:rPr>
              <a:t>Siences</a:t>
            </a:r>
            <a:endParaRPr lang="nl-NL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5" descr="TUD_02EN_Logo_bl_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17232"/>
            <a:ext cx="2160240" cy="10862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80976"/>
            <a:ext cx="3430791" cy="83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9590" y="5747898"/>
            <a:ext cx="3384376" cy="85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1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6"/>
              <p:cNvSpPr txBox="1"/>
              <p:nvPr/>
            </p:nvSpPr>
            <p:spPr>
              <a:xfrm>
                <a:off x="5475303" y="5159925"/>
                <a:ext cx="3849225" cy="112312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𝑁𝐸𝑃</m:t>
                      </m:r>
                      <m:r>
                        <a:rPr lang="nl-NL" sz="2800" b="0" i="1" baseline="-25000" smtClean="0">
                          <a:solidFill>
                            <a:schemeClr val="bg1"/>
                          </a:solidFill>
                          <a:latin typeface="Cambria Math"/>
                        </a:rPr>
                        <m:t>𝑝h𝑜𝑡𝑜𝑛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𝑃h𝐹</m:t>
                              </m:r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303" y="5159925"/>
                <a:ext cx="3849225" cy="11231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" y="692696"/>
            <a:ext cx="4568633" cy="45229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Optical </a:t>
            </a:r>
            <a:r>
              <a:rPr lang="nl-NL" dirty="0" err="1" smtClean="0">
                <a:solidFill>
                  <a:schemeClr val="bg1"/>
                </a:solidFill>
              </a:rPr>
              <a:t>Noise</a:t>
            </a:r>
            <a:r>
              <a:rPr lang="nl-NL" dirty="0" smtClean="0">
                <a:solidFill>
                  <a:schemeClr val="bg1"/>
                </a:solidFill>
              </a:rPr>
              <a:t> Equivalent Power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79" y="692696"/>
            <a:ext cx="4899517" cy="4519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Tekstvak 4"/>
          <p:cNvSpPr txBox="1"/>
          <p:nvPr/>
        </p:nvSpPr>
        <p:spPr>
          <a:xfrm>
            <a:off x="5534690" y="3165031"/>
            <a:ext cx="156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</a:rPr>
              <a:t>GR - </a:t>
            </a:r>
            <a:r>
              <a:rPr lang="nl-NL" sz="2400" dirty="0" err="1" smtClean="0">
                <a:solidFill>
                  <a:srgbClr val="FF0000"/>
                </a:solidFill>
              </a:rPr>
              <a:t>Noise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011404" y="2453987"/>
            <a:ext cx="1217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solidFill>
                  <a:srgbClr val="0000FF"/>
                </a:solidFill>
              </a:rPr>
              <a:t>Photon</a:t>
            </a:r>
            <a:r>
              <a:rPr lang="nl-NL" sz="2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nl-NL" sz="2400" dirty="0" err="1" smtClean="0">
                <a:solidFill>
                  <a:srgbClr val="0000FF"/>
                </a:solidFill>
              </a:rPr>
              <a:t>Noise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58294" y="6165304"/>
            <a:ext cx="87341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 err="1" smtClean="0">
                <a:solidFill>
                  <a:schemeClr val="bg1"/>
                </a:solidFill>
              </a:rPr>
              <a:t>Photon</a:t>
            </a:r>
            <a:r>
              <a:rPr lang="nl-NL" sz="2600" dirty="0" smtClean="0">
                <a:solidFill>
                  <a:schemeClr val="bg1"/>
                </a:solidFill>
              </a:rPr>
              <a:t> </a:t>
            </a:r>
            <a:r>
              <a:rPr lang="nl-NL" sz="2600" dirty="0" err="1" smtClean="0">
                <a:solidFill>
                  <a:schemeClr val="bg1"/>
                </a:solidFill>
              </a:rPr>
              <a:t>noise</a:t>
            </a:r>
            <a:r>
              <a:rPr lang="nl-NL" sz="2600" dirty="0" smtClean="0">
                <a:solidFill>
                  <a:schemeClr val="bg1"/>
                </a:solidFill>
              </a:rPr>
              <a:t> </a:t>
            </a:r>
            <a:r>
              <a:rPr lang="nl-NL" sz="2600" dirty="0" err="1" smtClean="0">
                <a:solidFill>
                  <a:schemeClr val="bg1"/>
                </a:solidFill>
              </a:rPr>
              <a:t>limited</a:t>
            </a:r>
            <a:r>
              <a:rPr lang="nl-NL" sz="2600" dirty="0" smtClean="0">
                <a:solidFill>
                  <a:schemeClr val="bg1"/>
                </a:solidFill>
              </a:rPr>
              <a:t> NEP =&gt; </a:t>
            </a:r>
            <a:r>
              <a:rPr lang="nl-NL" sz="2600" dirty="0" err="1" smtClean="0">
                <a:solidFill>
                  <a:schemeClr val="bg1"/>
                </a:solidFill>
              </a:rPr>
              <a:t>Measure</a:t>
            </a:r>
            <a:r>
              <a:rPr lang="nl-NL" sz="2600" dirty="0" smtClean="0">
                <a:solidFill>
                  <a:schemeClr val="bg1"/>
                </a:solidFill>
              </a:rPr>
              <a:t> of </a:t>
            </a:r>
            <a:r>
              <a:rPr lang="nl-NL" sz="2600" dirty="0" err="1" smtClean="0">
                <a:solidFill>
                  <a:schemeClr val="bg1"/>
                </a:solidFill>
              </a:rPr>
              <a:t>optical</a:t>
            </a:r>
            <a:r>
              <a:rPr lang="nl-NL" sz="2600" dirty="0" smtClean="0">
                <a:solidFill>
                  <a:schemeClr val="bg1"/>
                </a:solidFill>
              </a:rPr>
              <a:t> efficiency: 48%</a:t>
            </a:r>
            <a:endParaRPr lang="nl-NL" sz="2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"/>
              <p:cNvSpPr/>
              <p:nvPr/>
            </p:nvSpPr>
            <p:spPr>
              <a:xfrm>
                <a:off x="-180528" y="5187635"/>
                <a:ext cx="5094974" cy="947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𝑁𝐸𝑃</m:t>
                      </m:r>
                      <m:r>
                        <a:rPr lang="en-GB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𝑆𝑝𝑒𝑐𝑡𝑟𝑢𝑚</m:t>
                              </m:r>
                            </m:e>
                          </m:rad>
                        </m:num>
                        <m:den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𝑅𝑒𝑠𝑝𝑜𝑛𝑠𝑖𝑣𝑖𝑡𝑦</m:t>
                          </m:r>
                        </m:den>
                      </m:f>
                      <m:r>
                        <a:rPr lang="nl-NL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l-GR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τ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  <a:latin typeface="Rockwell" pitchFamily="18" charset="0"/>
                </a:endParaRPr>
              </a:p>
            </p:txBody>
          </p:sp>
        </mc:Choice>
        <mc:Fallback xmlns="">
          <p:sp>
            <p:nvSpPr>
              <p:cNvPr id="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5187635"/>
                <a:ext cx="5094974" cy="9479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3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Optical responsivity + </a:t>
            </a:r>
            <a:r>
              <a:rPr lang="nl-NL" dirty="0" err="1" smtClean="0">
                <a:solidFill>
                  <a:schemeClr val="bg1"/>
                </a:solidFill>
              </a:rPr>
              <a:t>lifetime</a:t>
            </a:r>
            <a:r>
              <a:rPr lang="nl-NL" dirty="0" smtClean="0">
                <a:solidFill>
                  <a:schemeClr val="bg1"/>
                </a:solidFill>
              </a:rPr>
              <a:t>: Microwave </a:t>
            </a:r>
            <a:r>
              <a:rPr lang="nl-NL" dirty="0" err="1" smtClean="0">
                <a:solidFill>
                  <a:schemeClr val="bg1"/>
                </a:solidFill>
              </a:rPr>
              <a:t>readout</a:t>
            </a:r>
            <a:r>
              <a:rPr lang="nl-NL" dirty="0" smtClean="0">
                <a:solidFill>
                  <a:schemeClr val="bg1"/>
                </a:solidFill>
              </a:rPr>
              <a:t> power </a:t>
            </a:r>
            <a:r>
              <a:rPr lang="nl-NL" dirty="0" err="1" smtClean="0">
                <a:solidFill>
                  <a:schemeClr val="bg1"/>
                </a:solidFill>
              </a:rPr>
              <a:t>dependent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183962"/>
            <a:ext cx="5003501" cy="46155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816424" cy="377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4966990" y="5301208"/>
            <a:ext cx="43013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De </a:t>
            </a:r>
            <a:r>
              <a:rPr lang="en-GB" sz="1800" b="0" dirty="0" err="1" smtClean="0">
                <a:solidFill>
                  <a:schemeClr val="bg1"/>
                </a:solidFill>
                <a:latin typeface="Arial" pitchFamily="34" charset="0"/>
              </a:rPr>
              <a:t>Visser</a:t>
            </a:r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 et al. APL 100, 162601 (2012)</a:t>
            </a:r>
          </a:p>
          <a:p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Goldie, </a:t>
            </a:r>
            <a:r>
              <a:rPr lang="en-GB" sz="1800" b="0" dirty="0" err="1" smtClean="0">
                <a:solidFill>
                  <a:schemeClr val="bg1"/>
                </a:solidFill>
                <a:latin typeface="Arial" pitchFamily="34" charset="0"/>
              </a:rPr>
              <a:t>SuST</a:t>
            </a:r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, 26, 015004 (2013)</a:t>
            </a:r>
          </a:p>
          <a:p>
            <a:endParaRPr lang="en-GB" sz="1800" b="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Microwave </a:t>
            </a:r>
            <a:r>
              <a:rPr lang="nl-NL" sz="3600" dirty="0" err="1" smtClean="0">
                <a:solidFill>
                  <a:schemeClr val="bg1"/>
                </a:solidFill>
              </a:rPr>
              <a:t>readout</a:t>
            </a:r>
            <a:r>
              <a:rPr lang="nl-NL" sz="3600" dirty="0" smtClean="0">
                <a:solidFill>
                  <a:schemeClr val="bg1"/>
                </a:solidFill>
              </a:rPr>
              <a:t> power: </a:t>
            </a:r>
            <a:r>
              <a:rPr lang="nl-NL" sz="3600" dirty="0" err="1" smtClean="0">
                <a:solidFill>
                  <a:schemeClr val="bg1"/>
                </a:solidFill>
              </a:rPr>
              <a:t>Excess</a:t>
            </a:r>
            <a:r>
              <a:rPr lang="nl-NL" sz="3600" dirty="0" smtClean="0">
                <a:solidFill>
                  <a:schemeClr val="bg1"/>
                </a:solidFill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</a:rPr>
              <a:t>quasipartilces</a:t>
            </a:r>
            <a:r>
              <a:rPr lang="nl-NL" sz="3600" dirty="0" smtClean="0">
                <a:solidFill>
                  <a:schemeClr val="bg1"/>
                </a:solidFill>
              </a:rPr>
              <a:t> AND </a:t>
            </a:r>
            <a:r>
              <a:rPr lang="nl-NL" sz="3600" dirty="0" err="1" smtClean="0">
                <a:solidFill>
                  <a:schemeClr val="bg1"/>
                </a:solidFill>
              </a:rPr>
              <a:t>nonlinear</a:t>
            </a:r>
            <a:r>
              <a:rPr lang="nl-NL" sz="3600" dirty="0" smtClean="0">
                <a:solidFill>
                  <a:schemeClr val="bg1"/>
                </a:solidFill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</a:rPr>
              <a:t>reponse</a:t>
            </a:r>
            <a:r>
              <a:rPr lang="nl-NL" sz="3600" dirty="0" smtClean="0">
                <a:solidFill>
                  <a:schemeClr val="bg1"/>
                </a:solidFill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</a:rPr>
              <a:t>due</a:t>
            </a:r>
            <a:r>
              <a:rPr lang="nl-NL" sz="3600" dirty="0" smtClean="0">
                <a:solidFill>
                  <a:schemeClr val="bg1"/>
                </a:solidFill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</a:rPr>
              <a:t>to</a:t>
            </a:r>
            <a:r>
              <a:rPr lang="nl-NL" sz="3600" dirty="0" smtClean="0">
                <a:solidFill>
                  <a:schemeClr val="bg1"/>
                </a:solidFill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</a:rPr>
              <a:t>redistribution</a:t>
            </a:r>
            <a:r>
              <a:rPr lang="nl-NL" sz="3600" dirty="0" smtClean="0">
                <a:solidFill>
                  <a:schemeClr val="bg1"/>
                </a:solidFill>
              </a:rPr>
              <a:t> of quasiparticles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5508104" y="5373216"/>
            <a:ext cx="328166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3200" b="0" dirty="0" err="1" smtClean="0">
                <a:solidFill>
                  <a:schemeClr val="bg1"/>
                </a:solidFill>
                <a:latin typeface="Arial" pitchFamily="34" charset="0"/>
              </a:rPr>
              <a:t>arXiv</a:t>
            </a:r>
            <a:r>
              <a:rPr lang="en-GB" sz="3200" b="0" dirty="0" smtClean="0">
                <a:solidFill>
                  <a:schemeClr val="bg1"/>
                </a:solidFill>
                <a:latin typeface="Arial" pitchFamily="34" charset="0"/>
              </a:rPr>
              <a:t>: 1306.4992</a:t>
            </a:r>
          </a:p>
          <a:p>
            <a:endParaRPr lang="en-GB" sz="1800" b="0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en-US" sz="2400" b="0" dirty="0" smtClean="0">
                <a:solidFill>
                  <a:schemeClr val="bg1"/>
                </a:solidFill>
                <a:latin typeface="Arial" pitchFamily="34" charset="0"/>
              </a:rPr>
              <a:t>Poster 104 (Monday)</a:t>
            </a:r>
            <a:endParaRPr lang="en-US" sz="2400" b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628800"/>
            <a:ext cx="5112569" cy="4923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64852"/>
            <a:ext cx="4555543" cy="3348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886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Summary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764704"/>
            <a:ext cx="9217024" cy="7056784"/>
          </a:xfrm>
        </p:spPr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Kinetic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Inductance</a:t>
            </a:r>
            <a:r>
              <a:rPr lang="nl-NL" dirty="0" smtClean="0">
                <a:solidFill>
                  <a:schemeClr val="bg1"/>
                </a:solidFill>
              </a:rPr>
              <a:t> Detector at 1.54 </a:t>
            </a:r>
            <a:r>
              <a:rPr lang="nl-NL" dirty="0" err="1" smtClean="0">
                <a:solidFill>
                  <a:schemeClr val="bg1"/>
                </a:solidFill>
              </a:rPr>
              <a:t>THz</a:t>
            </a:r>
            <a:endParaRPr lang="nl-NL" dirty="0" smtClean="0">
              <a:solidFill>
                <a:schemeClr val="bg1"/>
              </a:solidFill>
            </a:endParaRPr>
          </a:p>
          <a:p>
            <a:pPr lvl="1"/>
            <a:r>
              <a:rPr lang="nl-NL" dirty="0" err="1" smtClean="0">
                <a:solidFill>
                  <a:schemeClr val="bg1"/>
                </a:solidFill>
              </a:rPr>
              <a:t>Fundamental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noise</a:t>
            </a:r>
            <a:r>
              <a:rPr lang="nl-NL" dirty="0" smtClean="0">
                <a:solidFill>
                  <a:schemeClr val="bg1"/>
                </a:solidFill>
              </a:rPr>
              <a:t> sources </a:t>
            </a:r>
            <a:r>
              <a:rPr lang="nl-NL" dirty="0" err="1" smtClean="0">
                <a:solidFill>
                  <a:schemeClr val="bg1"/>
                </a:solidFill>
              </a:rPr>
              <a:t>for</a:t>
            </a:r>
            <a:r>
              <a:rPr lang="nl-NL" dirty="0" smtClean="0">
                <a:solidFill>
                  <a:schemeClr val="bg1"/>
                </a:solidFill>
              </a:rPr>
              <a:t> pair </a:t>
            </a:r>
            <a:r>
              <a:rPr lang="nl-NL" dirty="0" err="1" smtClean="0">
                <a:solidFill>
                  <a:schemeClr val="bg1"/>
                </a:solidFill>
              </a:rPr>
              <a:t>breaking</a:t>
            </a:r>
            <a:r>
              <a:rPr lang="nl-NL" dirty="0" smtClean="0">
                <a:solidFill>
                  <a:schemeClr val="bg1"/>
                </a:solidFill>
              </a:rPr>
              <a:t> detectors </a:t>
            </a:r>
            <a:r>
              <a:rPr lang="nl-NL" dirty="0" err="1" smtClean="0">
                <a:solidFill>
                  <a:schemeClr val="bg1"/>
                </a:solidFill>
              </a:rPr>
              <a:t>revealed</a:t>
            </a:r>
            <a:r>
              <a:rPr lang="nl-NL" dirty="0" smtClean="0">
                <a:solidFill>
                  <a:schemeClr val="bg1"/>
                </a:solidFill>
              </a:rPr>
              <a:t>:</a:t>
            </a:r>
          </a:p>
          <a:p>
            <a:pPr lvl="2"/>
            <a:r>
              <a:rPr lang="nl-NL" dirty="0" err="1" smtClean="0">
                <a:solidFill>
                  <a:schemeClr val="bg1"/>
                </a:solidFill>
              </a:rPr>
              <a:t>Photon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noise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limited</a:t>
            </a:r>
            <a:endParaRPr lang="nl-NL" dirty="0" smtClean="0">
              <a:solidFill>
                <a:schemeClr val="bg1"/>
              </a:solidFill>
            </a:endParaRPr>
          </a:p>
          <a:p>
            <a:pPr lvl="2"/>
            <a:r>
              <a:rPr lang="nl-NL" dirty="0" err="1" smtClean="0">
                <a:solidFill>
                  <a:schemeClr val="bg1"/>
                </a:solidFill>
              </a:rPr>
              <a:t>Generation-recombination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noise</a:t>
            </a:r>
            <a:r>
              <a:rPr lang="nl-NL" dirty="0" smtClean="0">
                <a:solidFill>
                  <a:schemeClr val="bg1"/>
                </a:solidFill>
              </a:rPr>
              <a:t> =&gt; </a:t>
            </a:r>
            <a:r>
              <a:rPr lang="nl-NL" dirty="0" err="1" smtClean="0">
                <a:solidFill>
                  <a:schemeClr val="bg1"/>
                </a:solidFill>
              </a:rPr>
              <a:t>excess</a:t>
            </a:r>
            <a:r>
              <a:rPr lang="nl-NL" dirty="0" smtClean="0">
                <a:solidFill>
                  <a:schemeClr val="bg1"/>
                </a:solidFill>
              </a:rPr>
              <a:t> quasiparticles</a:t>
            </a:r>
          </a:p>
          <a:p>
            <a:pPr lvl="1"/>
            <a:r>
              <a:rPr lang="nl-NL" dirty="0" smtClean="0">
                <a:solidFill>
                  <a:schemeClr val="bg1"/>
                </a:solidFill>
              </a:rPr>
              <a:t>NEP 3.8 x 10</a:t>
            </a:r>
            <a:r>
              <a:rPr lang="nl-NL" baseline="30000" dirty="0" smtClean="0">
                <a:solidFill>
                  <a:schemeClr val="bg1"/>
                </a:solidFill>
              </a:rPr>
              <a:t>-19</a:t>
            </a:r>
            <a:r>
              <a:rPr lang="nl-NL" dirty="0" smtClean="0">
                <a:solidFill>
                  <a:schemeClr val="bg1"/>
                </a:solidFill>
              </a:rPr>
              <a:t> W/Hz</a:t>
            </a:r>
            <a:r>
              <a:rPr lang="nl-NL" baseline="30000" dirty="0" smtClean="0">
                <a:solidFill>
                  <a:schemeClr val="bg1"/>
                </a:solidFill>
              </a:rPr>
              <a:t>1/2</a:t>
            </a:r>
            <a:r>
              <a:rPr lang="nl-NL" dirty="0" smtClean="0">
                <a:solidFill>
                  <a:schemeClr val="bg1"/>
                </a:solidFill>
              </a:rPr>
              <a:t>,  48% </a:t>
            </a:r>
            <a:r>
              <a:rPr lang="nl-NL" dirty="0" err="1" smtClean="0">
                <a:solidFill>
                  <a:schemeClr val="bg1"/>
                </a:solidFill>
              </a:rPr>
              <a:t>optical</a:t>
            </a:r>
            <a:r>
              <a:rPr lang="nl-NL" dirty="0" smtClean="0">
                <a:solidFill>
                  <a:schemeClr val="bg1"/>
                </a:solidFill>
              </a:rPr>
              <a:t> efficiency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Well </a:t>
            </a:r>
            <a:r>
              <a:rPr lang="nl-NL" dirty="0" err="1" smtClean="0">
                <a:solidFill>
                  <a:schemeClr val="bg1"/>
                </a:solidFill>
              </a:rPr>
              <a:t>controlled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optical</a:t>
            </a:r>
            <a:r>
              <a:rPr lang="nl-NL" dirty="0" smtClean="0">
                <a:solidFill>
                  <a:schemeClr val="bg1"/>
                </a:solidFill>
              </a:rPr>
              <a:t> setup, large power range</a:t>
            </a:r>
          </a:p>
          <a:p>
            <a:pPr marL="0" indent="0">
              <a:buNone/>
            </a:pPr>
            <a:endParaRPr lang="en-GB" sz="2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FFC000"/>
                </a:solidFill>
              </a:rPr>
              <a:t>1.54 THz experiment 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r>
              <a:rPr lang="en-GB" sz="2800" dirty="0" smtClean="0">
                <a:solidFill>
                  <a:srgbClr val="FFC000"/>
                </a:solidFill>
              </a:rPr>
              <a:t>- 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smtClean="0">
                <a:solidFill>
                  <a:srgbClr val="FFC000"/>
                </a:solidFill>
              </a:rPr>
              <a:t>arXiv:1306.4238</a:t>
            </a:r>
            <a:endParaRPr lang="en-GB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rgbClr val="FFC000"/>
                </a:solidFill>
              </a:rPr>
              <a:t>Microwave response </a:t>
            </a:r>
            <a:r>
              <a:rPr lang="nl-NL" sz="2800" dirty="0">
                <a:solidFill>
                  <a:srgbClr val="FFC000"/>
                </a:solidFill>
              </a:rPr>
              <a:t> </a:t>
            </a:r>
            <a:r>
              <a:rPr lang="nl-NL" sz="2800" dirty="0" smtClean="0">
                <a:solidFill>
                  <a:srgbClr val="FFC000"/>
                </a:solidFill>
              </a:rPr>
              <a:t>- </a:t>
            </a:r>
            <a:r>
              <a:rPr lang="nl-NL" sz="2800" dirty="0" smtClean="0">
                <a:solidFill>
                  <a:srgbClr val="FFC000"/>
                </a:solidFill>
              </a:rPr>
              <a:t> </a:t>
            </a:r>
            <a:r>
              <a:rPr lang="nl-NL" sz="2800" dirty="0" smtClean="0">
                <a:solidFill>
                  <a:srgbClr val="FFC000"/>
                </a:solidFill>
              </a:rPr>
              <a:t>arXiv:1306.4992</a:t>
            </a:r>
            <a:endParaRPr lang="nl-NL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KID at 1.54 </a:t>
            </a:r>
            <a:r>
              <a:rPr lang="nl-NL" dirty="0" err="1" smtClean="0">
                <a:solidFill>
                  <a:schemeClr val="bg1"/>
                </a:solidFill>
              </a:rPr>
              <a:t>THz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809157" cy="5358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kstvak 5"/>
          <p:cNvSpPr txBox="1"/>
          <p:nvPr/>
        </p:nvSpPr>
        <p:spPr>
          <a:xfrm>
            <a:off x="2411760" y="357301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GR - </a:t>
            </a:r>
            <a:r>
              <a:rPr lang="nl-NL" sz="3200" dirty="0" err="1" smtClean="0">
                <a:solidFill>
                  <a:srgbClr val="FF0000"/>
                </a:solidFill>
              </a:rPr>
              <a:t>Noise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64088" y="2999854"/>
            <a:ext cx="1488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 smtClean="0">
                <a:solidFill>
                  <a:srgbClr val="0000FF"/>
                </a:solidFill>
              </a:rPr>
              <a:t>Photon</a:t>
            </a:r>
            <a:r>
              <a:rPr lang="nl-NL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nl-NL" sz="3200" dirty="0" err="1" smtClean="0">
                <a:solidFill>
                  <a:srgbClr val="0000FF"/>
                </a:solidFill>
              </a:rPr>
              <a:t>Noise</a:t>
            </a:r>
            <a:endParaRPr lang="nl-NL" sz="3200" dirty="0">
              <a:solidFill>
                <a:srgbClr val="0000FF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627784" y="1988840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Optical efficiency: 48%</a:t>
            </a:r>
            <a:endParaRPr lang="nl-NL" sz="2400" dirty="0"/>
          </a:p>
        </p:txBody>
      </p:sp>
      <p:sp>
        <p:nvSpPr>
          <p:cNvPr id="2" name="Rectangle 1"/>
          <p:cNvSpPr/>
          <p:nvPr/>
        </p:nvSpPr>
        <p:spPr>
          <a:xfrm>
            <a:off x="3275856" y="6146140"/>
            <a:ext cx="2560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arXiv:1306.4238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455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53752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Optical </a:t>
            </a:r>
            <a:r>
              <a:rPr lang="nl-NL" dirty="0" err="1" smtClean="0">
                <a:solidFill>
                  <a:schemeClr val="bg1"/>
                </a:solidFill>
              </a:rPr>
              <a:t>Noise</a:t>
            </a:r>
            <a:r>
              <a:rPr lang="nl-NL" dirty="0" smtClean="0">
                <a:solidFill>
                  <a:schemeClr val="bg1"/>
                </a:solidFill>
              </a:rPr>
              <a:t> Equivalent Power @ 1.54 </a:t>
            </a:r>
            <a:r>
              <a:rPr lang="nl-NL" dirty="0" err="1" smtClean="0">
                <a:solidFill>
                  <a:schemeClr val="bg1"/>
                </a:solidFill>
              </a:rPr>
              <a:t>THz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1028130"/>
            <a:ext cx="5895975" cy="543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kstvak 3"/>
          <p:cNvSpPr txBox="1"/>
          <p:nvPr/>
        </p:nvSpPr>
        <p:spPr>
          <a:xfrm>
            <a:off x="2699792" y="393305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GR - </a:t>
            </a:r>
            <a:r>
              <a:rPr lang="nl-NL" sz="3200" dirty="0" err="1" smtClean="0">
                <a:solidFill>
                  <a:srgbClr val="FF0000"/>
                </a:solidFill>
              </a:rPr>
              <a:t>Noise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652120" y="3429000"/>
            <a:ext cx="1488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 smtClean="0">
                <a:solidFill>
                  <a:srgbClr val="0000FF"/>
                </a:solidFill>
              </a:rPr>
              <a:t>Photon</a:t>
            </a:r>
            <a:r>
              <a:rPr lang="nl-NL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nl-NL" sz="3200" dirty="0" err="1" smtClean="0">
                <a:solidFill>
                  <a:srgbClr val="0000FF"/>
                </a:solidFill>
              </a:rPr>
              <a:t>Noise</a:t>
            </a:r>
            <a:endParaRPr lang="nl-NL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http://www.facilitaire-dienstverleners.nl/lightBul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3240" y="1675500"/>
            <a:ext cx="1802912" cy="204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Operation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principle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115616" y="2492003"/>
            <a:ext cx="719137" cy="288925"/>
          </a:xfrm>
          <a:custGeom>
            <a:avLst/>
            <a:gdLst>
              <a:gd name="T0" fmla="*/ 539353 w 21600"/>
              <a:gd name="T1" fmla="*/ 0 h 21600"/>
              <a:gd name="T2" fmla="*/ 0 w 21600"/>
              <a:gd name="T3" fmla="*/ 144463 h 21600"/>
              <a:gd name="T4" fmla="*/ 539353 w 21600"/>
              <a:gd name="T5" fmla="*/ 288925 h 21600"/>
              <a:gd name="T6" fmla="*/ 719137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6517159" y="2492003"/>
            <a:ext cx="719137" cy="288925"/>
          </a:xfrm>
          <a:custGeom>
            <a:avLst/>
            <a:gdLst>
              <a:gd name="T0" fmla="*/ 539353 w 21600"/>
              <a:gd name="T1" fmla="*/ 0 h 21600"/>
              <a:gd name="T2" fmla="*/ 0 w 21600"/>
              <a:gd name="T3" fmla="*/ 144463 h 21600"/>
              <a:gd name="T4" fmla="*/ 539353 w 21600"/>
              <a:gd name="T5" fmla="*/ 288925 h 21600"/>
              <a:gd name="T6" fmla="*/ 719137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3343"/>
              </p:ext>
            </p:extLst>
          </p:nvPr>
        </p:nvGraphicFramePr>
        <p:xfrm>
          <a:off x="251520" y="4293096"/>
          <a:ext cx="3636404" cy="252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Graph" r:id="rId4" imgW="4140000" imgH="2881440" progId="Origin50.Graph">
                  <p:embed/>
                </p:oleObj>
              </mc:Choice>
              <mc:Fallback>
                <p:oleObj name="Graph" r:id="rId4" imgW="4140000" imgH="2881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293096"/>
                        <a:ext cx="3636404" cy="2528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5508104" y="6237312"/>
            <a:ext cx="367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Day  </a:t>
            </a:r>
            <a:r>
              <a:rPr lang="en-GB" sz="1800" b="0" dirty="0">
                <a:solidFill>
                  <a:schemeClr val="bg1"/>
                </a:solidFill>
                <a:latin typeface="Arial" pitchFamily="34" charset="0"/>
              </a:rPr>
              <a:t>et al, Nature 425, </a:t>
            </a:r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817 </a:t>
            </a:r>
            <a:r>
              <a:rPr lang="en-GB" sz="1800" b="0" dirty="0">
                <a:solidFill>
                  <a:schemeClr val="bg1"/>
                </a:solidFill>
                <a:latin typeface="Arial" pitchFamily="34" charset="0"/>
              </a:rPr>
              <a:t>(2003)</a:t>
            </a:r>
            <a:endParaRPr lang="en-US" sz="1800" b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Line 144"/>
          <p:cNvSpPr>
            <a:spLocks noChangeShapeType="1"/>
          </p:cNvSpPr>
          <p:nvPr/>
        </p:nvSpPr>
        <p:spPr bwMode="auto">
          <a:xfrm>
            <a:off x="8184034" y="1737321"/>
            <a:ext cx="0" cy="857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45"/>
          <p:cNvSpPr>
            <a:spLocks noChangeShapeType="1"/>
          </p:cNvSpPr>
          <p:nvPr/>
        </p:nvSpPr>
        <p:spPr bwMode="auto">
          <a:xfrm>
            <a:off x="7968134" y="1823046"/>
            <a:ext cx="4365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46"/>
          <p:cNvSpPr>
            <a:spLocks noChangeShapeType="1"/>
          </p:cNvSpPr>
          <p:nvPr/>
        </p:nvSpPr>
        <p:spPr bwMode="auto">
          <a:xfrm>
            <a:off x="7968134" y="1867496"/>
            <a:ext cx="4365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47"/>
          <p:cNvSpPr>
            <a:spLocks noChangeShapeType="1"/>
          </p:cNvSpPr>
          <p:nvPr/>
        </p:nvSpPr>
        <p:spPr bwMode="auto">
          <a:xfrm>
            <a:off x="8184034" y="1867496"/>
            <a:ext cx="0" cy="2349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49"/>
          <p:cNvSpPr>
            <a:spLocks noChangeShapeType="1"/>
          </p:cNvSpPr>
          <p:nvPr/>
        </p:nvSpPr>
        <p:spPr bwMode="auto">
          <a:xfrm>
            <a:off x="7631584" y="1742083"/>
            <a:ext cx="11350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50"/>
          <p:cNvSpPr>
            <a:spLocks noChangeShapeType="1"/>
          </p:cNvSpPr>
          <p:nvPr/>
        </p:nvSpPr>
        <p:spPr bwMode="auto">
          <a:xfrm>
            <a:off x="7614121" y="3326408"/>
            <a:ext cx="11350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51"/>
          <p:cNvSpPr>
            <a:spLocks noChangeShapeType="1"/>
          </p:cNvSpPr>
          <p:nvPr/>
        </p:nvSpPr>
        <p:spPr bwMode="auto">
          <a:xfrm>
            <a:off x="8176096" y="3031133"/>
            <a:ext cx="0" cy="2857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52"/>
          <p:cNvGrpSpPr>
            <a:grpSpLocks/>
          </p:cNvGrpSpPr>
          <p:nvPr/>
        </p:nvGrpSpPr>
        <p:grpSpPr bwMode="auto">
          <a:xfrm>
            <a:off x="8726959" y="1700808"/>
            <a:ext cx="104775" cy="1668463"/>
            <a:chOff x="4896" y="2278"/>
            <a:chExt cx="79" cy="1431"/>
          </a:xfrm>
        </p:grpSpPr>
        <p:sp>
          <p:nvSpPr>
            <p:cNvPr id="18" name="Oval 153"/>
            <p:cNvSpPr>
              <a:spLocks noChangeArrowheads="1"/>
            </p:cNvSpPr>
            <p:nvPr/>
          </p:nvSpPr>
          <p:spPr bwMode="auto">
            <a:xfrm>
              <a:off x="4896" y="3634"/>
              <a:ext cx="66" cy="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19" name="Oval 154"/>
            <p:cNvSpPr>
              <a:spLocks noChangeArrowheads="1"/>
            </p:cNvSpPr>
            <p:nvPr/>
          </p:nvSpPr>
          <p:spPr bwMode="auto">
            <a:xfrm>
              <a:off x="4909" y="2278"/>
              <a:ext cx="66" cy="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20" name="Group 155"/>
          <p:cNvGrpSpPr>
            <a:grpSpLocks/>
          </p:cNvGrpSpPr>
          <p:nvPr/>
        </p:nvGrpSpPr>
        <p:grpSpPr bwMode="auto">
          <a:xfrm>
            <a:off x="7536334" y="1700808"/>
            <a:ext cx="104775" cy="1668463"/>
            <a:chOff x="3984" y="2270"/>
            <a:chExt cx="79" cy="1431"/>
          </a:xfrm>
        </p:grpSpPr>
        <p:sp>
          <p:nvSpPr>
            <p:cNvPr id="21" name="Oval 156"/>
            <p:cNvSpPr>
              <a:spLocks noChangeArrowheads="1"/>
            </p:cNvSpPr>
            <p:nvPr/>
          </p:nvSpPr>
          <p:spPr bwMode="auto">
            <a:xfrm>
              <a:off x="3984" y="3626"/>
              <a:ext cx="66" cy="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22" name="Oval 157"/>
            <p:cNvSpPr>
              <a:spLocks noChangeArrowheads="1"/>
            </p:cNvSpPr>
            <p:nvPr/>
          </p:nvSpPr>
          <p:spPr bwMode="auto">
            <a:xfrm>
              <a:off x="3997" y="2270"/>
              <a:ext cx="66" cy="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23" name="Arc 158"/>
          <p:cNvSpPr>
            <a:spLocks/>
          </p:cNvSpPr>
          <p:nvPr/>
        </p:nvSpPr>
        <p:spPr bwMode="auto">
          <a:xfrm>
            <a:off x="7339484" y="2367558"/>
            <a:ext cx="155575" cy="61913"/>
          </a:xfrm>
          <a:custGeom>
            <a:avLst/>
            <a:gdLst>
              <a:gd name="T0" fmla="*/ 0 w 21600"/>
              <a:gd name="T1" fmla="*/ 0 h 43199"/>
              <a:gd name="T2" fmla="*/ 0 w 21600"/>
              <a:gd name="T3" fmla="*/ 0 h 43199"/>
              <a:gd name="T4" fmla="*/ 0 w 21600"/>
              <a:gd name="T5" fmla="*/ 0 h 43199"/>
              <a:gd name="T6" fmla="*/ 0 60000 65536"/>
              <a:gd name="T7" fmla="*/ 0 60000 65536"/>
              <a:gd name="T8" fmla="*/ 0 60000 65536"/>
              <a:gd name="T9" fmla="*/ 0 w 21600"/>
              <a:gd name="T10" fmla="*/ 0 h 43199"/>
              <a:gd name="T11" fmla="*/ 21600 w 21600"/>
              <a:gd name="T12" fmla="*/ 43199 h 43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9" fill="none" extrusionOk="0">
                <a:moveTo>
                  <a:pt x="21348" y="43198"/>
                </a:moveTo>
                <a:cubicBezTo>
                  <a:pt x="9517" y="43060"/>
                  <a:pt x="0" y="33431"/>
                  <a:pt x="0" y="21600"/>
                </a:cubicBezTo>
                <a:cubicBezTo>
                  <a:pt x="-1" y="9726"/>
                  <a:pt x="9584" y="78"/>
                  <a:pt x="21458" y="0"/>
                </a:cubicBezTo>
              </a:path>
              <a:path w="21600" h="43199" stroke="0" extrusionOk="0">
                <a:moveTo>
                  <a:pt x="21348" y="43198"/>
                </a:moveTo>
                <a:cubicBezTo>
                  <a:pt x="9517" y="43060"/>
                  <a:pt x="0" y="33431"/>
                  <a:pt x="0" y="21600"/>
                </a:cubicBezTo>
                <a:cubicBezTo>
                  <a:pt x="-1" y="9726"/>
                  <a:pt x="9584" y="78"/>
                  <a:pt x="21458" y="0"/>
                </a:cubicBezTo>
                <a:lnTo>
                  <a:pt x="21600" y="21600"/>
                </a:lnTo>
                <a:lnTo>
                  <a:pt x="21348" y="43198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159"/>
          <p:cNvSpPr>
            <a:spLocks/>
          </p:cNvSpPr>
          <p:nvPr/>
        </p:nvSpPr>
        <p:spPr bwMode="auto">
          <a:xfrm rot="10800000">
            <a:off x="7491884" y="2251671"/>
            <a:ext cx="157162" cy="176212"/>
          </a:xfrm>
          <a:custGeom>
            <a:avLst/>
            <a:gdLst>
              <a:gd name="T0" fmla="*/ 0 w 21813"/>
              <a:gd name="T1" fmla="*/ 0 h 43200"/>
              <a:gd name="T2" fmla="*/ 0 w 21813"/>
              <a:gd name="T3" fmla="*/ 0 h 43200"/>
              <a:gd name="T4" fmla="*/ 0 w 21813"/>
              <a:gd name="T5" fmla="*/ 0 h 43200"/>
              <a:gd name="T6" fmla="*/ 0 60000 65536"/>
              <a:gd name="T7" fmla="*/ 0 60000 65536"/>
              <a:gd name="T8" fmla="*/ 0 60000 65536"/>
              <a:gd name="T9" fmla="*/ 0 w 21813"/>
              <a:gd name="T10" fmla="*/ 0 h 43200"/>
              <a:gd name="T11" fmla="*/ 21813 w 2181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3" h="43200" fill="none" extrusionOk="0">
                <a:moveTo>
                  <a:pt x="21651" y="43199"/>
                </a:moveTo>
                <a:cubicBezTo>
                  <a:pt x="21634" y="43199"/>
                  <a:pt x="2161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71" y="-1"/>
                  <a:pt x="21742" y="0"/>
                  <a:pt x="21812" y="1"/>
                </a:cubicBezTo>
              </a:path>
              <a:path w="21813" h="43200" stroke="0" extrusionOk="0">
                <a:moveTo>
                  <a:pt x="21651" y="43199"/>
                </a:moveTo>
                <a:cubicBezTo>
                  <a:pt x="21634" y="43199"/>
                  <a:pt x="2161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71" y="-1"/>
                  <a:pt x="21742" y="0"/>
                  <a:pt x="21812" y="1"/>
                </a:cubicBezTo>
                <a:lnTo>
                  <a:pt x="21600" y="21600"/>
                </a:lnTo>
                <a:lnTo>
                  <a:pt x="21651" y="43199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" name="Arc 160"/>
          <p:cNvSpPr>
            <a:spLocks/>
          </p:cNvSpPr>
          <p:nvPr/>
        </p:nvSpPr>
        <p:spPr bwMode="auto">
          <a:xfrm rot="10800000">
            <a:off x="7490296" y="2367558"/>
            <a:ext cx="152400" cy="176213"/>
          </a:xfrm>
          <a:custGeom>
            <a:avLst/>
            <a:gdLst>
              <a:gd name="T0" fmla="*/ 0 w 21813"/>
              <a:gd name="T1" fmla="*/ 0 h 43200"/>
              <a:gd name="T2" fmla="*/ 0 w 21813"/>
              <a:gd name="T3" fmla="*/ 0 h 43200"/>
              <a:gd name="T4" fmla="*/ 0 w 21813"/>
              <a:gd name="T5" fmla="*/ 0 h 43200"/>
              <a:gd name="T6" fmla="*/ 0 60000 65536"/>
              <a:gd name="T7" fmla="*/ 0 60000 65536"/>
              <a:gd name="T8" fmla="*/ 0 60000 65536"/>
              <a:gd name="T9" fmla="*/ 0 w 21813"/>
              <a:gd name="T10" fmla="*/ 0 h 43200"/>
              <a:gd name="T11" fmla="*/ 21813 w 2181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3" h="43200" fill="none" extrusionOk="0">
                <a:moveTo>
                  <a:pt x="21651" y="43199"/>
                </a:moveTo>
                <a:cubicBezTo>
                  <a:pt x="21634" y="43199"/>
                  <a:pt x="2161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71" y="-1"/>
                  <a:pt x="21742" y="0"/>
                  <a:pt x="21812" y="1"/>
                </a:cubicBezTo>
              </a:path>
              <a:path w="21813" h="43200" stroke="0" extrusionOk="0">
                <a:moveTo>
                  <a:pt x="21651" y="43199"/>
                </a:moveTo>
                <a:cubicBezTo>
                  <a:pt x="21634" y="43199"/>
                  <a:pt x="2161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71" y="-1"/>
                  <a:pt x="21742" y="0"/>
                  <a:pt x="21812" y="1"/>
                </a:cubicBezTo>
                <a:lnTo>
                  <a:pt x="21600" y="21600"/>
                </a:lnTo>
                <a:lnTo>
                  <a:pt x="21651" y="43199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" name="Arc 161"/>
          <p:cNvSpPr>
            <a:spLocks/>
          </p:cNvSpPr>
          <p:nvPr/>
        </p:nvSpPr>
        <p:spPr bwMode="auto">
          <a:xfrm>
            <a:off x="7337896" y="2483446"/>
            <a:ext cx="155575" cy="61912"/>
          </a:xfrm>
          <a:custGeom>
            <a:avLst/>
            <a:gdLst>
              <a:gd name="T0" fmla="*/ 0 w 21600"/>
              <a:gd name="T1" fmla="*/ 0 h 43199"/>
              <a:gd name="T2" fmla="*/ 0 w 21600"/>
              <a:gd name="T3" fmla="*/ 0 h 43199"/>
              <a:gd name="T4" fmla="*/ 0 w 21600"/>
              <a:gd name="T5" fmla="*/ 0 h 43199"/>
              <a:gd name="T6" fmla="*/ 0 60000 65536"/>
              <a:gd name="T7" fmla="*/ 0 60000 65536"/>
              <a:gd name="T8" fmla="*/ 0 60000 65536"/>
              <a:gd name="T9" fmla="*/ 0 w 21600"/>
              <a:gd name="T10" fmla="*/ 0 h 43199"/>
              <a:gd name="T11" fmla="*/ 21600 w 21600"/>
              <a:gd name="T12" fmla="*/ 43199 h 43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9" fill="none" extrusionOk="0">
                <a:moveTo>
                  <a:pt x="21348" y="43198"/>
                </a:moveTo>
                <a:cubicBezTo>
                  <a:pt x="9517" y="43060"/>
                  <a:pt x="0" y="33431"/>
                  <a:pt x="0" y="21600"/>
                </a:cubicBezTo>
                <a:cubicBezTo>
                  <a:pt x="-1" y="9726"/>
                  <a:pt x="9584" y="78"/>
                  <a:pt x="21458" y="0"/>
                </a:cubicBezTo>
              </a:path>
              <a:path w="21600" h="43199" stroke="0" extrusionOk="0">
                <a:moveTo>
                  <a:pt x="21348" y="43198"/>
                </a:moveTo>
                <a:cubicBezTo>
                  <a:pt x="9517" y="43060"/>
                  <a:pt x="0" y="33431"/>
                  <a:pt x="0" y="21600"/>
                </a:cubicBezTo>
                <a:cubicBezTo>
                  <a:pt x="-1" y="9726"/>
                  <a:pt x="9584" y="78"/>
                  <a:pt x="21458" y="0"/>
                </a:cubicBezTo>
                <a:lnTo>
                  <a:pt x="21600" y="21600"/>
                </a:lnTo>
                <a:lnTo>
                  <a:pt x="21348" y="43198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rc 162"/>
          <p:cNvSpPr>
            <a:spLocks/>
          </p:cNvSpPr>
          <p:nvPr/>
        </p:nvSpPr>
        <p:spPr bwMode="auto">
          <a:xfrm>
            <a:off x="7336309" y="2602508"/>
            <a:ext cx="155575" cy="58738"/>
          </a:xfrm>
          <a:custGeom>
            <a:avLst/>
            <a:gdLst>
              <a:gd name="T0" fmla="*/ 0 w 21600"/>
              <a:gd name="T1" fmla="*/ 0 h 43199"/>
              <a:gd name="T2" fmla="*/ 0 w 21600"/>
              <a:gd name="T3" fmla="*/ 0 h 43199"/>
              <a:gd name="T4" fmla="*/ 0 w 21600"/>
              <a:gd name="T5" fmla="*/ 0 h 43199"/>
              <a:gd name="T6" fmla="*/ 0 60000 65536"/>
              <a:gd name="T7" fmla="*/ 0 60000 65536"/>
              <a:gd name="T8" fmla="*/ 0 60000 65536"/>
              <a:gd name="T9" fmla="*/ 0 w 21600"/>
              <a:gd name="T10" fmla="*/ 0 h 43199"/>
              <a:gd name="T11" fmla="*/ 21600 w 21600"/>
              <a:gd name="T12" fmla="*/ 43199 h 43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9" fill="none" extrusionOk="0">
                <a:moveTo>
                  <a:pt x="21348" y="43198"/>
                </a:moveTo>
                <a:cubicBezTo>
                  <a:pt x="9517" y="43060"/>
                  <a:pt x="0" y="33431"/>
                  <a:pt x="0" y="21600"/>
                </a:cubicBezTo>
                <a:cubicBezTo>
                  <a:pt x="-1" y="9726"/>
                  <a:pt x="9584" y="78"/>
                  <a:pt x="21458" y="0"/>
                </a:cubicBezTo>
              </a:path>
              <a:path w="21600" h="43199" stroke="0" extrusionOk="0">
                <a:moveTo>
                  <a:pt x="21348" y="43198"/>
                </a:moveTo>
                <a:cubicBezTo>
                  <a:pt x="9517" y="43060"/>
                  <a:pt x="0" y="33431"/>
                  <a:pt x="0" y="21600"/>
                </a:cubicBezTo>
                <a:cubicBezTo>
                  <a:pt x="-1" y="9726"/>
                  <a:pt x="9584" y="78"/>
                  <a:pt x="21458" y="0"/>
                </a:cubicBezTo>
                <a:lnTo>
                  <a:pt x="21600" y="21600"/>
                </a:lnTo>
                <a:lnTo>
                  <a:pt x="21348" y="43198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rc 163"/>
          <p:cNvSpPr>
            <a:spLocks/>
          </p:cNvSpPr>
          <p:nvPr/>
        </p:nvSpPr>
        <p:spPr bwMode="auto">
          <a:xfrm rot="10800000">
            <a:off x="7490296" y="2485033"/>
            <a:ext cx="152400" cy="176213"/>
          </a:xfrm>
          <a:custGeom>
            <a:avLst/>
            <a:gdLst>
              <a:gd name="T0" fmla="*/ 0 w 21813"/>
              <a:gd name="T1" fmla="*/ 0 h 43200"/>
              <a:gd name="T2" fmla="*/ 0 w 21813"/>
              <a:gd name="T3" fmla="*/ 0 h 43200"/>
              <a:gd name="T4" fmla="*/ 0 w 21813"/>
              <a:gd name="T5" fmla="*/ 0 h 43200"/>
              <a:gd name="T6" fmla="*/ 0 60000 65536"/>
              <a:gd name="T7" fmla="*/ 0 60000 65536"/>
              <a:gd name="T8" fmla="*/ 0 60000 65536"/>
              <a:gd name="T9" fmla="*/ 0 w 21813"/>
              <a:gd name="T10" fmla="*/ 0 h 43200"/>
              <a:gd name="T11" fmla="*/ 21813 w 2181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3" h="43200" fill="none" extrusionOk="0">
                <a:moveTo>
                  <a:pt x="21651" y="43199"/>
                </a:moveTo>
                <a:cubicBezTo>
                  <a:pt x="21634" y="43199"/>
                  <a:pt x="2161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71" y="-1"/>
                  <a:pt x="21742" y="0"/>
                  <a:pt x="21812" y="1"/>
                </a:cubicBezTo>
              </a:path>
              <a:path w="21813" h="43200" stroke="0" extrusionOk="0">
                <a:moveTo>
                  <a:pt x="21651" y="43199"/>
                </a:moveTo>
                <a:cubicBezTo>
                  <a:pt x="21634" y="43199"/>
                  <a:pt x="2161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71" y="-1"/>
                  <a:pt x="21742" y="0"/>
                  <a:pt x="21812" y="1"/>
                </a:cubicBezTo>
                <a:lnTo>
                  <a:pt x="21600" y="21600"/>
                </a:lnTo>
                <a:lnTo>
                  <a:pt x="21651" y="43199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9" name="Arc 164"/>
          <p:cNvSpPr>
            <a:spLocks/>
          </p:cNvSpPr>
          <p:nvPr/>
        </p:nvSpPr>
        <p:spPr bwMode="auto">
          <a:xfrm>
            <a:off x="7342659" y="2716808"/>
            <a:ext cx="153987" cy="60325"/>
          </a:xfrm>
          <a:custGeom>
            <a:avLst/>
            <a:gdLst>
              <a:gd name="T0" fmla="*/ 0 w 21600"/>
              <a:gd name="T1" fmla="*/ 0 h 43199"/>
              <a:gd name="T2" fmla="*/ 0 w 21600"/>
              <a:gd name="T3" fmla="*/ 0 h 43199"/>
              <a:gd name="T4" fmla="*/ 0 w 21600"/>
              <a:gd name="T5" fmla="*/ 0 h 43199"/>
              <a:gd name="T6" fmla="*/ 0 60000 65536"/>
              <a:gd name="T7" fmla="*/ 0 60000 65536"/>
              <a:gd name="T8" fmla="*/ 0 60000 65536"/>
              <a:gd name="T9" fmla="*/ 0 w 21600"/>
              <a:gd name="T10" fmla="*/ 0 h 43199"/>
              <a:gd name="T11" fmla="*/ 21600 w 21600"/>
              <a:gd name="T12" fmla="*/ 43199 h 43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9" fill="none" extrusionOk="0">
                <a:moveTo>
                  <a:pt x="21348" y="43198"/>
                </a:moveTo>
                <a:cubicBezTo>
                  <a:pt x="9517" y="43060"/>
                  <a:pt x="0" y="33431"/>
                  <a:pt x="0" y="21600"/>
                </a:cubicBezTo>
                <a:cubicBezTo>
                  <a:pt x="-1" y="9726"/>
                  <a:pt x="9584" y="78"/>
                  <a:pt x="21458" y="0"/>
                </a:cubicBezTo>
              </a:path>
              <a:path w="21600" h="43199" stroke="0" extrusionOk="0">
                <a:moveTo>
                  <a:pt x="21348" y="43198"/>
                </a:moveTo>
                <a:cubicBezTo>
                  <a:pt x="9517" y="43060"/>
                  <a:pt x="0" y="33431"/>
                  <a:pt x="0" y="21600"/>
                </a:cubicBezTo>
                <a:cubicBezTo>
                  <a:pt x="-1" y="9726"/>
                  <a:pt x="9584" y="78"/>
                  <a:pt x="21458" y="0"/>
                </a:cubicBezTo>
                <a:lnTo>
                  <a:pt x="21600" y="21600"/>
                </a:lnTo>
                <a:lnTo>
                  <a:pt x="21348" y="43198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rc 165"/>
          <p:cNvSpPr>
            <a:spLocks/>
          </p:cNvSpPr>
          <p:nvPr/>
        </p:nvSpPr>
        <p:spPr bwMode="auto">
          <a:xfrm rot="10800000">
            <a:off x="7488709" y="2602508"/>
            <a:ext cx="153987" cy="174625"/>
          </a:xfrm>
          <a:custGeom>
            <a:avLst/>
            <a:gdLst>
              <a:gd name="T0" fmla="*/ 0 w 21813"/>
              <a:gd name="T1" fmla="*/ 0 h 43200"/>
              <a:gd name="T2" fmla="*/ 0 w 21813"/>
              <a:gd name="T3" fmla="*/ 0 h 43200"/>
              <a:gd name="T4" fmla="*/ 0 w 21813"/>
              <a:gd name="T5" fmla="*/ 0 h 43200"/>
              <a:gd name="T6" fmla="*/ 0 60000 65536"/>
              <a:gd name="T7" fmla="*/ 0 60000 65536"/>
              <a:gd name="T8" fmla="*/ 0 60000 65536"/>
              <a:gd name="T9" fmla="*/ 0 w 21813"/>
              <a:gd name="T10" fmla="*/ 0 h 43200"/>
              <a:gd name="T11" fmla="*/ 21813 w 2181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3" h="43200" fill="none" extrusionOk="0">
                <a:moveTo>
                  <a:pt x="21651" y="43199"/>
                </a:moveTo>
                <a:cubicBezTo>
                  <a:pt x="21634" y="43199"/>
                  <a:pt x="2161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71" y="-1"/>
                  <a:pt x="21742" y="0"/>
                  <a:pt x="21812" y="1"/>
                </a:cubicBezTo>
              </a:path>
              <a:path w="21813" h="43200" stroke="0" extrusionOk="0">
                <a:moveTo>
                  <a:pt x="21651" y="43199"/>
                </a:moveTo>
                <a:cubicBezTo>
                  <a:pt x="21634" y="43199"/>
                  <a:pt x="2161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71" y="-1"/>
                  <a:pt x="21742" y="0"/>
                  <a:pt x="21812" y="1"/>
                </a:cubicBezTo>
                <a:lnTo>
                  <a:pt x="21600" y="21600"/>
                </a:lnTo>
                <a:lnTo>
                  <a:pt x="21651" y="43199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1" name="Arc 166"/>
          <p:cNvSpPr>
            <a:spLocks/>
          </p:cNvSpPr>
          <p:nvPr/>
        </p:nvSpPr>
        <p:spPr bwMode="auto">
          <a:xfrm rot="10800000">
            <a:off x="7491884" y="2716808"/>
            <a:ext cx="153987" cy="177800"/>
          </a:xfrm>
          <a:custGeom>
            <a:avLst/>
            <a:gdLst>
              <a:gd name="T0" fmla="*/ 0 w 21813"/>
              <a:gd name="T1" fmla="*/ 0 h 43200"/>
              <a:gd name="T2" fmla="*/ 0 w 21813"/>
              <a:gd name="T3" fmla="*/ 0 h 43200"/>
              <a:gd name="T4" fmla="*/ 0 w 21813"/>
              <a:gd name="T5" fmla="*/ 0 h 43200"/>
              <a:gd name="T6" fmla="*/ 0 60000 65536"/>
              <a:gd name="T7" fmla="*/ 0 60000 65536"/>
              <a:gd name="T8" fmla="*/ 0 60000 65536"/>
              <a:gd name="T9" fmla="*/ 0 w 21813"/>
              <a:gd name="T10" fmla="*/ 0 h 43200"/>
              <a:gd name="T11" fmla="*/ 21813 w 2181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13" h="43200" fill="none" extrusionOk="0">
                <a:moveTo>
                  <a:pt x="21651" y="43199"/>
                </a:moveTo>
                <a:cubicBezTo>
                  <a:pt x="21634" y="43199"/>
                  <a:pt x="2161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71" y="-1"/>
                  <a:pt x="21742" y="0"/>
                  <a:pt x="21812" y="1"/>
                </a:cubicBezTo>
              </a:path>
              <a:path w="21813" h="43200" stroke="0" extrusionOk="0">
                <a:moveTo>
                  <a:pt x="21651" y="43199"/>
                </a:moveTo>
                <a:cubicBezTo>
                  <a:pt x="21634" y="43199"/>
                  <a:pt x="2161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71" y="-1"/>
                  <a:pt x="21742" y="0"/>
                  <a:pt x="21812" y="1"/>
                </a:cubicBezTo>
                <a:lnTo>
                  <a:pt x="21600" y="21600"/>
                </a:lnTo>
                <a:lnTo>
                  <a:pt x="21651" y="43199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2" name="Line 147"/>
          <p:cNvSpPr>
            <a:spLocks noChangeShapeType="1"/>
          </p:cNvSpPr>
          <p:nvPr/>
        </p:nvSpPr>
        <p:spPr bwMode="auto">
          <a:xfrm flipV="1">
            <a:off x="7496646" y="3037483"/>
            <a:ext cx="34131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51"/>
          <p:cNvSpPr>
            <a:spLocks noChangeShapeType="1"/>
          </p:cNvSpPr>
          <p:nvPr/>
        </p:nvSpPr>
        <p:spPr bwMode="auto">
          <a:xfrm>
            <a:off x="7496646" y="2894608"/>
            <a:ext cx="0" cy="1539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hthoek 148"/>
          <p:cNvSpPr>
            <a:spLocks noChangeArrowheads="1"/>
          </p:cNvSpPr>
          <p:nvPr/>
        </p:nvSpPr>
        <p:spPr bwMode="auto">
          <a:xfrm>
            <a:off x="8012584" y="2273896"/>
            <a:ext cx="322262" cy="590550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5" name="Line 151"/>
          <p:cNvSpPr>
            <a:spLocks noChangeShapeType="1"/>
          </p:cNvSpPr>
          <p:nvPr/>
        </p:nvSpPr>
        <p:spPr bwMode="auto">
          <a:xfrm>
            <a:off x="7487121" y="2089746"/>
            <a:ext cx="3175" cy="17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151"/>
          <p:cNvSpPr>
            <a:spLocks noChangeShapeType="1"/>
          </p:cNvSpPr>
          <p:nvPr/>
        </p:nvSpPr>
        <p:spPr bwMode="auto">
          <a:xfrm>
            <a:off x="8168159" y="2875558"/>
            <a:ext cx="0" cy="1619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147"/>
          <p:cNvSpPr>
            <a:spLocks noChangeShapeType="1"/>
          </p:cNvSpPr>
          <p:nvPr/>
        </p:nvSpPr>
        <p:spPr bwMode="auto">
          <a:xfrm flipV="1">
            <a:off x="7826846" y="3037483"/>
            <a:ext cx="34131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51"/>
          <p:cNvSpPr>
            <a:spLocks noChangeShapeType="1"/>
          </p:cNvSpPr>
          <p:nvPr/>
        </p:nvSpPr>
        <p:spPr bwMode="auto">
          <a:xfrm>
            <a:off x="8168159" y="2091333"/>
            <a:ext cx="0" cy="190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147"/>
          <p:cNvSpPr>
            <a:spLocks noChangeShapeType="1"/>
          </p:cNvSpPr>
          <p:nvPr/>
        </p:nvSpPr>
        <p:spPr bwMode="auto">
          <a:xfrm flipV="1">
            <a:off x="7502996" y="2102446"/>
            <a:ext cx="34131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47"/>
          <p:cNvSpPr>
            <a:spLocks noChangeShapeType="1"/>
          </p:cNvSpPr>
          <p:nvPr/>
        </p:nvSpPr>
        <p:spPr bwMode="auto">
          <a:xfrm flipV="1">
            <a:off x="7809384" y="2102446"/>
            <a:ext cx="358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167"/>
          <p:cNvSpPr>
            <a:spLocks noChangeShapeType="1"/>
          </p:cNvSpPr>
          <p:nvPr/>
        </p:nvSpPr>
        <p:spPr bwMode="auto">
          <a:xfrm flipV="1">
            <a:off x="7236296" y="2312876"/>
            <a:ext cx="1277938" cy="5270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147"/>
          <p:cNvSpPr>
            <a:spLocks noChangeShapeType="1"/>
          </p:cNvSpPr>
          <p:nvPr/>
        </p:nvSpPr>
        <p:spPr bwMode="auto">
          <a:xfrm flipV="1">
            <a:off x="8137996" y="2102446"/>
            <a:ext cx="7461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147"/>
          <p:cNvSpPr>
            <a:spLocks noChangeShapeType="1"/>
          </p:cNvSpPr>
          <p:nvPr/>
        </p:nvSpPr>
        <p:spPr bwMode="auto">
          <a:xfrm flipV="1">
            <a:off x="8190384" y="3037483"/>
            <a:ext cx="69373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47"/>
          <p:cNvSpPr>
            <a:spLocks noChangeShapeType="1"/>
          </p:cNvSpPr>
          <p:nvPr/>
        </p:nvSpPr>
        <p:spPr bwMode="auto">
          <a:xfrm>
            <a:off x="8884121" y="2642196"/>
            <a:ext cx="0" cy="390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147"/>
          <p:cNvSpPr>
            <a:spLocks noChangeShapeType="1"/>
          </p:cNvSpPr>
          <p:nvPr/>
        </p:nvSpPr>
        <p:spPr bwMode="auto">
          <a:xfrm>
            <a:off x="8874596" y="2102446"/>
            <a:ext cx="0" cy="390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47"/>
          <p:cNvSpPr>
            <a:spLocks noChangeShapeType="1"/>
          </p:cNvSpPr>
          <p:nvPr/>
        </p:nvSpPr>
        <p:spPr bwMode="auto">
          <a:xfrm flipV="1">
            <a:off x="8679334" y="2497733"/>
            <a:ext cx="4095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47"/>
          <p:cNvSpPr>
            <a:spLocks noChangeShapeType="1"/>
          </p:cNvSpPr>
          <p:nvPr/>
        </p:nvSpPr>
        <p:spPr bwMode="auto">
          <a:xfrm flipV="1">
            <a:off x="8680921" y="2642196"/>
            <a:ext cx="4095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8" name="Groep 2047"/>
          <p:cNvGrpSpPr/>
          <p:nvPr/>
        </p:nvGrpSpPr>
        <p:grpSpPr>
          <a:xfrm>
            <a:off x="4788024" y="1196752"/>
            <a:ext cx="2160240" cy="2889612"/>
            <a:chOff x="2169242" y="3977771"/>
            <a:chExt cx="2160240" cy="2889612"/>
          </a:xfrm>
        </p:grpSpPr>
        <p:sp>
          <p:nvSpPr>
            <p:cNvPr id="49" name="Oval 133"/>
            <p:cNvSpPr>
              <a:spLocks noChangeArrowheads="1"/>
            </p:cNvSpPr>
            <p:nvPr/>
          </p:nvSpPr>
          <p:spPr bwMode="auto">
            <a:xfrm rot="2700000">
              <a:off x="3327996" y="4306855"/>
              <a:ext cx="215900" cy="79216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34"/>
            <p:cNvSpPr>
              <a:spLocks noChangeArrowheads="1"/>
            </p:cNvSpPr>
            <p:nvPr/>
          </p:nvSpPr>
          <p:spPr bwMode="auto">
            <a:xfrm rot="2700000">
              <a:off x="3582790" y="4337811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35"/>
            <p:cNvSpPr>
              <a:spLocks noChangeArrowheads="1"/>
            </p:cNvSpPr>
            <p:nvPr/>
          </p:nvSpPr>
          <p:spPr bwMode="auto">
            <a:xfrm rot="2700000">
              <a:off x="3073202" y="4847399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136"/>
            <p:cNvSpPr txBox="1">
              <a:spLocks noChangeArrowheads="1"/>
            </p:cNvSpPr>
            <p:nvPr/>
          </p:nvSpPr>
          <p:spPr bwMode="auto">
            <a:xfrm>
              <a:off x="2731890" y="4393374"/>
              <a:ext cx="525462" cy="396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/>
                <a:t>2</a:t>
              </a:r>
              <a:r>
                <a:rPr lang="el-GR" b="0"/>
                <a:t>Δ</a:t>
              </a:r>
            </a:p>
          </p:txBody>
        </p:sp>
        <p:sp>
          <p:nvSpPr>
            <p:cNvPr id="53" name="Text Box 137"/>
            <p:cNvSpPr txBox="1">
              <a:spLocks noChangeArrowheads="1"/>
            </p:cNvSpPr>
            <p:nvPr/>
          </p:nvSpPr>
          <p:spPr bwMode="auto">
            <a:xfrm>
              <a:off x="2673298" y="3977771"/>
              <a:ext cx="13651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Cooper Pairs</a:t>
              </a:r>
            </a:p>
          </p:txBody>
        </p:sp>
        <p:sp>
          <p:nvSpPr>
            <p:cNvPr id="54" name="Line 138"/>
            <p:cNvSpPr>
              <a:spLocks noChangeShapeType="1"/>
            </p:cNvSpPr>
            <p:nvPr/>
          </p:nvSpPr>
          <p:spPr bwMode="auto">
            <a:xfrm flipH="1">
              <a:off x="3452615" y="4856924"/>
              <a:ext cx="26987" cy="11207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9"/>
            <p:cNvSpPr>
              <a:spLocks noChangeShapeType="1"/>
            </p:cNvSpPr>
            <p:nvPr/>
          </p:nvSpPr>
          <p:spPr bwMode="auto">
            <a:xfrm flipH="1">
              <a:off x="3163690" y="5977699"/>
              <a:ext cx="287337" cy="431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40"/>
            <p:cNvSpPr>
              <a:spLocks noChangeArrowheads="1"/>
            </p:cNvSpPr>
            <p:nvPr/>
          </p:nvSpPr>
          <p:spPr bwMode="auto">
            <a:xfrm rot="1800000">
              <a:off x="3668515" y="6120574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41"/>
            <p:cNvSpPr>
              <a:spLocks noChangeArrowheads="1"/>
            </p:cNvSpPr>
            <p:nvPr/>
          </p:nvSpPr>
          <p:spPr bwMode="auto">
            <a:xfrm rot="1800000">
              <a:off x="3027337" y="6336474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42"/>
            <p:cNvSpPr>
              <a:spLocks noChangeShapeType="1"/>
            </p:cNvSpPr>
            <p:nvPr/>
          </p:nvSpPr>
          <p:spPr bwMode="auto">
            <a:xfrm>
              <a:off x="3452615" y="5976111"/>
              <a:ext cx="287337" cy="2159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143"/>
            <p:cNvSpPr txBox="1">
              <a:spLocks noChangeArrowheads="1"/>
            </p:cNvSpPr>
            <p:nvPr/>
          </p:nvSpPr>
          <p:spPr bwMode="auto">
            <a:xfrm>
              <a:off x="2815926" y="6498051"/>
              <a:ext cx="15135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Quasiparticles</a:t>
              </a:r>
            </a:p>
          </p:txBody>
        </p:sp>
        <p:sp>
          <p:nvSpPr>
            <p:cNvPr id="60" name="Text Box 144"/>
            <p:cNvSpPr txBox="1">
              <a:spLocks noChangeArrowheads="1"/>
            </p:cNvSpPr>
            <p:nvPr/>
          </p:nvSpPr>
          <p:spPr bwMode="auto">
            <a:xfrm>
              <a:off x="2444552" y="5472874"/>
              <a:ext cx="476250" cy="396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/>
                <a:t>h</a:t>
              </a:r>
              <a:r>
                <a:rPr lang="en-US" b="0">
                  <a:sym typeface="Symbol" pitchFamily="18" charset="2"/>
                </a:rPr>
                <a:t></a:t>
              </a:r>
            </a:p>
          </p:txBody>
        </p:sp>
        <p:grpSp>
          <p:nvGrpSpPr>
            <p:cNvPr id="61" name="Group 145"/>
            <p:cNvGrpSpPr>
              <a:grpSpLocks/>
            </p:cNvGrpSpPr>
            <p:nvPr/>
          </p:nvGrpSpPr>
          <p:grpSpPr bwMode="auto">
            <a:xfrm rot="1760522">
              <a:off x="2169242" y="5128373"/>
              <a:ext cx="1174165" cy="385762"/>
              <a:chOff x="440" y="1645"/>
              <a:chExt cx="409" cy="243"/>
            </a:xfrm>
          </p:grpSpPr>
          <p:sp>
            <p:nvSpPr>
              <p:cNvPr id="62" name="Line 146"/>
              <p:cNvSpPr>
                <a:spLocks noChangeShapeType="1"/>
              </p:cNvSpPr>
              <p:nvPr/>
            </p:nvSpPr>
            <p:spPr bwMode="auto">
              <a:xfrm>
                <a:off x="703" y="1706"/>
                <a:ext cx="0" cy="12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Arc 147"/>
              <p:cNvSpPr>
                <a:spLocks/>
              </p:cNvSpPr>
              <p:nvPr/>
            </p:nvSpPr>
            <p:spPr bwMode="auto">
              <a:xfrm rot="10800000">
                <a:off x="637" y="1828"/>
                <a:ext cx="66" cy="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 w 43200"/>
                  <a:gd name="T1" fmla="*/ 21916 h 21916"/>
                  <a:gd name="T2" fmla="*/ 43200 w 43200"/>
                  <a:gd name="T3" fmla="*/ 21600 h 21916"/>
                  <a:gd name="T4" fmla="*/ 21600 w 43200"/>
                  <a:gd name="T5" fmla="*/ 21600 h 21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916" fill="none" extrusionOk="0">
                    <a:moveTo>
                      <a:pt x="2" y="21915"/>
                    </a:moveTo>
                    <a:cubicBezTo>
                      <a:pt x="0" y="21810"/>
                      <a:pt x="0" y="2170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916" stroke="0" extrusionOk="0">
                    <a:moveTo>
                      <a:pt x="2" y="21915"/>
                    </a:moveTo>
                    <a:cubicBezTo>
                      <a:pt x="0" y="21810"/>
                      <a:pt x="0" y="2170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Arc 148"/>
              <p:cNvSpPr>
                <a:spLocks/>
              </p:cNvSpPr>
              <p:nvPr/>
            </p:nvSpPr>
            <p:spPr bwMode="auto">
              <a:xfrm>
                <a:off x="703" y="1645"/>
                <a:ext cx="66" cy="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 w 43200"/>
                  <a:gd name="T1" fmla="*/ 21916 h 21916"/>
                  <a:gd name="T2" fmla="*/ 43200 w 43200"/>
                  <a:gd name="T3" fmla="*/ 21600 h 21916"/>
                  <a:gd name="T4" fmla="*/ 21600 w 43200"/>
                  <a:gd name="T5" fmla="*/ 21600 h 21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916" fill="none" extrusionOk="0">
                    <a:moveTo>
                      <a:pt x="2" y="21915"/>
                    </a:moveTo>
                    <a:cubicBezTo>
                      <a:pt x="0" y="21810"/>
                      <a:pt x="0" y="2170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916" stroke="0" extrusionOk="0">
                    <a:moveTo>
                      <a:pt x="2" y="21915"/>
                    </a:moveTo>
                    <a:cubicBezTo>
                      <a:pt x="0" y="21810"/>
                      <a:pt x="0" y="2170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149"/>
              <p:cNvSpPr>
                <a:spLocks noChangeShapeType="1"/>
              </p:cNvSpPr>
              <p:nvPr/>
            </p:nvSpPr>
            <p:spPr bwMode="auto">
              <a:xfrm>
                <a:off x="637" y="1706"/>
                <a:ext cx="0" cy="12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Arc 150"/>
              <p:cNvSpPr>
                <a:spLocks/>
              </p:cNvSpPr>
              <p:nvPr/>
            </p:nvSpPr>
            <p:spPr bwMode="auto">
              <a:xfrm rot="10800000">
                <a:off x="769" y="1702"/>
                <a:ext cx="33" cy="59"/>
              </a:xfrm>
              <a:custGeom>
                <a:avLst/>
                <a:gdLst>
                  <a:gd name="G0" fmla="+- 0 0 0"/>
                  <a:gd name="G1" fmla="+- 21597 0 0"/>
                  <a:gd name="G2" fmla="+- 21600 0 0"/>
                  <a:gd name="T0" fmla="*/ 385 w 21600"/>
                  <a:gd name="T1" fmla="*/ 0 h 21597"/>
                  <a:gd name="T2" fmla="*/ 21600 w 21600"/>
                  <a:gd name="T3" fmla="*/ 21597 h 21597"/>
                  <a:gd name="T4" fmla="*/ 0 w 21600"/>
                  <a:gd name="T5" fmla="*/ 21597 h 2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7" fill="none" extrusionOk="0">
                    <a:moveTo>
                      <a:pt x="384" y="0"/>
                    </a:moveTo>
                    <a:cubicBezTo>
                      <a:pt x="12162" y="210"/>
                      <a:pt x="21600" y="9817"/>
                      <a:pt x="21600" y="21597"/>
                    </a:cubicBezTo>
                  </a:path>
                  <a:path w="21600" h="21597" stroke="0" extrusionOk="0">
                    <a:moveTo>
                      <a:pt x="384" y="0"/>
                    </a:moveTo>
                    <a:cubicBezTo>
                      <a:pt x="12162" y="210"/>
                      <a:pt x="21600" y="9817"/>
                      <a:pt x="21600" y="21597"/>
                    </a:cubicBezTo>
                    <a:lnTo>
                      <a:pt x="0" y="21597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151"/>
              <p:cNvSpPr>
                <a:spLocks noChangeShapeType="1"/>
              </p:cNvSpPr>
              <p:nvPr/>
            </p:nvSpPr>
            <p:spPr bwMode="auto">
              <a:xfrm>
                <a:off x="800" y="1762"/>
                <a:ext cx="49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52"/>
              <p:cNvSpPr>
                <a:spLocks noChangeShapeType="1"/>
              </p:cNvSpPr>
              <p:nvPr/>
            </p:nvSpPr>
            <p:spPr bwMode="auto">
              <a:xfrm>
                <a:off x="572" y="1706"/>
                <a:ext cx="0" cy="12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Arc 153"/>
              <p:cNvSpPr>
                <a:spLocks/>
              </p:cNvSpPr>
              <p:nvPr/>
            </p:nvSpPr>
            <p:spPr bwMode="auto">
              <a:xfrm rot="10800000">
                <a:off x="506" y="1828"/>
                <a:ext cx="66" cy="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 w 43200"/>
                  <a:gd name="T1" fmla="*/ 21916 h 21916"/>
                  <a:gd name="T2" fmla="*/ 43200 w 43200"/>
                  <a:gd name="T3" fmla="*/ 21600 h 21916"/>
                  <a:gd name="T4" fmla="*/ 21600 w 43200"/>
                  <a:gd name="T5" fmla="*/ 21600 h 21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916" fill="none" extrusionOk="0">
                    <a:moveTo>
                      <a:pt x="2" y="21915"/>
                    </a:moveTo>
                    <a:cubicBezTo>
                      <a:pt x="0" y="21810"/>
                      <a:pt x="0" y="2170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916" stroke="0" extrusionOk="0">
                    <a:moveTo>
                      <a:pt x="2" y="21915"/>
                    </a:moveTo>
                    <a:cubicBezTo>
                      <a:pt x="0" y="21810"/>
                      <a:pt x="0" y="2170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Arc 154"/>
              <p:cNvSpPr>
                <a:spLocks/>
              </p:cNvSpPr>
              <p:nvPr/>
            </p:nvSpPr>
            <p:spPr bwMode="auto">
              <a:xfrm>
                <a:off x="572" y="1645"/>
                <a:ext cx="65" cy="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 w 43200"/>
                  <a:gd name="T1" fmla="*/ 21916 h 21916"/>
                  <a:gd name="T2" fmla="*/ 43200 w 43200"/>
                  <a:gd name="T3" fmla="*/ 21600 h 21916"/>
                  <a:gd name="T4" fmla="*/ 21600 w 43200"/>
                  <a:gd name="T5" fmla="*/ 21600 h 21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916" fill="none" extrusionOk="0">
                    <a:moveTo>
                      <a:pt x="2" y="21915"/>
                    </a:moveTo>
                    <a:cubicBezTo>
                      <a:pt x="0" y="21810"/>
                      <a:pt x="0" y="2170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916" stroke="0" extrusionOk="0">
                    <a:moveTo>
                      <a:pt x="2" y="21915"/>
                    </a:moveTo>
                    <a:cubicBezTo>
                      <a:pt x="0" y="21810"/>
                      <a:pt x="0" y="2170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155"/>
              <p:cNvSpPr>
                <a:spLocks noChangeShapeType="1"/>
              </p:cNvSpPr>
              <p:nvPr/>
            </p:nvSpPr>
            <p:spPr bwMode="auto">
              <a:xfrm>
                <a:off x="506" y="1706"/>
                <a:ext cx="0" cy="12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Arc 156"/>
              <p:cNvSpPr>
                <a:spLocks/>
              </p:cNvSpPr>
              <p:nvPr/>
            </p:nvSpPr>
            <p:spPr bwMode="auto">
              <a:xfrm>
                <a:off x="440" y="1645"/>
                <a:ext cx="66" cy="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 w 43200"/>
                  <a:gd name="T1" fmla="*/ 21916 h 21916"/>
                  <a:gd name="T2" fmla="*/ 43200 w 43200"/>
                  <a:gd name="T3" fmla="*/ 21600 h 21916"/>
                  <a:gd name="T4" fmla="*/ 21600 w 43200"/>
                  <a:gd name="T5" fmla="*/ 21600 h 21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916" fill="none" extrusionOk="0">
                    <a:moveTo>
                      <a:pt x="2" y="21915"/>
                    </a:moveTo>
                    <a:cubicBezTo>
                      <a:pt x="0" y="21810"/>
                      <a:pt x="0" y="2170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916" stroke="0" extrusionOk="0">
                    <a:moveTo>
                      <a:pt x="2" y="21915"/>
                    </a:moveTo>
                    <a:cubicBezTo>
                      <a:pt x="0" y="21810"/>
                      <a:pt x="0" y="2170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157"/>
              <p:cNvSpPr>
                <a:spLocks noChangeShapeType="1"/>
              </p:cNvSpPr>
              <p:nvPr/>
            </p:nvSpPr>
            <p:spPr bwMode="auto">
              <a:xfrm>
                <a:off x="440" y="1706"/>
                <a:ext cx="0" cy="5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AutoShape 158"/>
            <p:cNvSpPr>
              <a:spLocks noChangeArrowheads="1"/>
            </p:cNvSpPr>
            <p:nvPr/>
          </p:nvSpPr>
          <p:spPr bwMode="auto">
            <a:xfrm>
              <a:off x="3308152" y="5544311"/>
              <a:ext cx="288925" cy="21590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06" y="1209238"/>
            <a:ext cx="2165938" cy="28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AutoShape 41"/>
          <p:cNvSpPr>
            <a:spLocks noChangeArrowheads="1"/>
          </p:cNvSpPr>
          <p:nvPr/>
        </p:nvSpPr>
        <p:spPr bwMode="auto">
          <a:xfrm>
            <a:off x="4140895" y="2492003"/>
            <a:ext cx="719137" cy="288925"/>
          </a:xfrm>
          <a:custGeom>
            <a:avLst/>
            <a:gdLst>
              <a:gd name="T0" fmla="*/ 539353 w 21600"/>
              <a:gd name="T1" fmla="*/ 0 h 21600"/>
              <a:gd name="T2" fmla="*/ 0 w 21600"/>
              <a:gd name="T3" fmla="*/ 144463 h 21600"/>
              <a:gd name="T4" fmla="*/ 539353 w 21600"/>
              <a:gd name="T5" fmla="*/ 288925 h 21600"/>
              <a:gd name="T6" fmla="*/ 719137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" name="Rectangle 140"/>
          <p:cNvSpPr>
            <a:spLocks noChangeArrowheads="1"/>
          </p:cNvSpPr>
          <p:nvPr/>
        </p:nvSpPr>
        <p:spPr bwMode="auto">
          <a:xfrm>
            <a:off x="3789784" y="4628510"/>
            <a:ext cx="5318720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en-US" sz="2200" dirty="0" smtClean="0">
                <a:solidFill>
                  <a:schemeClr val="bg1"/>
                </a:solidFill>
              </a:rPr>
              <a:t>Photons break Cooper pairs =&gt; quasiparticles</a:t>
            </a:r>
          </a:p>
          <a:p>
            <a:pPr algn="just">
              <a:tabLst>
                <a:tab pos="228600" algn="l"/>
              </a:tabLst>
            </a:pPr>
            <a:r>
              <a:rPr lang="nl-NL" sz="2200" dirty="0" err="1" smtClean="0">
                <a:solidFill>
                  <a:schemeClr val="bg1"/>
                </a:solidFill>
              </a:rPr>
              <a:t>Higher</a:t>
            </a:r>
            <a:r>
              <a:rPr lang="nl-NL" sz="2200" dirty="0" smtClean="0">
                <a:solidFill>
                  <a:schemeClr val="bg1"/>
                </a:solidFill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</a:rPr>
              <a:t>resistance</a:t>
            </a:r>
            <a:r>
              <a:rPr lang="nl-NL" sz="2200" dirty="0" smtClean="0">
                <a:solidFill>
                  <a:schemeClr val="bg1"/>
                </a:solidFill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</a:rPr>
              <a:t>and</a:t>
            </a:r>
            <a:r>
              <a:rPr lang="nl-NL" sz="2200" dirty="0" smtClean="0">
                <a:solidFill>
                  <a:schemeClr val="bg1"/>
                </a:solidFill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</a:rPr>
              <a:t>kinetic</a:t>
            </a:r>
            <a:r>
              <a:rPr lang="nl-NL" sz="2200" dirty="0" smtClean="0">
                <a:solidFill>
                  <a:schemeClr val="bg1"/>
                </a:solidFill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</a:rPr>
              <a:t>inductance</a:t>
            </a:r>
            <a:endParaRPr lang="en-US" sz="2200" dirty="0">
              <a:solidFill>
                <a:schemeClr val="bg1"/>
              </a:solidFill>
            </a:endParaRPr>
          </a:p>
          <a:p>
            <a:pPr algn="just">
              <a:tabLst>
                <a:tab pos="228600" algn="l"/>
              </a:tabLst>
            </a:pPr>
            <a:r>
              <a:rPr lang="en-US" sz="2200" dirty="0">
                <a:solidFill>
                  <a:schemeClr val="bg1"/>
                </a:solidFill>
              </a:rPr>
              <a:t>Dip depth / amplitude: resistance</a:t>
            </a:r>
          </a:p>
          <a:p>
            <a:pPr algn="just">
              <a:tabLst>
                <a:tab pos="228600" algn="l"/>
              </a:tabLst>
            </a:pPr>
            <a:r>
              <a:rPr lang="en-US" sz="2200" dirty="0">
                <a:solidFill>
                  <a:schemeClr val="bg1"/>
                </a:solidFill>
              </a:rPr>
              <a:t>Resonant frequency / phase: inductance</a:t>
            </a:r>
          </a:p>
        </p:txBody>
      </p:sp>
    </p:spTree>
    <p:extLst>
      <p:ext uri="{BB962C8B-B14F-4D97-AF65-F5344CB8AC3E}">
        <p14:creationId xmlns:p14="http://schemas.microsoft.com/office/powerpoint/2010/main" val="8540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Anticipated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fundamental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limits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1412776"/>
            <a:ext cx="8820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KID is a pair </a:t>
            </a:r>
            <a:r>
              <a:rPr lang="nl-NL" sz="3200" dirty="0" err="1" smtClean="0">
                <a:solidFill>
                  <a:schemeClr val="bg1"/>
                </a:solidFill>
              </a:rPr>
              <a:t>breaking</a:t>
            </a:r>
            <a:r>
              <a:rPr lang="nl-NL" sz="3200" dirty="0" smtClean="0">
                <a:solidFill>
                  <a:schemeClr val="bg1"/>
                </a:solidFill>
              </a:rPr>
              <a:t> detector: </a:t>
            </a:r>
            <a:r>
              <a:rPr lang="nl-NL" sz="3200" dirty="0" err="1" smtClean="0">
                <a:solidFill>
                  <a:schemeClr val="bg1"/>
                </a:solidFill>
              </a:rPr>
              <a:t>fluctuations</a:t>
            </a:r>
            <a:r>
              <a:rPr lang="nl-NL" sz="3200" dirty="0" smtClean="0">
                <a:solidFill>
                  <a:schemeClr val="bg1"/>
                </a:solidFill>
              </a:rPr>
              <a:t> in the quasiparticle </a:t>
            </a:r>
            <a:r>
              <a:rPr lang="nl-NL" sz="3200" dirty="0" err="1" smtClean="0">
                <a:solidFill>
                  <a:schemeClr val="bg1"/>
                </a:solidFill>
              </a:rPr>
              <a:t>number</a:t>
            </a:r>
            <a:endParaRPr lang="nl-NL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3200" dirty="0" err="1" smtClean="0">
                <a:solidFill>
                  <a:schemeClr val="bg1"/>
                </a:solidFill>
              </a:rPr>
              <a:t>Photon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</a:rPr>
              <a:t>noise</a:t>
            </a:r>
            <a:r>
              <a:rPr lang="nl-NL" sz="3200" dirty="0" smtClean="0">
                <a:solidFill>
                  <a:schemeClr val="bg1"/>
                </a:solidFill>
              </a:rPr>
              <a:t> (= </a:t>
            </a:r>
            <a:r>
              <a:rPr lang="nl-NL" sz="3200" dirty="0" err="1" smtClean="0">
                <a:solidFill>
                  <a:schemeClr val="bg1"/>
                </a:solidFill>
              </a:rPr>
              <a:t>generation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</a:rPr>
              <a:t>noise</a:t>
            </a:r>
            <a:r>
              <a:rPr lang="nl-NL" sz="32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3200" dirty="0" err="1" smtClean="0">
                <a:solidFill>
                  <a:schemeClr val="bg1"/>
                </a:solidFill>
              </a:rPr>
              <a:t>Recombination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</a:rPr>
              <a:t>noise</a:t>
            </a:r>
            <a:endParaRPr lang="nl-NL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3200" dirty="0" err="1" smtClean="0">
                <a:solidFill>
                  <a:schemeClr val="bg1"/>
                </a:solidFill>
              </a:rPr>
              <a:t>Generation-recombination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</a:rPr>
              <a:t>noise</a:t>
            </a:r>
            <a:endParaRPr lang="nl-NL" sz="3200" dirty="0">
              <a:solidFill>
                <a:schemeClr val="bg1"/>
              </a:solidFill>
            </a:endParaRPr>
          </a:p>
          <a:p>
            <a:endParaRPr lang="nl-NL" sz="3200" dirty="0" smtClean="0">
              <a:solidFill>
                <a:schemeClr val="bg1"/>
              </a:solidFill>
            </a:endParaRPr>
          </a:p>
          <a:p>
            <a:r>
              <a:rPr lang="nl-NL" sz="3200" dirty="0" err="1" smtClean="0">
                <a:solidFill>
                  <a:schemeClr val="bg1"/>
                </a:solidFill>
              </a:rPr>
              <a:t>Prediction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</a:rPr>
              <a:t>from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</a:rPr>
              <a:t>dark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</a:rPr>
              <a:t>experiments</a:t>
            </a:r>
            <a:r>
              <a:rPr lang="nl-NL" sz="32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nl-NL" sz="3200" dirty="0" smtClean="0">
                <a:solidFill>
                  <a:schemeClr val="bg1"/>
                </a:solidFill>
              </a:rPr>
              <a:t>NEP of 2 x 10</a:t>
            </a:r>
            <a:r>
              <a:rPr lang="nl-NL" sz="3200" baseline="30000" dirty="0" smtClean="0">
                <a:solidFill>
                  <a:schemeClr val="bg1"/>
                </a:solidFill>
              </a:rPr>
              <a:t>-19</a:t>
            </a:r>
            <a:r>
              <a:rPr lang="nl-NL" sz="3200" dirty="0" smtClean="0">
                <a:solidFill>
                  <a:schemeClr val="bg1"/>
                </a:solidFill>
              </a:rPr>
              <a:t> W/Hz</a:t>
            </a:r>
            <a:r>
              <a:rPr lang="nl-NL" sz="3200" baseline="30000" dirty="0" smtClean="0">
                <a:solidFill>
                  <a:schemeClr val="bg1"/>
                </a:solidFill>
              </a:rPr>
              <a:t>1/2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</a:rPr>
              <a:t>limited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</a:rPr>
              <a:t>by</a:t>
            </a:r>
            <a:r>
              <a:rPr lang="nl-NL" sz="3200" dirty="0" smtClean="0">
                <a:solidFill>
                  <a:schemeClr val="bg1"/>
                </a:solidFill>
              </a:rPr>
              <a:t> the </a:t>
            </a:r>
            <a:r>
              <a:rPr lang="nl-NL" sz="3200" dirty="0" err="1" smtClean="0">
                <a:solidFill>
                  <a:schemeClr val="bg1"/>
                </a:solidFill>
              </a:rPr>
              <a:t>presence</a:t>
            </a:r>
            <a:r>
              <a:rPr lang="nl-NL" sz="3200" dirty="0" smtClean="0">
                <a:solidFill>
                  <a:schemeClr val="bg1"/>
                </a:solidFill>
              </a:rPr>
              <a:t> of  </a:t>
            </a:r>
            <a:r>
              <a:rPr lang="nl-NL" sz="3200" dirty="0" err="1" smtClean="0">
                <a:solidFill>
                  <a:schemeClr val="bg1"/>
                </a:solidFill>
              </a:rPr>
              <a:t>excess</a:t>
            </a:r>
            <a:r>
              <a:rPr lang="nl-NL" sz="3200" dirty="0" smtClean="0">
                <a:solidFill>
                  <a:schemeClr val="bg1"/>
                </a:solidFill>
              </a:rPr>
              <a:t> quasiparticles</a:t>
            </a:r>
          </a:p>
        </p:txBody>
      </p:sp>
    </p:spTree>
    <p:extLst>
      <p:ext uri="{BB962C8B-B14F-4D97-AF65-F5344CB8AC3E}">
        <p14:creationId xmlns:p14="http://schemas.microsoft.com/office/powerpoint/2010/main" val="28043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Design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476"/>
            <a:ext cx="3024336" cy="401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048686" y="884476"/>
            <a:ext cx="62088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chemeClr val="bg1"/>
                </a:solidFill>
              </a:rPr>
              <a:t>All</a:t>
            </a:r>
            <a:r>
              <a:rPr lang="nl-NL" sz="2400" dirty="0" smtClean="0">
                <a:solidFill>
                  <a:schemeClr val="bg1"/>
                </a:solidFill>
              </a:rPr>
              <a:t> Aluminium KID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Central Line: 50 </a:t>
            </a:r>
            <a:r>
              <a:rPr lang="nl-NL" sz="2400" dirty="0" err="1" smtClean="0">
                <a:solidFill>
                  <a:schemeClr val="bg1"/>
                </a:solidFill>
              </a:rPr>
              <a:t>nm</a:t>
            </a:r>
            <a:r>
              <a:rPr lang="nl-NL" sz="2400" dirty="0" smtClean="0">
                <a:solidFill>
                  <a:schemeClr val="bg1"/>
                </a:solidFill>
              </a:rPr>
              <a:t> 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err="1" smtClean="0">
                <a:solidFill>
                  <a:schemeClr val="bg1"/>
                </a:solidFill>
              </a:rPr>
              <a:t>Groundplane</a:t>
            </a:r>
            <a:r>
              <a:rPr lang="nl-NL" sz="2400" dirty="0" smtClean="0">
                <a:solidFill>
                  <a:schemeClr val="bg1"/>
                </a:solidFill>
              </a:rPr>
              <a:t>: 100 </a:t>
            </a:r>
            <a:r>
              <a:rPr lang="nl-NL" sz="2400" dirty="0" err="1" smtClean="0">
                <a:solidFill>
                  <a:schemeClr val="bg1"/>
                </a:solidFill>
              </a:rPr>
              <a:t>nm</a:t>
            </a:r>
            <a:r>
              <a:rPr lang="nl-NL" sz="2400" dirty="0" smtClean="0">
                <a:solidFill>
                  <a:schemeClr val="bg1"/>
                </a:solidFill>
              </a:rPr>
              <a:t> 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err="1" smtClean="0">
                <a:solidFill>
                  <a:schemeClr val="bg1"/>
                </a:solidFill>
              </a:rPr>
              <a:t>Halfwave</a:t>
            </a:r>
            <a:r>
              <a:rPr lang="nl-NL" sz="2400" dirty="0" smtClean="0">
                <a:solidFill>
                  <a:schemeClr val="bg1"/>
                </a:solidFill>
              </a:rPr>
              <a:t> resonator </a:t>
            </a:r>
            <a:r>
              <a:rPr lang="nl-NL" sz="2400" dirty="0" err="1" smtClean="0">
                <a:solidFill>
                  <a:schemeClr val="bg1"/>
                </a:solidFill>
              </a:rPr>
              <a:t>with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isolated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central</a:t>
            </a:r>
            <a:r>
              <a:rPr lang="nl-NL" sz="2400" dirty="0" smtClean="0">
                <a:solidFill>
                  <a:schemeClr val="bg1"/>
                </a:solidFill>
              </a:rPr>
              <a:t> strip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X-slot </a:t>
            </a:r>
            <a:r>
              <a:rPr lang="nl-NL" sz="2400" dirty="0" err="1" smtClean="0">
                <a:solidFill>
                  <a:schemeClr val="bg1"/>
                </a:solidFill>
              </a:rPr>
              <a:t>Antenna</a:t>
            </a:r>
            <a:r>
              <a:rPr lang="nl-NL" sz="2400" dirty="0" smtClean="0">
                <a:solidFill>
                  <a:schemeClr val="bg1"/>
                </a:solidFill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</a:rPr>
              <a:t>broad</a:t>
            </a:r>
            <a:r>
              <a:rPr lang="nl-NL" sz="2400" dirty="0" smtClean="0">
                <a:solidFill>
                  <a:schemeClr val="bg1"/>
                </a:solidFill>
              </a:rPr>
              <a:t> band </a:t>
            </a:r>
            <a:r>
              <a:rPr lang="nl-NL" sz="2400" dirty="0" err="1" smtClean="0">
                <a:solidFill>
                  <a:schemeClr val="bg1"/>
                </a:solidFill>
              </a:rPr>
              <a:t>around</a:t>
            </a:r>
            <a:r>
              <a:rPr lang="nl-NL" sz="2400" dirty="0" smtClean="0">
                <a:solidFill>
                  <a:schemeClr val="bg1"/>
                </a:solidFill>
              </a:rPr>
              <a:t> 1.54 </a:t>
            </a:r>
            <a:r>
              <a:rPr lang="nl-NL" sz="2400" dirty="0" err="1" smtClean="0">
                <a:solidFill>
                  <a:schemeClr val="bg1"/>
                </a:solidFill>
              </a:rPr>
              <a:t>THz</a:t>
            </a:r>
            <a:endParaRPr lang="nl-NL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2 mm </a:t>
            </a:r>
            <a:r>
              <a:rPr lang="nl-NL" sz="2400" dirty="0" err="1" smtClean="0">
                <a:solidFill>
                  <a:schemeClr val="bg1"/>
                </a:solidFill>
              </a:rPr>
              <a:t>silicon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elliptical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lenses</a:t>
            </a:r>
            <a:endParaRPr lang="nl-NL" sz="2400" dirty="0" smtClean="0">
              <a:solidFill>
                <a:schemeClr val="bg1"/>
              </a:solidFill>
            </a:endParaRPr>
          </a:p>
          <a:p>
            <a:endParaRPr lang="nl-NL" sz="2400" dirty="0" smtClean="0">
              <a:solidFill>
                <a:schemeClr val="bg1"/>
              </a:solidFill>
            </a:endParaRPr>
          </a:p>
          <a:p>
            <a:r>
              <a:rPr lang="nl-NL" sz="2400" dirty="0" smtClean="0">
                <a:solidFill>
                  <a:schemeClr val="bg1"/>
                </a:solidFill>
              </a:rPr>
              <a:t>Design </a:t>
            </a:r>
            <a:r>
              <a:rPr lang="nl-NL" sz="2400" dirty="0" err="1" smtClean="0">
                <a:solidFill>
                  <a:schemeClr val="bg1"/>
                </a:solidFill>
              </a:rPr>
              <a:t>suitable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for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higher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frequencies</a:t>
            </a:r>
            <a:r>
              <a:rPr lang="nl-NL" sz="2400" dirty="0" smtClean="0">
                <a:solidFill>
                  <a:schemeClr val="bg1"/>
                </a:solidFill>
              </a:rPr>
              <a:t> &gt;1.54 </a:t>
            </a:r>
            <a:r>
              <a:rPr lang="nl-NL" sz="2400" dirty="0" err="1" smtClean="0">
                <a:solidFill>
                  <a:schemeClr val="bg1"/>
                </a:solidFill>
              </a:rPr>
              <a:t>THz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22172"/>
            <a:ext cx="2405253" cy="251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0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Controlled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optical</a:t>
            </a:r>
            <a:r>
              <a:rPr lang="nl-NL" dirty="0" smtClean="0">
                <a:solidFill>
                  <a:schemeClr val="bg1"/>
                </a:solidFill>
              </a:rPr>
              <a:t> setup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62" y="836712"/>
            <a:ext cx="4434145" cy="469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" y="1124744"/>
            <a:ext cx="447219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15616" y="5518392"/>
            <a:ext cx="2784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8 </a:t>
            </a:r>
            <a:r>
              <a:rPr lang="nl-NL" sz="3200" dirty="0" err="1" smtClean="0">
                <a:solidFill>
                  <a:schemeClr val="bg1"/>
                </a:solidFill>
              </a:rPr>
              <a:t>optical</a:t>
            </a:r>
            <a:r>
              <a:rPr lang="nl-NL" sz="3200" dirty="0" smtClean="0">
                <a:solidFill>
                  <a:schemeClr val="bg1"/>
                </a:solidFill>
              </a:rPr>
              <a:t> filters!</a:t>
            </a:r>
          </a:p>
          <a:p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546743" y="5517232"/>
            <a:ext cx="2982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Box-in-box setup</a:t>
            </a:r>
            <a:endParaRPr lang="nl-NL" sz="2800" dirty="0" smtClean="0">
              <a:solidFill>
                <a:schemeClr val="bg1"/>
              </a:solidFill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4563810" y="6197242"/>
            <a:ext cx="4675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b="0" dirty="0" err="1" smtClean="0">
                <a:solidFill>
                  <a:schemeClr val="bg1"/>
                </a:solidFill>
                <a:latin typeface="Arial" pitchFamily="34" charset="0"/>
              </a:rPr>
              <a:t>Baselmans</a:t>
            </a:r>
            <a:r>
              <a:rPr lang="en-GB" b="0" dirty="0" smtClean="0">
                <a:solidFill>
                  <a:schemeClr val="bg1"/>
                </a:solidFill>
                <a:latin typeface="Arial" pitchFamily="34" charset="0"/>
              </a:rPr>
              <a:t> et al. JLTP  167, 360 (2012)</a:t>
            </a:r>
            <a:endParaRPr lang="en-US" b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820" y="6165304"/>
            <a:ext cx="3886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J. Bueno, Poster 106 (Thursday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12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Large range in </a:t>
            </a:r>
            <a:r>
              <a:rPr lang="nl-NL" dirty="0" err="1" smtClean="0">
                <a:solidFill>
                  <a:schemeClr val="bg1"/>
                </a:solidFill>
              </a:rPr>
              <a:t>optical</a:t>
            </a:r>
            <a:r>
              <a:rPr lang="nl-NL" dirty="0" smtClean="0">
                <a:solidFill>
                  <a:schemeClr val="bg1"/>
                </a:solidFill>
              </a:rPr>
              <a:t> power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556792"/>
            <a:ext cx="4461377" cy="420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3"/>
            <a:ext cx="4141899" cy="420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7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Fundamental</a:t>
            </a:r>
            <a:r>
              <a:rPr lang="nl-NL" dirty="0" smtClean="0">
                <a:solidFill>
                  <a:schemeClr val="bg1"/>
                </a:solidFill>
              </a:rPr>
              <a:t> limit: </a:t>
            </a:r>
            <a:r>
              <a:rPr lang="nl-NL" dirty="0" err="1" smtClean="0">
                <a:solidFill>
                  <a:schemeClr val="bg1"/>
                </a:solidFill>
              </a:rPr>
              <a:t>Photon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Noise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26530"/>
            <a:ext cx="5367185" cy="49509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85" y="2891573"/>
            <a:ext cx="4184215" cy="3472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kstvak 3"/>
          <p:cNvSpPr txBox="1"/>
          <p:nvPr/>
        </p:nvSpPr>
        <p:spPr>
          <a:xfrm>
            <a:off x="4959750" y="6228020"/>
            <a:ext cx="4315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Optical Power (</a:t>
            </a:r>
            <a:r>
              <a:rPr lang="nl-NL" dirty="0" err="1" smtClean="0"/>
              <a:t>fW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583771" y="620688"/>
            <a:ext cx="34819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Random </a:t>
            </a:r>
            <a:r>
              <a:rPr lang="nl-NL" sz="2800" dirty="0" err="1" smtClean="0">
                <a:solidFill>
                  <a:schemeClr val="bg1"/>
                </a:solidFill>
              </a:rPr>
              <a:t>arrival</a:t>
            </a:r>
            <a:r>
              <a:rPr lang="nl-NL" sz="2800" dirty="0" smtClean="0">
                <a:solidFill>
                  <a:schemeClr val="bg1"/>
                </a:solidFill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</a:rPr>
              <a:t>rate</a:t>
            </a:r>
            <a:r>
              <a:rPr lang="nl-NL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of the </a:t>
            </a:r>
            <a:r>
              <a:rPr lang="nl-NL" sz="2800" dirty="0" err="1" smtClean="0">
                <a:solidFill>
                  <a:schemeClr val="bg1"/>
                </a:solidFill>
              </a:rPr>
              <a:t>optical</a:t>
            </a:r>
            <a:r>
              <a:rPr lang="nl-NL" sz="2800" dirty="0" smtClean="0">
                <a:solidFill>
                  <a:schemeClr val="bg1"/>
                </a:solidFill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</a:rPr>
              <a:t>photons</a:t>
            </a:r>
            <a:r>
              <a:rPr lang="nl-NL" sz="2800" dirty="0" smtClean="0">
                <a:solidFill>
                  <a:schemeClr val="bg1"/>
                </a:solidFill>
              </a:rPr>
              <a:t> </a:t>
            </a:r>
          </a:p>
          <a:p>
            <a:endParaRPr lang="nl-NL" sz="2800" dirty="0" smtClean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 smtClean="0">
                <a:solidFill>
                  <a:schemeClr val="bg1"/>
                </a:solidFill>
              </a:rPr>
              <a:t>+ </a:t>
            </a:r>
            <a:r>
              <a:rPr lang="nl-NL" sz="2800" dirty="0" err="1" smtClean="0">
                <a:solidFill>
                  <a:schemeClr val="bg1"/>
                </a:solidFill>
              </a:rPr>
              <a:t>recombination</a:t>
            </a:r>
            <a:r>
              <a:rPr lang="nl-NL" sz="2800" dirty="0" smtClean="0">
                <a:solidFill>
                  <a:schemeClr val="bg1"/>
                </a:solidFill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</a:rPr>
              <a:t>noise</a:t>
            </a:r>
            <a:endParaRPr lang="nl-NL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/>
              <p:cNvSpPr txBox="1"/>
              <p:nvPr/>
            </p:nvSpPr>
            <p:spPr>
              <a:xfrm>
                <a:off x="5292080" y="1484784"/>
                <a:ext cx="3983608" cy="919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𝑃h𝐹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𝑑𝐴</m:t>
                                  </m:r>
                                </m:num>
                                <m:den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GB" sz="22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l-GR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2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τ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484784"/>
                <a:ext cx="3983608" cy="9199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4"/>
              <p:cNvSpPr txBox="1"/>
              <p:nvPr/>
            </p:nvSpPr>
            <p:spPr>
              <a:xfrm>
                <a:off x="179512" y="5687869"/>
                <a:ext cx="4808239" cy="1014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solidFill>
                      <a:schemeClr val="bg1"/>
                    </a:solidFill>
                  </a:rPr>
                  <a:t>Recombination time scales with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𝑃𝑜𝑤𝑒𝑟</m:t>
                        </m:r>
                      </m:e>
                    </m:rad>
                  </m:oMath>
                </a14:m>
                <a:r>
                  <a:rPr lang="nl-NL" sz="2800" dirty="0" smtClean="0">
                    <a:solidFill>
                      <a:schemeClr val="bg1"/>
                    </a:solidFill>
                  </a:rPr>
                  <a:t> as </a:t>
                </a:r>
                <a:r>
                  <a:rPr lang="nl-NL" sz="2800" dirty="0" err="1" smtClean="0">
                    <a:solidFill>
                      <a:schemeClr val="bg1"/>
                    </a:solidFill>
                  </a:rPr>
                  <a:t>expected</a:t>
                </a:r>
                <a:endParaRPr lang="nl-N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687869"/>
                <a:ext cx="4808239" cy="1014637"/>
              </a:xfrm>
              <a:prstGeom prst="rect">
                <a:avLst/>
              </a:prstGeom>
              <a:blipFill rotWithShape="1">
                <a:blip r:embed="rId5"/>
                <a:stretch>
                  <a:fillRect l="-2535" t="-5422" r="-1394" b="-144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0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Generation-recombination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noise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xt Box 73"/>
          <p:cNvSpPr txBox="1">
            <a:spLocks noChangeArrowheads="1"/>
          </p:cNvSpPr>
          <p:nvPr/>
        </p:nvSpPr>
        <p:spPr bwMode="auto">
          <a:xfrm>
            <a:off x="4823038" y="6005799"/>
            <a:ext cx="4429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De </a:t>
            </a:r>
            <a:r>
              <a:rPr lang="en-GB" sz="1800" b="0" dirty="0" err="1" smtClean="0">
                <a:solidFill>
                  <a:schemeClr val="bg1"/>
                </a:solidFill>
                <a:latin typeface="Arial" pitchFamily="34" charset="0"/>
              </a:rPr>
              <a:t>Visser</a:t>
            </a:r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 et al. PRL 106, 167004 (2011)</a:t>
            </a:r>
          </a:p>
          <a:p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</a:rPr>
              <a:t>Wilson &amp; Prober, PRL, 87, 067004 (2001)</a:t>
            </a:r>
            <a:endParaRPr lang="en-US" sz="1800" b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257771" y="812649"/>
            <a:ext cx="392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Quasiparticle </a:t>
            </a:r>
            <a:r>
              <a:rPr lang="nl-NL" sz="2800" dirty="0" err="1" smtClean="0">
                <a:solidFill>
                  <a:schemeClr val="bg1"/>
                </a:solidFill>
              </a:rPr>
              <a:t>fluctuations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1813"/>
            <a:ext cx="5294283" cy="5158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40" y="2573653"/>
            <a:ext cx="3971172" cy="3414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849473"/>
              </p:ext>
            </p:extLst>
          </p:nvPr>
        </p:nvGraphicFramePr>
        <p:xfrm>
          <a:off x="5220072" y="1407877"/>
          <a:ext cx="3994418" cy="983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5" imgW="1701800" imgH="419100" progId="Equation.DSMT4">
                  <p:embed/>
                </p:oleObj>
              </mc:Choice>
              <mc:Fallback>
                <p:oleObj name="Equation" r:id="rId5" imgW="1701800" imgH="41910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407877"/>
                        <a:ext cx="3994418" cy="983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0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481</Words>
  <Application>Microsoft Office PowerPoint</Application>
  <PresentationFormat>Diavoorstelling (4:3)</PresentationFormat>
  <Paragraphs>90</Paragraphs>
  <Slides>14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Kantoorthema</vt:lpstr>
      <vt:lpstr>Graph</vt:lpstr>
      <vt:lpstr>Equation</vt:lpstr>
      <vt:lpstr>Aluminium Kinetic Inductance Detectors at 1.54 THz limited by photon noise and generation-recombination noise</vt:lpstr>
      <vt:lpstr>Optical Noise Equivalent Power @ 1.54 THz</vt:lpstr>
      <vt:lpstr>Operation principle</vt:lpstr>
      <vt:lpstr>Anticipated fundamental limits</vt:lpstr>
      <vt:lpstr>Design</vt:lpstr>
      <vt:lpstr>Controlled optical setup</vt:lpstr>
      <vt:lpstr>Large range in optical power</vt:lpstr>
      <vt:lpstr>Fundamental limit: Photon Noise</vt:lpstr>
      <vt:lpstr>Generation-recombination noise</vt:lpstr>
      <vt:lpstr>Optical Noise Equivalent Power</vt:lpstr>
      <vt:lpstr>Optical responsivity + lifetime: Microwave readout power dependent</vt:lpstr>
      <vt:lpstr>Microwave readout power: Excess quasipartilces AND nonlinear reponse due to redistribution of quasiparticles</vt:lpstr>
      <vt:lpstr>Summary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Pieter</dc:creator>
  <cp:lastModifiedBy>Pieter</cp:lastModifiedBy>
  <cp:revision>50</cp:revision>
  <dcterms:created xsi:type="dcterms:W3CDTF">2013-04-08T05:56:38Z</dcterms:created>
  <dcterms:modified xsi:type="dcterms:W3CDTF">2013-06-25T05:38:14Z</dcterms:modified>
</cp:coreProperties>
</file>