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835" r:id="rId2"/>
    <p:sldId id="923" r:id="rId3"/>
    <p:sldId id="925" r:id="rId4"/>
    <p:sldId id="977" r:id="rId5"/>
    <p:sldId id="951" r:id="rId6"/>
    <p:sldId id="952" r:id="rId7"/>
    <p:sldId id="965" r:id="rId8"/>
    <p:sldId id="968" r:id="rId9"/>
    <p:sldId id="946" r:id="rId10"/>
    <p:sldId id="969" r:id="rId11"/>
    <p:sldId id="975" r:id="rId12"/>
    <p:sldId id="971" r:id="rId13"/>
    <p:sldId id="937" r:id="rId14"/>
  </p:sldIdLst>
  <p:sldSz cx="12192000" cy="6858000"/>
  <p:notesSz cx="6858000" cy="9144000"/>
  <p:defaultTextStyle>
    <a:defPPr>
      <a:defRPr lang="en-US"/>
    </a:defPPr>
    <a:lvl1pPr marL="0" algn="l" defTabSz="457059" rtl="0" eaLnBrk="1" latinLnBrk="0" hangingPunct="1">
      <a:defRPr sz="1800" kern="1200">
        <a:solidFill>
          <a:schemeClr val="tx1"/>
        </a:solidFill>
        <a:latin typeface="+mn-lt"/>
        <a:ea typeface="+mn-ea"/>
        <a:cs typeface="+mn-cs"/>
      </a:defRPr>
    </a:lvl1pPr>
    <a:lvl2pPr marL="457059" algn="l" defTabSz="457059" rtl="0" eaLnBrk="1" latinLnBrk="0" hangingPunct="1">
      <a:defRPr sz="1800" kern="1200">
        <a:solidFill>
          <a:schemeClr val="tx1"/>
        </a:solidFill>
        <a:latin typeface="+mn-lt"/>
        <a:ea typeface="+mn-ea"/>
        <a:cs typeface="+mn-cs"/>
      </a:defRPr>
    </a:lvl2pPr>
    <a:lvl3pPr marL="914116" algn="l" defTabSz="457059" rtl="0" eaLnBrk="1" latinLnBrk="0" hangingPunct="1">
      <a:defRPr sz="1800" kern="1200">
        <a:solidFill>
          <a:schemeClr val="tx1"/>
        </a:solidFill>
        <a:latin typeface="+mn-lt"/>
        <a:ea typeface="+mn-ea"/>
        <a:cs typeface="+mn-cs"/>
      </a:defRPr>
    </a:lvl3pPr>
    <a:lvl4pPr marL="1371174" algn="l" defTabSz="457059" rtl="0" eaLnBrk="1" latinLnBrk="0" hangingPunct="1">
      <a:defRPr sz="1800" kern="1200">
        <a:solidFill>
          <a:schemeClr val="tx1"/>
        </a:solidFill>
        <a:latin typeface="+mn-lt"/>
        <a:ea typeface="+mn-ea"/>
        <a:cs typeface="+mn-cs"/>
      </a:defRPr>
    </a:lvl4pPr>
    <a:lvl5pPr marL="1828231" algn="l" defTabSz="457059" rtl="0" eaLnBrk="1" latinLnBrk="0" hangingPunct="1">
      <a:defRPr sz="1800" kern="1200">
        <a:solidFill>
          <a:schemeClr val="tx1"/>
        </a:solidFill>
        <a:latin typeface="+mn-lt"/>
        <a:ea typeface="+mn-ea"/>
        <a:cs typeface="+mn-cs"/>
      </a:defRPr>
    </a:lvl5pPr>
    <a:lvl6pPr marL="2285289" algn="l" defTabSz="457059" rtl="0" eaLnBrk="1" latinLnBrk="0" hangingPunct="1">
      <a:defRPr sz="1800" kern="1200">
        <a:solidFill>
          <a:schemeClr val="tx1"/>
        </a:solidFill>
        <a:latin typeface="+mn-lt"/>
        <a:ea typeface="+mn-ea"/>
        <a:cs typeface="+mn-cs"/>
      </a:defRPr>
    </a:lvl6pPr>
    <a:lvl7pPr marL="2742346" algn="l" defTabSz="457059" rtl="0" eaLnBrk="1" latinLnBrk="0" hangingPunct="1">
      <a:defRPr sz="1800" kern="1200">
        <a:solidFill>
          <a:schemeClr val="tx1"/>
        </a:solidFill>
        <a:latin typeface="+mn-lt"/>
        <a:ea typeface="+mn-ea"/>
        <a:cs typeface="+mn-cs"/>
      </a:defRPr>
    </a:lvl7pPr>
    <a:lvl8pPr marL="3199404" algn="l" defTabSz="457059" rtl="0" eaLnBrk="1" latinLnBrk="0" hangingPunct="1">
      <a:defRPr sz="1800" kern="1200">
        <a:solidFill>
          <a:schemeClr val="tx1"/>
        </a:solidFill>
        <a:latin typeface="+mn-lt"/>
        <a:ea typeface="+mn-ea"/>
        <a:cs typeface="+mn-cs"/>
      </a:defRPr>
    </a:lvl8pPr>
    <a:lvl9pPr marL="3656462" algn="l" defTabSz="457059"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0432FF"/>
    <a:srgbClr val="8EFA00"/>
    <a:srgbClr val="0096FF"/>
    <a:srgbClr val="009193"/>
    <a:srgbClr val="00FD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094"/>
    <p:restoredTop sz="79674" autoAdjust="0"/>
  </p:normalViewPr>
  <p:slideViewPr>
    <p:cSldViewPr snapToGrid="0" snapToObjects="1">
      <p:cViewPr varScale="1">
        <p:scale>
          <a:sx n="96" d="100"/>
          <a:sy n="96" d="100"/>
        </p:scale>
        <p:origin x="424" y="17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254299-89DF-4844-93EB-6CD404F68512}" type="datetimeFigureOut">
              <a:rPr lang="en-US" smtClean="0"/>
              <a:t>2/26/26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3B6AF2-6B14-5547-8B53-128ABACED66A}" type="slidenum">
              <a:rPr lang="en-US" smtClean="0"/>
              <a:t>‹#›</a:t>
            </a:fld>
            <a:endParaRPr lang="en-US"/>
          </a:p>
        </p:txBody>
      </p:sp>
    </p:spTree>
    <p:extLst>
      <p:ext uri="{BB962C8B-B14F-4D97-AF65-F5344CB8AC3E}">
        <p14:creationId xmlns:p14="http://schemas.microsoft.com/office/powerpoint/2010/main" val="3319570193"/>
      </p:ext>
    </p:extLst>
  </p:cSld>
  <p:clrMap bg1="lt1" tx1="dk1" bg2="lt2" tx2="dk2" accent1="accent1" accent2="accent2" accent3="accent3" accent4="accent4" accent5="accent5" accent6="accent6" hlink="hlink" folHlink="folHlink"/>
  <p:notesStyle>
    <a:lvl1pPr marL="0" algn="l" defTabSz="457059" rtl="0" eaLnBrk="1" latinLnBrk="0" hangingPunct="1">
      <a:defRPr sz="1200" kern="1200">
        <a:solidFill>
          <a:schemeClr val="tx1"/>
        </a:solidFill>
        <a:latin typeface="+mn-lt"/>
        <a:ea typeface="+mn-ea"/>
        <a:cs typeface="+mn-cs"/>
      </a:defRPr>
    </a:lvl1pPr>
    <a:lvl2pPr marL="457059" algn="l" defTabSz="457059" rtl="0" eaLnBrk="1" latinLnBrk="0" hangingPunct="1">
      <a:defRPr sz="1200" kern="1200">
        <a:solidFill>
          <a:schemeClr val="tx1"/>
        </a:solidFill>
        <a:latin typeface="+mn-lt"/>
        <a:ea typeface="+mn-ea"/>
        <a:cs typeface="+mn-cs"/>
      </a:defRPr>
    </a:lvl2pPr>
    <a:lvl3pPr marL="914116" algn="l" defTabSz="457059" rtl="0" eaLnBrk="1" latinLnBrk="0" hangingPunct="1">
      <a:defRPr sz="1200" kern="1200">
        <a:solidFill>
          <a:schemeClr val="tx1"/>
        </a:solidFill>
        <a:latin typeface="+mn-lt"/>
        <a:ea typeface="+mn-ea"/>
        <a:cs typeface="+mn-cs"/>
      </a:defRPr>
    </a:lvl3pPr>
    <a:lvl4pPr marL="1371174" algn="l" defTabSz="457059" rtl="0" eaLnBrk="1" latinLnBrk="0" hangingPunct="1">
      <a:defRPr sz="1200" kern="1200">
        <a:solidFill>
          <a:schemeClr val="tx1"/>
        </a:solidFill>
        <a:latin typeface="+mn-lt"/>
        <a:ea typeface="+mn-ea"/>
        <a:cs typeface="+mn-cs"/>
      </a:defRPr>
    </a:lvl4pPr>
    <a:lvl5pPr marL="1828231" algn="l" defTabSz="457059" rtl="0" eaLnBrk="1" latinLnBrk="0" hangingPunct="1">
      <a:defRPr sz="1200" kern="1200">
        <a:solidFill>
          <a:schemeClr val="tx1"/>
        </a:solidFill>
        <a:latin typeface="+mn-lt"/>
        <a:ea typeface="+mn-ea"/>
        <a:cs typeface="+mn-cs"/>
      </a:defRPr>
    </a:lvl5pPr>
    <a:lvl6pPr marL="2285289" algn="l" defTabSz="457059" rtl="0" eaLnBrk="1" latinLnBrk="0" hangingPunct="1">
      <a:defRPr sz="1200" kern="1200">
        <a:solidFill>
          <a:schemeClr val="tx1"/>
        </a:solidFill>
        <a:latin typeface="+mn-lt"/>
        <a:ea typeface="+mn-ea"/>
        <a:cs typeface="+mn-cs"/>
      </a:defRPr>
    </a:lvl6pPr>
    <a:lvl7pPr marL="2742346" algn="l" defTabSz="457059" rtl="0" eaLnBrk="1" latinLnBrk="0" hangingPunct="1">
      <a:defRPr sz="1200" kern="1200">
        <a:solidFill>
          <a:schemeClr val="tx1"/>
        </a:solidFill>
        <a:latin typeface="+mn-lt"/>
        <a:ea typeface="+mn-ea"/>
        <a:cs typeface="+mn-cs"/>
      </a:defRPr>
    </a:lvl7pPr>
    <a:lvl8pPr marL="3199404" algn="l" defTabSz="457059" rtl="0" eaLnBrk="1" latinLnBrk="0" hangingPunct="1">
      <a:defRPr sz="1200" kern="1200">
        <a:solidFill>
          <a:schemeClr val="tx1"/>
        </a:solidFill>
        <a:latin typeface="+mn-lt"/>
        <a:ea typeface="+mn-ea"/>
        <a:cs typeface="+mn-cs"/>
      </a:defRPr>
    </a:lvl8pPr>
    <a:lvl9pPr marL="3656462" algn="l" defTabSz="45705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-[mention title: Directly Imaging Extrasolar Planets around Accelerating Stars with the OASIS survey]</a:t>
            </a:r>
          </a:p>
          <a:p>
            <a:r>
              <a:rPr lang="en-US" sz="1200" kern="1200" dirty="0">
                <a:solidFill>
                  <a:schemeClr val="tx1"/>
                </a:solidFill>
                <a:effectLst/>
                <a:latin typeface="+mn-lt"/>
                <a:ea typeface="+mn-ea"/>
                <a:cs typeface="+mn-cs"/>
              </a:rPr>
              <a:t>-led by myself, Co-PI Masayuki </a:t>
            </a:r>
            <a:r>
              <a:rPr lang="en-US" sz="1200" kern="1200" dirty="0" err="1">
                <a:solidFill>
                  <a:schemeClr val="tx1"/>
                </a:solidFill>
                <a:effectLst/>
                <a:latin typeface="+mn-lt"/>
                <a:ea typeface="+mn-ea"/>
                <a:cs typeface="+mn-cs"/>
              </a:rPr>
              <a:t>Kuzuhara</a:t>
            </a:r>
            <a:r>
              <a:rPr lang="en-US" sz="1200" kern="1200" dirty="0">
                <a:solidFill>
                  <a:schemeClr val="tx1"/>
                </a:solidFill>
                <a:effectLst/>
                <a:latin typeface="+mn-lt"/>
                <a:ea typeface="+mn-ea"/>
                <a:cs typeface="+mn-cs"/>
              </a:rPr>
              <a:t>, &amp; over 30 collaborators listed below, including a very large number of early-career researchers who have taken a leading role in this survey</a:t>
            </a:r>
          </a:p>
          <a:p>
            <a:r>
              <a:rPr lang="en-US" sz="1200" kern="1200" dirty="0">
                <a:solidFill>
                  <a:schemeClr val="tx1"/>
                </a:solidFill>
                <a:effectLst/>
                <a:latin typeface="+mn-lt"/>
                <a:ea typeface="+mn-ea"/>
                <a:cs typeface="+mn-cs"/>
              </a:rPr>
              <a:t>-funded by NSF for its science &amp; NASA HQ for strategic support of the Roman Coronagraph (“give us tech targets”)</a:t>
            </a:r>
          </a:p>
          <a:p>
            <a:r>
              <a:rPr lang="en-US" sz="1200" kern="1200" dirty="0">
                <a:solidFill>
                  <a:schemeClr val="tx1"/>
                </a:solidFill>
                <a:effectLst/>
                <a:latin typeface="+mn-lt"/>
                <a:ea typeface="+mn-ea"/>
                <a:cs typeface="+mn-cs"/>
              </a:rPr>
              <a:t>-Main message: OASIS is a large survey for exoplanets &amp; brown dwarfs combining direct imaging and astrometry, providing new and better characterized discoveries, key insights the formation &amp; evolution of planetary systems, &amp; what I believe is crucial support for JWST and especially Roman.   </a:t>
            </a:r>
          </a:p>
        </p:txBody>
      </p:sp>
      <p:sp>
        <p:nvSpPr>
          <p:cNvPr id="4" name="Slide Number Placeholder 3"/>
          <p:cNvSpPr>
            <a:spLocks noGrp="1"/>
          </p:cNvSpPr>
          <p:nvPr>
            <p:ph type="sldNum" sz="quarter" idx="5"/>
          </p:nvPr>
        </p:nvSpPr>
        <p:spPr/>
        <p:txBody>
          <a:bodyPr/>
          <a:lstStyle/>
          <a:p>
            <a:fld id="{883B6AF2-6B14-5547-8B53-128ABACED66A}" type="slidenum">
              <a:rPr lang="en-US" smtClean="0"/>
              <a:t>1</a:t>
            </a:fld>
            <a:endParaRPr lang="en-US"/>
          </a:p>
        </p:txBody>
      </p:sp>
    </p:spTree>
    <p:extLst>
      <p:ext uri="{BB962C8B-B14F-4D97-AF65-F5344CB8AC3E}">
        <p14:creationId xmlns:p14="http://schemas.microsoft.com/office/powerpoint/2010/main" val="2701693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227F2-342A-BB50-077F-6EA7FA16F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EA1856-1953-305A-30DE-75C323D18D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D3DC42-3F8C-EB2B-2619-9F84C08D429C}"/>
              </a:ext>
            </a:extLst>
          </p:cNvPr>
          <p:cNvSpPr>
            <a:spLocks noGrp="1"/>
          </p:cNvSpPr>
          <p:nvPr>
            <p:ph type="body" idx="1"/>
          </p:nvPr>
        </p:nvSpPr>
        <p:spPr/>
        <p:txBody>
          <a:bodyPr/>
          <a:lstStyle/>
          <a:p>
            <a:pPr marL="0" marR="0" lvl="0" indent="0" algn="l" defTabSz="457059" rtl="0" eaLnBrk="1" fontAlgn="auto" latinLnBrk="0" hangingPunct="1">
              <a:lnSpc>
                <a:spcPct val="100000"/>
              </a:lnSpc>
              <a:spcBef>
                <a:spcPts val="0"/>
              </a:spcBef>
              <a:spcAft>
                <a:spcPts val="0"/>
              </a:spcAft>
              <a:buClrTx/>
              <a:buSzTx/>
              <a:buFontTx/>
              <a:buNone/>
              <a:tabLst/>
              <a:defRPr/>
            </a:pPr>
            <a:r>
              <a:rPr lang="en-US" dirty="0"/>
              <a:t>FAST!!!!</a:t>
            </a:r>
          </a:p>
          <a:p>
            <a:endParaRPr lang="en-US" dirty="0"/>
          </a:p>
        </p:txBody>
      </p:sp>
      <p:sp>
        <p:nvSpPr>
          <p:cNvPr id="4" name="Slide Number Placeholder 3">
            <a:extLst>
              <a:ext uri="{FF2B5EF4-FFF2-40B4-BE49-F238E27FC236}">
                <a16:creationId xmlns:a16="http://schemas.microsoft.com/office/drawing/2014/main" id="{5408D4FE-6273-01D3-A51F-B205F35CE9AA}"/>
              </a:ext>
            </a:extLst>
          </p:cNvPr>
          <p:cNvSpPr>
            <a:spLocks noGrp="1"/>
          </p:cNvSpPr>
          <p:nvPr>
            <p:ph type="sldNum" sz="quarter" idx="5"/>
          </p:nvPr>
        </p:nvSpPr>
        <p:spPr/>
        <p:txBody>
          <a:bodyPr/>
          <a:lstStyle/>
          <a:p>
            <a:fld id="{883B6AF2-6B14-5547-8B53-128ABACED66A}" type="slidenum">
              <a:rPr lang="en-US" smtClean="0"/>
              <a:t>10</a:t>
            </a:fld>
            <a:endParaRPr lang="en-US"/>
          </a:p>
        </p:txBody>
      </p:sp>
    </p:spTree>
    <p:extLst>
      <p:ext uri="{BB962C8B-B14F-4D97-AF65-F5344CB8AC3E}">
        <p14:creationId xmlns:p14="http://schemas.microsoft.com/office/powerpoint/2010/main" val="1931357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46491-2BCC-8D9C-0B29-21ED41454C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E6EC97-7206-2A61-D635-9915AAE239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A56499-A0DA-F0C1-0D04-27C93E818D66}"/>
              </a:ext>
            </a:extLst>
          </p:cNvPr>
          <p:cNvSpPr>
            <a:spLocks noGrp="1"/>
          </p:cNvSpPr>
          <p:nvPr>
            <p:ph type="body" idx="1"/>
          </p:nvPr>
        </p:nvSpPr>
        <p:spPr/>
        <p:txBody>
          <a:bodyPr/>
          <a:lstStyle/>
          <a:p>
            <a:pPr marL="0" marR="0" lvl="0" indent="0" algn="l" defTabSz="457059" rtl="0" eaLnBrk="1" fontAlgn="auto" latinLnBrk="0" hangingPunct="1">
              <a:lnSpc>
                <a:spcPct val="100000"/>
              </a:lnSpc>
              <a:spcBef>
                <a:spcPts val="0"/>
              </a:spcBef>
              <a:spcAft>
                <a:spcPts val="0"/>
              </a:spcAft>
              <a:buClrTx/>
              <a:buSzTx/>
              <a:buFontTx/>
              <a:buNone/>
              <a:tabLst/>
              <a:defRPr/>
            </a:pPr>
            <a:r>
              <a:rPr lang="en-US" dirty="0"/>
              <a:t>Slow down and explain</a:t>
            </a:r>
          </a:p>
          <a:p>
            <a:endParaRPr lang="en-US" dirty="0"/>
          </a:p>
        </p:txBody>
      </p:sp>
      <p:sp>
        <p:nvSpPr>
          <p:cNvPr id="4" name="Slide Number Placeholder 3">
            <a:extLst>
              <a:ext uri="{FF2B5EF4-FFF2-40B4-BE49-F238E27FC236}">
                <a16:creationId xmlns:a16="http://schemas.microsoft.com/office/drawing/2014/main" id="{B38A2CCC-9746-0F2C-2F2C-C186B066B509}"/>
              </a:ext>
            </a:extLst>
          </p:cNvPr>
          <p:cNvSpPr>
            <a:spLocks noGrp="1"/>
          </p:cNvSpPr>
          <p:nvPr>
            <p:ph type="sldNum" sz="quarter" idx="5"/>
          </p:nvPr>
        </p:nvSpPr>
        <p:spPr/>
        <p:txBody>
          <a:bodyPr/>
          <a:lstStyle/>
          <a:p>
            <a:fld id="{883B6AF2-6B14-5547-8B53-128ABACED66A}" type="slidenum">
              <a:rPr lang="en-US" smtClean="0"/>
              <a:t>11</a:t>
            </a:fld>
            <a:endParaRPr lang="en-US"/>
          </a:p>
        </p:txBody>
      </p:sp>
    </p:spTree>
    <p:extLst>
      <p:ext uri="{BB962C8B-B14F-4D97-AF65-F5344CB8AC3E}">
        <p14:creationId xmlns:p14="http://schemas.microsoft.com/office/powerpoint/2010/main" val="1040618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4A095-1338-5A06-25FF-1840A2DC23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558936-A841-007B-F763-47A1EBC510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C1A4EA-DEC4-78D6-949F-02EFAA8781EC}"/>
              </a:ext>
            </a:extLst>
          </p:cNvPr>
          <p:cNvSpPr>
            <a:spLocks noGrp="1"/>
          </p:cNvSpPr>
          <p:nvPr>
            <p:ph type="body" idx="1"/>
          </p:nvPr>
        </p:nvSpPr>
        <p:spPr/>
        <p:txBody>
          <a:bodyPr/>
          <a:lstStyle/>
          <a:p>
            <a:pPr marL="0" marR="0" lvl="0" indent="0" algn="l" defTabSz="457059" rtl="0" eaLnBrk="1" fontAlgn="auto" latinLnBrk="0" hangingPunct="1">
              <a:lnSpc>
                <a:spcPct val="100000"/>
              </a:lnSpc>
              <a:spcBef>
                <a:spcPts val="0"/>
              </a:spcBef>
              <a:spcAft>
                <a:spcPts val="0"/>
              </a:spcAft>
              <a:buClrTx/>
              <a:buSzTx/>
              <a:buFontTx/>
              <a:buNone/>
              <a:tabLst/>
              <a:defRPr/>
            </a:pPr>
            <a:r>
              <a:rPr lang="en-US" dirty="0"/>
              <a:t>Slow down and explain</a:t>
            </a:r>
          </a:p>
          <a:p>
            <a:endParaRPr lang="en-US" dirty="0"/>
          </a:p>
        </p:txBody>
      </p:sp>
      <p:sp>
        <p:nvSpPr>
          <p:cNvPr id="4" name="Slide Number Placeholder 3">
            <a:extLst>
              <a:ext uri="{FF2B5EF4-FFF2-40B4-BE49-F238E27FC236}">
                <a16:creationId xmlns:a16="http://schemas.microsoft.com/office/drawing/2014/main" id="{BE428045-1DDE-E03A-9BAC-5D0E2E9FAC0F}"/>
              </a:ext>
            </a:extLst>
          </p:cNvPr>
          <p:cNvSpPr>
            <a:spLocks noGrp="1"/>
          </p:cNvSpPr>
          <p:nvPr>
            <p:ph type="sldNum" sz="quarter" idx="5"/>
          </p:nvPr>
        </p:nvSpPr>
        <p:spPr/>
        <p:txBody>
          <a:bodyPr/>
          <a:lstStyle/>
          <a:p>
            <a:fld id="{883B6AF2-6B14-5547-8B53-128ABACED66A}" type="slidenum">
              <a:rPr lang="en-US" smtClean="0"/>
              <a:t>12</a:t>
            </a:fld>
            <a:endParaRPr lang="en-US"/>
          </a:p>
        </p:txBody>
      </p:sp>
    </p:spTree>
    <p:extLst>
      <p:ext uri="{BB962C8B-B14F-4D97-AF65-F5344CB8AC3E}">
        <p14:creationId xmlns:p14="http://schemas.microsoft.com/office/powerpoint/2010/main" val="23429516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80588-8E3A-98AE-AAC2-3749FAD9EA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F0134D-3E64-7AEF-BE97-64EA7B75F8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446950-4DBC-8ABB-F776-A9324D889A5B}"/>
              </a:ext>
            </a:extLst>
          </p:cNvPr>
          <p:cNvSpPr>
            <a:spLocks noGrp="1"/>
          </p:cNvSpPr>
          <p:nvPr>
            <p:ph type="body" idx="1"/>
          </p:nvPr>
        </p:nvSpPr>
        <p:spPr/>
        <p:txBody>
          <a:bodyPr/>
          <a:lstStyle/>
          <a:p>
            <a:pPr marL="0" marR="0" lvl="0" indent="0" algn="l" defTabSz="457059" rtl="0" eaLnBrk="1" fontAlgn="auto" latinLnBrk="0" hangingPunct="1">
              <a:lnSpc>
                <a:spcPct val="100000"/>
              </a:lnSpc>
              <a:spcBef>
                <a:spcPts val="0"/>
              </a:spcBef>
              <a:spcAft>
                <a:spcPts val="0"/>
              </a:spcAft>
              <a:buClrTx/>
              <a:buSzTx/>
              <a:buFontTx/>
              <a:buNone/>
              <a:tabLst/>
              <a:defRPr/>
            </a:pPr>
            <a:r>
              <a:rPr lang="en-US"/>
              <a:t>Slow down and explain</a:t>
            </a:r>
          </a:p>
          <a:p>
            <a:endParaRPr lang="en-US"/>
          </a:p>
        </p:txBody>
      </p:sp>
      <p:sp>
        <p:nvSpPr>
          <p:cNvPr id="4" name="Slide Number Placeholder 3">
            <a:extLst>
              <a:ext uri="{FF2B5EF4-FFF2-40B4-BE49-F238E27FC236}">
                <a16:creationId xmlns:a16="http://schemas.microsoft.com/office/drawing/2014/main" id="{E838DB7F-893A-4DC6-6ACC-78B7EF175A69}"/>
              </a:ext>
            </a:extLst>
          </p:cNvPr>
          <p:cNvSpPr>
            <a:spLocks noGrp="1"/>
          </p:cNvSpPr>
          <p:nvPr>
            <p:ph type="sldNum" sz="quarter" idx="5"/>
          </p:nvPr>
        </p:nvSpPr>
        <p:spPr/>
        <p:txBody>
          <a:bodyPr/>
          <a:lstStyle/>
          <a:p>
            <a:fld id="{883B6AF2-6B14-5547-8B53-128ABACED66A}" type="slidenum">
              <a:rPr lang="en-US" smtClean="0"/>
              <a:t>13</a:t>
            </a:fld>
            <a:endParaRPr lang="en-US"/>
          </a:p>
        </p:txBody>
      </p:sp>
    </p:spTree>
    <p:extLst>
      <p:ext uri="{BB962C8B-B14F-4D97-AF65-F5344CB8AC3E}">
        <p14:creationId xmlns:p14="http://schemas.microsoft.com/office/powerpoint/2010/main" val="53742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9D607-5335-3AE8-DDB0-090CD1E932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FC5BFB-34E0-7E8F-299C-E3EEBE0603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AFC298-6B7D-2BA4-3274-C729A1456817}"/>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-sense of context, past 20 years have just over ~20 directly-imaged planets, most draw from the ground, and most from what I will call ‘unbiased or blind’ surveys (GPIES, SPHERE-SHINE), these have been excellent for demographics and planetary atmospheres.  </a:t>
            </a:r>
          </a:p>
          <a:p>
            <a:r>
              <a:rPr lang="en-US" sz="1200" kern="1200" dirty="0">
                <a:solidFill>
                  <a:schemeClr val="tx1"/>
                </a:solidFill>
                <a:effectLst/>
                <a:latin typeface="+mn-lt"/>
                <a:ea typeface="+mn-ea"/>
                <a:cs typeface="+mn-cs"/>
              </a:rPr>
              <a:t>-But generally low rate of discoveries (e.g. 2 planet discoveries out of 600 stars from GPIES).   Astrometric coverage -- ~ a few years – small compared to likely orbital time periods: poor constraints on orbits.  Masses inferred from luminosity evolution models, not measured directly.  </a:t>
            </a:r>
          </a:p>
          <a:p>
            <a:r>
              <a:rPr lang="en-US" sz="1200" kern="1200" dirty="0">
                <a:solidFill>
                  <a:schemeClr val="tx1"/>
                </a:solidFill>
                <a:effectLst/>
                <a:latin typeface="+mn-lt"/>
                <a:ea typeface="+mn-ea"/>
                <a:cs typeface="+mn-cs"/>
              </a:rPr>
              <a:t>-Instead, our program is one of several that instead have a dynamics selected, specifically astrometry-selected approach to exoplanet discovery and characterization.  </a:t>
            </a:r>
          </a:p>
          <a:p>
            <a:r>
              <a:rPr lang="en-US" sz="1200" kern="1200" dirty="0">
                <a:solidFill>
                  <a:schemeClr val="tx1"/>
                </a:solidFill>
                <a:effectLst/>
                <a:latin typeface="+mn-lt"/>
                <a:ea typeface="+mn-ea"/>
                <a:cs typeface="+mn-cs"/>
              </a:rPr>
              <a:t>-We use precision astrometry from the Hipparcos Gaia Catalogue of Accelerations to identify stars showing dynamical evidence for a companion.   Specifically, we compare the long-term, 24-year scale proper motion derived from the Hipparcos-Gaia scaled positional difference to short-timescale proper motion measurements from Gaia in 2016 and Hipparcos in the 1990s: deviations from this long term motion, identify an acceleration.</a:t>
            </a:r>
          </a:p>
          <a:p>
            <a:r>
              <a:rPr lang="en-US" sz="1200" kern="1200" dirty="0">
                <a:solidFill>
                  <a:schemeClr val="tx1"/>
                </a:solidFill>
                <a:effectLst/>
                <a:latin typeface="+mn-lt"/>
                <a:ea typeface="+mn-ea"/>
                <a:cs typeface="+mn-cs"/>
              </a:rPr>
              <a:t>-Combine absolute astrometry from Hipparcos &amp; Gaia with relative astrometry of the companion from imaging to directly determine the dynamical mass and constrain key orbital properties with greater precision than before.</a:t>
            </a:r>
          </a:p>
          <a:p>
            <a:r>
              <a:rPr lang="en-US" sz="1200" kern="1200" dirty="0">
                <a:solidFill>
                  <a:schemeClr val="tx1"/>
                </a:solidFill>
                <a:effectLst/>
                <a:latin typeface="+mn-lt"/>
                <a:ea typeface="+mn-ea"/>
                <a:cs typeface="+mn-cs"/>
              </a:rPr>
              <a:t>-The community broadly has recognized the power of this approach, as explained by Emily’s excellent introductory talk and independent work that Kyle will present after me.</a:t>
            </a:r>
          </a:p>
        </p:txBody>
      </p:sp>
      <p:sp>
        <p:nvSpPr>
          <p:cNvPr id="4" name="Slide Number Placeholder 3">
            <a:extLst>
              <a:ext uri="{FF2B5EF4-FFF2-40B4-BE49-F238E27FC236}">
                <a16:creationId xmlns:a16="http://schemas.microsoft.com/office/drawing/2014/main" id="{07B92A46-DD26-A151-538C-19D5FD186515}"/>
              </a:ext>
            </a:extLst>
          </p:cNvPr>
          <p:cNvSpPr>
            <a:spLocks noGrp="1"/>
          </p:cNvSpPr>
          <p:nvPr>
            <p:ph type="sldNum" sz="quarter" idx="5"/>
          </p:nvPr>
        </p:nvSpPr>
        <p:spPr/>
        <p:txBody>
          <a:bodyPr/>
          <a:lstStyle/>
          <a:p>
            <a:fld id="{883B6AF2-6B14-5547-8B53-128ABACED66A}" type="slidenum">
              <a:rPr lang="en-US" smtClean="0"/>
              <a:t>2</a:t>
            </a:fld>
            <a:endParaRPr lang="en-US"/>
          </a:p>
        </p:txBody>
      </p:sp>
    </p:spTree>
    <p:extLst>
      <p:ext uri="{BB962C8B-B14F-4D97-AF65-F5344CB8AC3E}">
        <p14:creationId xmlns:p14="http://schemas.microsoft.com/office/powerpoint/2010/main" val="2063034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68963-ABC1-DDE8-1703-9FD6F5BD21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9AFE96-1F04-1C4E-BA73-D38E1F4646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9ABB47-6702-E96A-B2CA-E533F3255F2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-our program is the “Observing Accelerators with </a:t>
            </a:r>
            <a:r>
              <a:rPr lang="en-US" sz="1200" kern="1200" dirty="0" err="1">
                <a:solidFill>
                  <a:schemeClr val="tx1"/>
                </a:solidFill>
                <a:effectLst/>
                <a:latin typeface="+mn-lt"/>
                <a:ea typeface="+mn-ea"/>
                <a:cs typeface="+mn-cs"/>
              </a:rPr>
              <a:t>SCExAO</a:t>
            </a:r>
            <a:r>
              <a:rPr lang="en-US" sz="1200" kern="1200" dirty="0">
                <a:solidFill>
                  <a:schemeClr val="tx1"/>
                </a:solidFill>
                <a:effectLst/>
                <a:latin typeface="+mn-lt"/>
                <a:ea typeface="+mn-ea"/>
                <a:cs typeface="+mn-cs"/>
              </a:rPr>
              <a:t> Imaging Survey”, or ‘OASIS’</a:t>
            </a:r>
          </a:p>
          <a:p>
            <a:r>
              <a:rPr lang="en-US" sz="1200" kern="1200" dirty="0">
                <a:solidFill>
                  <a:schemeClr val="tx1"/>
                </a:solidFill>
                <a:effectLst/>
                <a:latin typeface="+mn-lt"/>
                <a:ea typeface="+mn-ea"/>
                <a:cs typeface="+mn-cs"/>
              </a:rPr>
              <a:t>-primarily uses extreme AO imaging with the Subaru Telescope.  The first stage is AO3k, 3000 actuator DM driven by a near-IR Pyramid WFS at about 1 kHz; the second stage is </a:t>
            </a:r>
            <a:r>
              <a:rPr lang="en-US" sz="1200" kern="1200" dirty="0" err="1">
                <a:solidFill>
                  <a:schemeClr val="tx1"/>
                </a:solidFill>
                <a:effectLst/>
                <a:latin typeface="+mn-lt"/>
                <a:ea typeface="+mn-ea"/>
                <a:cs typeface="+mn-cs"/>
              </a:rPr>
              <a:t>SCExAO</a:t>
            </a:r>
            <a:r>
              <a:rPr lang="en-US" sz="1200" kern="1200" dirty="0">
                <a:solidFill>
                  <a:schemeClr val="tx1"/>
                </a:solidFill>
                <a:effectLst/>
                <a:latin typeface="+mn-lt"/>
                <a:ea typeface="+mn-ea"/>
                <a:cs typeface="+mn-cs"/>
              </a:rPr>
              <a:t>, 2000 actuator DM driven by optical Pyramid WFS at 2 </a:t>
            </a:r>
            <a:r>
              <a:rPr lang="en-US" sz="1200" kern="1200" dirty="0" err="1">
                <a:solidFill>
                  <a:schemeClr val="tx1"/>
                </a:solidFill>
                <a:effectLst/>
                <a:latin typeface="+mn-lt"/>
                <a:ea typeface="+mn-ea"/>
                <a:cs typeface="+mn-cs"/>
              </a:rPr>
              <a:t>khZ.</a:t>
            </a:r>
            <a:r>
              <a:rPr lang="en-US" sz="1200" kern="1200" dirty="0">
                <a:solidFill>
                  <a:schemeClr val="tx1"/>
                </a:solidFill>
                <a:effectLst/>
                <a:latin typeface="+mn-lt"/>
                <a:ea typeface="+mn-ea"/>
                <a:cs typeface="+mn-cs"/>
              </a:rPr>
              <a:t>  Together, they comprise a two-stage extreme AO system.  </a:t>
            </a:r>
          </a:p>
          <a:p>
            <a:r>
              <a:rPr lang="en-US" sz="1200" kern="1200" dirty="0">
                <a:solidFill>
                  <a:schemeClr val="tx1"/>
                </a:solidFill>
                <a:effectLst/>
                <a:latin typeface="+mn-lt"/>
                <a:ea typeface="+mn-ea"/>
                <a:cs typeface="+mn-cs"/>
              </a:rPr>
              <a:t>- sharpened starlight blocked by a coronagraph and sent to the CHARIS integral field spectrograph, yielding spatially-resolved spectra at 1.1 to 2.4 microns.  With ADI and SDI, achieves contrasts of about 1e-6 at 0.5” and 1e-5 at 0.2”.  </a:t>
            </a:r>
          </a:p>
          <a:p>
            <a:r>
              <a:rPr lang="en-US" sz="1200" kern="1200" dirty="0">
                <a:solidFill>
                  <a:schemeClr val="tx1"/>
                </a:solidFill>
                <a:effectLst/>
                <a:latin typeface="+mn-lt"/>
                <a:ea typeface="+mn-ea"/>
                <a:cs typeface="+mn-cs"/>
              </a:rPr>
              <a:t>-Depending on your research focus, you might know </a:t>
            </a:r>
            <a:r>
              <a:rPr lang="en-US" sz="1200" kern="1200" dirty="0" err="1">
                <a:solidFill>
                  <a:schemeClr val="tx1"/>
                </a:solidFill>
                <a:effectLst/>
                <a:latin typeface="+mn-lt"/>
                <a:ea typeface="+mn-ea"/>
                <a:cs typeface="+mn-cs"/>
              </a:rPr>
              <a:t>SCExAO</a:t>
            </a:r>
            <a:r>
              <a:rPr lang="en-US" sz="1200" kern="1200" dirty="0">
                <a:solidFill>
                  <a:schemeClr val="tx1"/>
                </a:solidFill>
                <a:effectLst/>
                <a:latin typeface="+mn-lt"/>
                <a:ea typeface="+mn-ea"/>
                <a:cs typeface="+mn-cs"/>
              </a:rPr>
              <a:t> more from protoplanet imaging work.   It was responsible for the discovery of the AB Aurigae b protoplanet shown at the right – which is still there (we have additional data), and still weird --  and is used for programs to image planet formation, such as that carried out by my graduate student Erica Dykes.</a:t>
            </a:r>
          </a:p>
          <a:p>
            <a:r>
              <a:rPr lang="en-US" sz="1200" kern="1200" dirty="0">
                <a:solidFill>
                  <a:schemeClr val="tx1"/>
                </a:solidFill>
                <a:effectLst/>
                <a:latin typeface="+mn-lt"/>
                <a:ea typeface="+mn-ea"/>
                <a:cs typeface="+mn-cs"/>
              </a:rPr>
              <a:t>-We complement </a:t>
            </a:r>
            <a:r>
              <a:rPr lang="en-US" sz="1200" kern="1200" dirty="0" err="1">
                <a:solidFill>
                  <a:schemeClr val="tx1"/>
                </a:solidFill>
                <a:effectLst/>
                <a:latin typeface="+mn-lt"/>
                <a:ea typeface="+mn-ea"/>
                <a:cs typeface="+mn-cs"/>
              </a:rPr>
              <a:t>SCExAO</a:t>
            </a:r>
            <a:r>
              <a:rPr lang="en-US" sz="1200" kern="1200" dirty="0">
                <a:solidFill>
                  <a:schemeClr val="tx1"/>
                </a:solidFill>
                <a:effectLst/>
                <a:latin typeface="+mn-lt"/>
                <a:ea typeface="+mn-ea"/>
                <a:cs typeface="+mn-cs"/>
              </a:rPr>
              <a:t> with thermal IR imaging from Keck/NIRC2.</a:t>
            </a:r>
          </a:p>
          <a:p>
            <a:r>
              <a:rPr lang="en-US" sz="1200" kern="1200" dirty="0">
                <a:solidFill>
                  <a:schemeClr val="tx1"/>
                </a:solidFill>
                <a:effectLst/>
                <a:latin typeface="+mn-lt"/>
                <a:ea typeface="+mn-ea"/>
                <a:cs typeface="+mn-cs"/>
              </a:rPr>
              <a:t>-The core time allocation is 42 nights, and we are obtaining more time through complementary allocations, some of which are substantial.  Over the next few years, probably end up with over 60-65 nights.</a:t>
            </a:r>
          </a:p>
          <a:p>
            <a:r>
              <a:rPr lang="en-US" sz="1200" kern="1200" dirty="0">
                <a:solidFill>
                  <a:schemeClr val="tx1"/>
                </a:solidFill>
                <a:effectLst/>
                <a:latin typeface="+mn-lt"/>
                <a:ea typeface="+mn-ea"/>
                <a:cs typeface="+mn-cs"/>
              </a:rPr>
              <a:t>-Our parent sample is comprised of about 150 young accelerating stars.  Characteristic age is about 200 Myr with a few younger systems and a tail out to about 1 Gyr.  We follow analysis from </a:t>
            </a:r>
            <a:r>
              <a:rPr lang="en-US" sz="1200" kern="1200" dirty="0" err="1">
                <a:solidFill>
                  <a:schemeClr val="tx1"/>
                </a:solidFill>
                <a:effectLst/>
                <a:latin typeface="+mn-lt"/>
                <a:ea typeface="+mn-ea"/>
                <a:cs typeface="+mn-cs"/>
              </a:rPr>
              <a:t>Kervella</a:t>
            </a:r>
            <a:r>
              <a:rPr lang="en-US" sz="1200" kern="1200" dirty="0">
                <a:solidFill>
                  <a:schemeClr val="tx1"/>
                </a:solidFill>
                <a:effectLst/>
                <a:latin typeface="+mn-lt"/>
                <a:ea typeface="+mn-ea"/>
                <a:cs typeface="+mn-cs"/>
              </a:rPr>
              <a:t> et al to estimate the phase space of mass vs. angular separation for possible companions.  Most of targets have accelerations consistent with being driven by a superjovian planet in the 5—15 Jupiter-mass range.</a:t>
            </a:r>
          </a:p>
        </p:txBody>
      </p:sp>
      <p:sp>
        <p:nvSpPr>
          <p:cNvPr id="4" name="Slide Number Placeholder 3">
            <a:extLst>
              <a:ext uri="{FF2B5EF4-FFF2-40B4-BE49-F238E27FC236}">
                <a16:creationId xmlns:a16="http://schemas.microsoft.com/office/drawing/2014/main" id="{E9259867-985E-FFA0-3F73-A6CD26246B51}"/>
              </a:ext>
            </a:extLst>
          </p:cNvPr>
          <p:cNvSpPr>
            <a:spLocks noGrp="1"/>
          </p:cNvSpPr>
          <p:nvPr>
            <p:ph type="sldNum" sz="quarter" idx="5"/>
          </p:nvPr>
        </p:nvSpPr>
        <p:spPr/>
        <p:txBody>
          <a:bodyPr/>
          <a:lstStyle/>
          <a:p>
            <a:fld id="{883B6AF2-6B14-5547-8B53-128ABACED66A}" type="slidenum">
              <a:rPr lang="en-US" smtClean="0"/>
              <a:t>3</a:t>
            </a:fld>
            <a:endParaRPr lang="en-US"/>
          </a:p>
        </p:txBody>
      </p:sp>
    </p:spTree>
    <p:extLst>
      <p:ext uri="{BB962C8B-B14F-4D97-AF65-F5344CB8AC3E}">
        <p14:creationId xmlns:p14="http://schemas.microsoft.com/office/powerpoint/2010/main" val="4083132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A14A7-D1FF-BD76-4AAE-846F966440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F16DEB-F58C-4738-4C79-0208367D6A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01B6D8-A937-16E8-235E-5FE61DE82B8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-our program is the “Observing Accelerators with </a:t>
            </a:r>
            <a:r>
              <a:rPr lang="en-US" sz="1200" kern="1200" dirty="0" err="1">
                <a:solidFill>
                  <a:schemeClr val="tx1"/>
                </a:solidFill>
                <a:effectLst/>
                <a:latin typeface="+mn-lt"/>
                <a:ea typeface="+mn-ea"/>
                <a:cs typeface="+mn-cs"/>
              </a:rPr>
              <a:t>SCExAO</a:t>
            </a:r>
            <a:r>
              <a:rPr lang="en-US" sz="1200" kern="1200" dirty="0">
                <a:solidFill>
                  <a:schemeClr val="tx1"/>
                </a:solidFill>
                <a:effectLst/>
                <a:latin typeface="+mn-lt"/>
                <a:ea typeface="+mn-ea"/>
                <a:cs typeface="+mn-cs"/>
              </a:rPr>
              <a:t> Imaging Survey”, or ‘OASIS’</a:t>
            </a:r>
          </a:p>
          <a:p>
            <a:r>
              <a:rPr lang="en-US" sz="1200" kern="1200" dirty="0">
                <a:solidFill>
                  <a:schemeClr val="tx1"/>
                </a:solidFill>
                <a:effectLst/>
                <a:latin typeface="+mn-lt"/>
                <a:ea typeface="+mn-ea"/>
                <a:cs typeface="+mn-cs"/>
              </a:rPr>
              <a:t>-primarily uses extreme AO imaging with the Subaru Telescope.  The first stage is AO3k, 3000 actuator DM driven by a near-IR Pyramid WFS at about 1 kHz; the second stage is </a:t>
            </a:r>
            <a:r>
              <a:rPr lang="en-US" sz="1200" kern="1200" dirty="0" err="1">
                <a:solidFill>
                  <a:schemeClr val="tx1"/>
                </a:solidFill>
                <a:effectLst/>
                <a:latin typeface="+mn-lt"/>
                <a:ea typeface="+mn-ea"/>
                <a:cs typeface="+mn-cs"/>
              </a:rPr>
              <a:t>SCExAO</a:t>
            </a:r>
            <a:r>
              <a:rPr lang="en-US" sz="1200" kern="1200" dirty="0">
                <a:solidFill>
                  <a:schemeClr val="tx1"/>
                </a:solidFill>
                <a:effectLst/>
                <a:latin typeface="+mn-lt"/>
                <a:ea typeface="+mn-ea"/>
                <a:cs typeface="+mn-cs"/>
              </a:rPr>
              <a:t>, 2000 actuator DM driven by optical Pyramid WFS at 2 </a:t>
            </a:r>
            <a:r>
              <a:rPr lang="en-US" sz="1200" kern="1200" dirty="0" err="1">
                <a:solidFill>
                  <a:schemeClr val="tx1"/>
                </a:solidFill>
                <a:effectLst/>
                <a:latin typeface="+mn-lt"/>
                <a:ea typeface="+mn-ea"/>
                <a:cs typeface="+mn-cs"/>
              </a:rPr>
              <a:t>khZ.</a:t>
            </a:r>
            <a:r>
              <a:rPr lang="en-US" sz="1200" kern="1200" dirty="0">
                <a:solidFill>
                  <a:schemeClr val="tx1"/>
                </a:solidFill>
                <a:effectLst/>
                <a:latin typeface="+mn-lt"/>
                <a:ea typeface="+mn-ea"/>
                <a:cs typeface="+mn-cs"/>
              </a:rPr>
              <a:t>  Together, they comprise a two-stage extreme AO system.  </a:t>
            </a:r>
          </a:p>
          <a:p>
            <a:r>
              <a:rPr lang="en-US" sz="1200" kern="1200" dirty="0">
                <a:solidFill>
                  <a:schemeClr val="tx1"/>
                </a:solidFill>
                <a:effectLst/>
                <a:latin typeface="+mn-lt"/>
                <a:ea typeface="+mn-ea"/>
                <a:cs typeface="+mn-cs"/>
              </a:rPr>
              <a:t>- sharpened starlight blocked by a coronagraph and sent to the CHARIS integral field spectrograph, yielding spatially-resolved spectra at 1.1 to 2.4 microns.  With ADI and SDI, achieves contrasts of about 1e-6 at 0.5” and 1e-5 at 0.2”.  </a:t>
            </a:r>
          </a:p>
          <a:p>
            <a:r>
              <a:rPr lang="en-US" sz="1200" kern="1200" dirty="0">
                <a:solidFill>
                  <a:schemeClr val="tx1"/>
                </a:solidFill>
                <a:effectLst/>
                <a:latin typeface="+mn-lt"/>
                <a:ea typeface="+mn-ea"/>
                <a:cs typeface="+mn-cs"/>
              </a:rPr>
              <a:t>-Depending on your research focus, you might know </a:t>
            </a:r>
            <a:r>
              <a:rPr lang="en-US" sz="1200" kern="1200" dirty="0" err="1">
                <a:solidFill>
                  <a:schemeClr val="tx1"/>
                </a:solidFill>
                <a:effectLst/>
                <a:latin typeface="+mn-lt"/>
                <a:ea typeface="+mn-ea"/>
                <a:cs typeface="+mn-cs"/>
              </a:rPr>
              <a:t>SCExAO</a:t>
            </a:r>
            <a:r>
              <a:rPr lang="en-US" sz="1200" kern="1200" dirty="0">
                <a:solidFill>
                  <a:schemeClr val="tx1"/>
                </a:solidFill>
                <a:effectLst/>
                <a:latin typeface="+mn-lt"/>
                <a:ea typeface="+mn-ea"/>
                <a:cs typeface="+mn-cs"/>
              </a:rPr>
              <a:t> more from protoplanet imaging work.   It was responsible for the discovery of the AB Aurigae b protoplanet shown at the right – which is still there (we have additional data), and still weird --  and is used for programs to image planet formation, such as that carried out by my graduate student Erica Dykes.</a:t>
            </a:r>
          </a:p>
          <a:p>
            <a:r>
              <a:rPr lang="en-US" sz="1200" kern="1200" dirty="0">
                <a:solidFill>
                  <a:schemeClr val="tx1"/>
                </a:solidFill>
                <a:effectLst/>
                <a:latin typeface="+mn-lt"/>
                <a:ea typeface="+mn-ea"/>
                <a:cs typeface="+mn-cs"/>
              </a:rPr>
              <a:t>-We complement </a:t>
            </a:r>
            <a:r>
              <a:rPr lang="en-US" sz="1200" kern="1200" dirty="0" err="1">
                <a:solidFill>
                  <a:schemeClr val="tx1"/>
                </a:solidFill>
                <a:effectLst/>
                <a:latin typeface="+mn-lt"/>
                <a:ea typeface="+mn-ea"/>
                <a:cs typeface="+mn-cs"/>
              </a:rPr>
              <a:t>SCExAO</a:t>
            </a:r>
            <a:r>
              <a:rPr lang="en-US" sz="1200" kern="1200" dirty="0">
                <a:solidFill>
                  <a:schemeClr val="tx1"/>
                </a:solidFill>
                <a:effectLst/>
                <a:latin typeface="+mn-lt"/>
                <a:ea typeface="+mn-ea"/>
                <a:cs typeface="+mn-cs"/>
              </a:rPr>
              <a:t> with thermal IR imaging from Keck/NIRC2.</a:t>
            </a:r>
          </a:p>
          <a:p>
            <a:r>
              <a:rPr lang="en-US" sz="1200" kern="1200" dirty="0">
                <a:solidFill>
                  <a:schemeClr val="tx1"/>
                </a:solidFill>
                <a:effectLst/>
                <a:latin typeface="+mn-lt"/>
                <a:ea typeface="+mn-ea"/>
                <a:cs typeface="+mn-cs"/>
              </a:rPr>
              <a:t>-The core time allocation is 42 nights, and we are obtaining more time through complementary allocations, some of which are substantial.  Over the next few years, probably end up with over 60-65 nights.</a:t>
            </a:r>
          </a:p>
          <a:p>
            <a:r>
              <a:rPr lang="en-US" sz="1200" kern="1200" dirty="0">
                <a:solidFill>
                  <a:schemeClr val="tx1"/>
                </a:solidFill>
                <a:effectLst/>
                <a:latin typeface="+mn-lt"/>
                <a:ea typeface="+mn-ea"/>
                <a:cs typeface="+mn-cs"/>
              </a:rPr>
              <a:t>-Our parent sample is comprised of about 150 young accelerating stars.  Characteristic age is about 200 Myr with a few younger systems and a tail out to about 1 Gyr.  We follow analysis from </a:t>
            </a:r>
            <a:r>
              <a:rPr lang="en-US" sz="1200" kern="1200" dirty="0" err="1">
                <a:solidFill>
                  <a:schemeClr val="tx1"/>
                </a:solidFill>
                <a:effectLst/>
                <a:latin typeface="+mn-lt"/>
                <a:ea typeface="+mn-ea"/>
                <a:cs typeface="+mn-cs"/>
              </a:rPr>
              <a:t>Kervella</a:t>
            </a:r>
            <a:r>
              <a:rPr lang="en-US" sz="1200" kern="1200" dirty="0">
                <a:solidFill>
                  <a:schemeClr val="tx1"/>
                </a:solidFill>
                <a:effectLst/>
                <a:latin typeface="+mn-lt"/>
                <a:ea typeface="+mn-ea"/>
                <a:cs typeface="+mn-cs"/>
              </a:rPr>
              <a:t> et al to estimate the phase space of mass vs. angular separation for possible companions.  Most of targets have accelerations consistent with being driven by a superjovian planet in the 5—15 Jupiter-mass range.</a:t>
            </a:r>
          </a:p>
        </p:txBody>
      </p:sp>
      <p:sp>
        <p:nvSpPr>
          <p:cNvPr id="4" name="Slide Number Placeholder 3">
            <a:extLst>
              <a:ext uri="{FF2B5EF4-FFF2-40B4-BE49-F238E27FC236}">
                <a16:creationId xmlns:a16="http://schemas.microsoft.com/office/drawing/2014/main" id="{FF9E0204-A1A9-9284-ACA4-5F2CED9F840F}"/>
              </a:ext>
            </a:extLst>
          </p:cNvPr>
          <p:cNvSpPr>
            <a:spLocks noGrp="1"/>
          </p:cNvSpPr>
          <p:nvPr>
            <p:ph type="sldNum" sz="quarter" idx="5"/>
          </p:nvPr>
        </p:nvSpPr>
        <p:spPr/>
        <p:txBody>
          <a:bodyPr/>
          <a:lstStyle/>
          <a:p>
            <a:fld id="{883B6AF2-6B14-5547-8B53-128ABACED66A}" type="slidenum">
              <a:rPr lang="en-US" smtClean="0"/>
              <a:t>4</a:t>
            </a:fld>
            <a:endParaRPr lang="en-US"/>
          </a:p>
        </p:txBody>
      </p:sp>
    </p:spTree>
    <p:extLst>
      <p:ext uri="{BB962C8B-B14F-4D97-AF65-F5344CB8AC3E}">
        <p14:creationId xmlns:p14="http://schemas.microsoft.com/office/powerpoint/2010/main" val="2327639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FEE41-EB5F-B597-849A-C3D705E178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E3A486-B1BE-CB0D-E529-992155E9A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0B23DE-B342-6F2A-FBEC-0B93344C345F}"/>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-our first discovery is a planet around HIP 54515 (aka 66 Leo).  This is a young A star lying at or maybe slightly below the Pleiades locus, similar to beta </a:t>
            </a:r>
            <a:r>
              <a:rPr lang="en-US" sz="1200" kern="1200" dirty="0" err="1">
                <a:solidFill>
                  <a:schemeClr val="tx1"/>
                </a:solidFill>
                <a:effectLst/>
                <a:latin typeface="+mn-lt"/>
                <a:ea typeface="+mn-ea"/>
                <a:cs typeface="+mn-cs"/>
              </a:rPr>
              <a:t>Pictoris</a:t>
            </a:r>
            <a:r>
              <a:rPr lang="en-US" sz="1200" kern="1200" dirty="0">
                <a:solidFill>
                  <a:schemeClr val="tx1"/>
                </a:solidFill>
                <a:effectLst/>
                <a:latin typeface="+mn-lt"/>
                <a:ea typeface="+mn-ea"/>
                <a:cs typeface="+mn-cs"/>
              </a:rPr>
              <a:t>.  Curiously, this star had never been targeted for a planet search before of any kind: no GPI, no SPHERE, no Keck, even though it is easily targetable from both Maunakea and Paranal.  Just ‘rando star’.   </a:t>
            </a:r>
          </a:p>
          <a:p>
            <a:r>
              <a:rPr lang="en-US" sz="1200" kern="1200" dirty="0">
                <a:solidFill>
                  <a:schemeClr val="tx1"/>
                </a:solidFill>
                <a:effectLst/>
                <a:latin typeface="+mn-lt"/>
                <a:ea typeface="+mn-ea"/>
                <a:cs typeface="+mn-cs"/>
              </a:rPr>
              <a:t>-However, it has a 5-sigma significant astrometric acceleration.</a:t>
            </a:r>
          </a:p>
          <a:p>
            <a:r>
              <a:rPr lang="en-US" sz="1200" kern="1200" dirty="0">
                <a:solidFill>
                  <a:schemeClr val="tx1"/>
                </a:solidFill>
                <a:effectLst/>
                <a:latin typeface="+mn-lt"/>
                <a:ea typeface="+mn-ea"/>
                <a:cs typeface="+mn-cs"/>
              </a:rPr>
              <a:t>-And a companion, HIP 54515 b, detected at 3-4 lambda/D from the star.  This was a challenging detection.  Knowing that this star showed evidence for a companion justified our the lengthy observing sequences needed to detect it.  Also, wanted to note that this work is co-led by Yiting Li from the University of Michigan.</a:t>
            </a:r>
          </a:p>
          <a:p>
            <a:r>
              <a:rPr lang="en-US" sz="1200" kern="1200" dirty="0">
                <a:solidFill>
                  <a:schemeClr val="tx1"/>
                </a:solidFill>
                <a:effectLst/>
                <a:latin typeface="+mn-lt"/>
                <a:ea typeface="+mn-ea"/>
                <a:cs typeface="+mn-cs"/>
              </a:rPr>
              <a:t>-Finally, this discovery is dedicated to my friend Uncle Wally Ishibashi, whose passing happened around the time I got the first detection of HIP 54515 b.  who was a Hawaiian cultural practitioner on Maunakea: the guy whose job it was protect Maunakea’s cultural resources.  A very wise person who very nuanced take on all things surrounding Maunakea and Hawaii, while supporting the observatories and TMT.  So this work is dedicated to him.</a:t>
            </a:r>
          </a:p>
          <a:p>
            <a:endParaRPr lang="en-US" dirty="0"/>
          </a:p>
        </p:txBody>
      </p:sp>
      <p:sp>
        <p:nvSpPr>
          <p:cNvPr id="4" name="Slide Number Placeholder 3">
            <a:extLst>
              <a:ext uri="{FF2B5EF4-FFF2-40B4-BE49-F238E27FC236}">
                <a16:creationId xmlns:a16="http://schemas.microsoft.com/office/drawing/2014/main" id="{23D4A8C7-B52F-1E21-47E7-A5493B972519}"/>
              </a:ext>
            </a:extLst>
          </p:cNvPr>
          <p:cNvSpPr>
            <a:spLocks noGrp="1"/>
          </p:cNvSpPr>
          <p:nvPr>
            <p:ph type="sldNum" sz="quarter" idx="5"/>
          </p:nvPr>
        </p:nvSpPr>
        <p:spPr/>
        <p:txBody>
          <a:bodyPr/>
          <a:lstStyle/>
          <a:p>
            <a:fld id="{883B6AF2-6B14-5547-8B53-128ABACED66A}" type="slidenum">
              <a:rPr lang="en-US" smtClean="0"/>
              <a:t>5</a:t>
            </a:fld>
            <a:endParaRPr lang="en-US"/>
          </a:p>
        </p:txBody>
      </p:sp>
    </p:spTree>
    <p:extLst>
      <p:ext uri="{BB962C8B-B14F-4D97-AF65-F5344CB8AC3E}">
        <p14:creationId xmlns:p14="http://schemas.microsoft.com/office/powerpoint/2010/main" val="3635241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108AC-3059-FA71-8A71-8E2F4C0D2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9637D3-3E99-9985-1AC2-2AA84039F9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E03E01-7213-7B94-45EA-38E0FCAAD61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-HIP 54515 b’s spectrum is best fit by a fairly hot object compared to many we heard about yesterday, a bit over 2000 K near the M/L transition, probably an L0 spectral type.  </a:t>
            </a:r>
          </a:p>
          <a:p>
            <a:r>
              <a:rPr lang="en-US" sz="1200" kern="1200" dirty="0">
                <a:solidFill>
                  <a:schemeClr val="tx1"/>
                </a:solidFill>
                <a:effectLst/>
                <a:latin typeface="+mn-lt"/>
                <a:ea typeface="+mn-ea"/>
                <a:cs typeface="+mn-cs"/>
              </a:rPr>
              <a:t>-As you can see in the movie, HIP 54515 b shows substantial orbital motion over the course of about 2 years.  We combine the companion’s relative astrometry with absolute astrometry of the star from Hipparcos &amp; Gaia.  We constrained its mass to be ~17.6 Jupiter masses (just slightly above HIP 99770 b), a very low companion to primary mass ratio of 0.9% fairly similar to (HR 8799 e and HIP 99770 b). It has a semimajor axis of ~25 au, and a moderate eccentricity of about 0.4.</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216DC00-05C4-100E-A211-194743951CAC}"/>
              </a:ext>
            </a:extLst>
          </p:cNvPr>
          <p:cNvSpPr>
            <a:spLocks noGrp="1"/>
          </p:cNvSpPr>
          <p:nvPr>
            <p:ph type="sldNum" sz="quarter" idx="5"/>
          </p:nvPr>
        </p:nvSpPr>
        <p:spPr/>
        <p:txBody>
          <a:bodyPr/>
          <a:lstStyle/>
          <a:p>
            <a:fld id="{883B6AF2-6B14-5547-8B53-128ABACED66A}" type="slidenum">
              <a:rPr lang="en-US" smtClean="0"/>
              <a:t>6</a:t>
            </a:fld>
            <a:endParaRPr lang="en-US"/>
          </a:p>
        </p:txBody>
      </p:sp>
    </p:spTree>
    <p:extLst>
      <p:ext uri="{BB962C8B-B14F-4D97-AF65-F5344CB8AC3E}">
        <p14:creationId xmlns:p14="http://schemas.microsoft.com/office/powerpoint/2010/main" val="3128110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98E11-C76A-541B-C431-E2DBB531BD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DBCB01-8248-115B-3A9E-C0D265EEAE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613573-0B42-F0B6-89BE-C89E1E7915D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how do we interpret this object.  Although most of the posterior distribution lies above 13 Jupiter masses, the current evidence favors interpreting it as a super-Jovian planet, not a brown dwarf.</a:t>
            </a:r>
          </a:p>
          <a:p>
            <a:r>
              <a:rPr lang="en-US" sz="1200" kern="1200" dirty="0">
                <a:solidFill>
                  <a:schemeClr val="tx1"/>
                </a:solidFill>
                <a:effectLst/>
                <a:latin typeface="+mn-lt"/>
                <a:ea typeface="+mn-ea"/>
                <a:cs typeface="+mn-cs"/>
              </a:rPr>
              <a:t>-admittedly, this is a particular hobbyhorse of mine, but the deuterium-burning limit as the delimiter between planets and brown dwarfs may have made sense in the 1990s but it not supported by the current peer-reviewed literature.   This point is described extensively in the PPVII review article on direct imaging as well as the HIP 99770 b discovery paper in Science.  A demographics-informed criteria – like that drawn from the California Legacy Survey data -- better supports a transition at about 25-30 Jupiter masses and a mass ratio of about 2-3 percent.   There is also a slew of papers over the last decade arriving at effectively the same conclusion shown below.  </a:t>
            </a:r>
          </a:p>
          <a:p>
            <a:r>
              <a:rPr lang="en-US" sz="1200" kern="1200" dirty="0">
                <a:solidFill>
                  <a:schemeClr val="tx1"/>
                </a:solidFill>
                <a:effectLst/>
                <a:latin typeface="+mn-lt"/>
                <a:ea typeface="+mn-ea"/>
                <a:cs typeface="+mn-cs"/>
              </a:rPr>
              <a:t>-In this paper, we used a different sample of substellar companions with dynamical masses to establish a context for HIP 54515 b.  It again supports the interpretation that HIP 54515 b is best consistent with the planet population, not brown dwarfs.</a:t>
            </a:r>
          </a:p>
          <a:p>
            <a:endParaRPr lang="en-US" dirty="0"/>
          </a:p>
        </p:txBody>
      </p:sp>
      <p:sp>
        <p:nvSpPr>
          <p:cNvPr id="4" name="Slide Number Placeholder 3">
            <a:extLst>
              <a:ext uri="{FF2B5EF4-FFF2-40B4-BE49-F238E27FC236}">
                <a16:creationId xmlns:a16="http://schemas.microsoft.com/office/drawing/2014/main" id="{704E5CA6-FF3C-1C42-639A-DBF43EE3A021}"/>
              </a:ext>
            </a:extLst>
          </p:cNvPr>
          <p:cNvSpPr>
            <a:spLocks noGrp="1"/>
          </p:cNvSpPr>
          <p:nvPr>
            <p:ph type="sldNum" sz="quarter" idx="5"/>
          </p:nvPr>
        </p:nvSpPr>
        <p:spPr/>
        <p:txBody>
          <a:bodyPr/>
          <a:lstStyle/>
          <a:p>
            <a:fld id="{883B6AF2-6B14-5547-8B53-128ABACED66A}" type="slidenum">
              <a:rPr lang="en-US" smtClean="0"/>
              <a:t>7</a:t>
            </a:fld>
            <a:endParaRPr lang="en-US"/>
          </a:p>
        </p:txBody>
      </p:sp>
    </p:spTree>
    <p:extLst>
      <p:ext uri="{BB962C8B-B14F-4D97-AF65-F5344CB8AC3E}">
        <p14:creationId xmlns:p14="http://schemas.microsoft.com/office/powerpoint/2010/main" val="1445492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CAAF2-A59A-EDC4-1C87-D074FE5E72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DBCFC3-73EB-1B8A-57D3-55DAD2EEF9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93C7EF-5334-866E-20BF-2AC0A6DCEA9F}"/>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second discovery is HIP 71618 B, which is probably a high-mass brown dwarf in an eccentric orbit 11 au from a young, bright A star.</a:t>
            </a:r>
          </a:p>
          <a:p>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this discovery is important because it is the First target demonstrably suitable for the Roman Coronagraph technology demonstration and to-date the only one shown in peer-reviewed literature.</a:t>
            </a:r>
          </a:p>
          <a:p>
            <a:r>
              <a:rPr lang="en-US" sz="1200" kern="1200" dirty="0">
                <a:solidFill>
                  <a:schemeClr val="tx1"/>
                </a:solidFill>
                <a:effectLst/>
                <a:latin typeface="+mn-lt"/>
                <a:ea typeface="+mn-ea"/>
                <a:cs typeface="+mn-cs"/>
              </a:rPr>
              <a:t>-we used the posterior distribution of its orbital parameters to estimate its location during the tech demo phase.  It should lie at about 0.26”, well within the coronagraph dark hole at 575 nm.  We used both atmospheric models from Brianna Lacy as well as empirical benchmarks from Kevin Luhman to estimate a 575 nm contrast of a few x 1e-7.   Thus, a high SNR detection of HIP 71618 B should fulfill the coronagraph’s core TTR5 requirement.</a:t>
            </a:r>
          </a:p>
          <a:p>
            <a:endParaRPr lang="en-US" dirty="0"/>
          </a:p>
        </p:txBody>
      </p:sp>
      <p:sp>
        <p:nvSpPr>
          <p:cNvPr id="4" name="Slide Number Placeholder 3">
            <a:extLst>
              <a:ext uri="{FF2B5EF4-FFF2-40B4-BE49-F238E27FC236}">
                <a16:creationId xmlns:a16="http://schemas.microsoft.com/office/drawing/2014/main" id="{B507EADA-7BEF-B590-0236-E022EC11D536}"/>
              </a:ext>
            </a:extLst>
          </p:cNvPr>
          <p:cNvSpPr>
            <a:spLocks noGrp="1"/>
          </p:cNvSpPr>
          <p:nvPr>
            <p:ph type="sldNum" sz="quarter" idx="5"/>
          </p:nvPr>
        </p:nvSpPr>
        <p:spPr/>
        <p:txBody>
          <a:bodyPr/>
          <a:lstStyle/>
          <a:p>
            <a:fld id="{883B6AF2-6B14-5547-8B53-128ABACED66A}" type="slidenum">
              <a:rPr lang="en-US" smtClean="0"/>
              <a:t>8</a:t>
            </a:fld>
            <a:endParaRPr lang="en-US"/>
          </a:p>
        </p:txBody>
      </p:sp>
    </p:spTree>
    <p:extLst>
      <p:ext uri="{BB962C8B-B14F-4D97-AF65-F5344CB8AC3E}">
        <p14:creationId xmlns:p14="http://schemas.microsoft.com/office/powerpoint/2010/main" val="2769386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B2921-2BA1-8529-4E2D-138F11DFC9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833293-22BD-7CDB-4EEE-936B21E94D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F3FEEA-288E-748E-5FE1-A5B4822E4758}"/>
              </a:ext>
            </a:extLst>
          </p:cNvPr>
          <p:cNvSpPr>
            <a:spLocks noGrp="1"/>
          </p:cNvSpPr>
          <p:nvPr>
            <p:ph type="body" idx="1"/>
          </p:nvPr>
        </p:nvSpPr>
        <p:spPr/>
        <p:txBody>
          <a:bodyPr/>
          <a:lstStyle/>
          <a:p>
            <a:pPr marL="0" marR="0" lvl="0" indent="0" algn="l" defTabSz="457059" rtl="0" eaLnBrk="1" fontAlgn="auto" latinLnBrk="0" hangingPunct="1">
              <a:lnSpc>
                <a:spcPct val="100000"/>
              </a:lnSpc>
              <a:spcBef>
                <a:spcPts val="0"/>
              </a:spcBef>
              <a:spcAft>
                <a:spcPts val="0"/>
              </a:spcAft>
              <a:buClrTx/>
              <a:buSzTx/>
              <a:buFontTx/>
              <a:buNone/>
              <a:tabLst/>
              <a:defRPr/>
            </a:pPr>
            <a:r>
              <a:rPr lang="en-US" dirty="0"/>
              <a:t>Slow down and explain</a:t>
            </a:r>
          </a:p>
          <a:p>
            <a:endParaRPr lang="en-US" dirty="0"/>
          </a:p>
        </p:txBody>
      </p:sp>
      <p:sp>
        <p:nvSpPr>
          <p:cNvPr id="4" name="Slide Number Placeholder 3">
            <a:extLst>
              <a:ext uri="{FF2B5EF4-FFF2-40B4-BE49-F238E27FC236}">
                <a16:creationId xmlns:a16="http://schemas.microsoft.com/office/drawing/2014/main" id="{F0194FC1-2D29-AFE8-E177-9483C86ACBEB}"/>
              </a:ext>
            </a:extLst>
          </p:cNvPr>
          <p:cNvSpPr>
            <a:spLocks noGrp="1"/>
          </p:cNvSpPr>
          <p:nvPr>
            <p:ph type="sldNum" sz="quarter" idx="5"/>
          </p:nvPr>
        </p:nvSpPr>
        <p:spPr/>
        <p:txBody>
          <a:bodyPr/>
          <a:lstStyle/>
          <a:p>
            <a:fld id="{883B6AF2-6B14-5547-8B53-128ABACED66A}" type="slidenum">
              <a:rPr lang="en-US" smtClean="0"/>
              <a:t>9</a:t>
            </a:fld>
            <a:endParaRPr lang="en-US"/>
          </a:p>
        </p:txBody>
      </p:sp>
    </p:spTree>
    <p:extLst>
      <p:ext uri="{BB962C8B-B14F-4D97-AF65-F5344CB8AC3E}">
        <p14:creationId xmlns:p14="http://schemas.microsoft.com/office/powerpoint/2010/main" val="4027187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4"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4" y="3886200"/>
            <a:ext cx="8534400" cy="1752600"/>
          </a:xfrm>
        </p:spPr>
        <p:txBody>
          <a:bodyPr/>
          <a:lstStyle>
            <a:lvl1pPr marL="0" indent="0" algn="ctr">
              <a:buNone/>
              <a:defRPr>
                <a:solidFill>
                  <a:schemeClr val="tx1">
                    <a:tint val="75000"/>
                  </a:schemeClr>
                </a:solidFill>
              </a:defRPr>
            </a:lvl1pPr>
            <a:lvl2pPr marL="457059" indent="0" algn="ctr">
              <a:buNone/>
              <a:defRPr>
                <a:solidFill>
                  <a:schemeClr val="tx1">
                    <a:tint val="75000"/>
                  </a:schemeClr>
                </a:solidFill>
              </a:defRPr>
            </a:lvl2pPr>
            <a:lvl3pPr marL="914116" indent="0" algn="ctr">
              <a:buNone/>
              <a:defRPr>
                <a:solidFill>
                  <a:schemeClr val="tx1">
                    <a:tint val="75000"/>
                  </a:schemeClr>
                </a:solidFill>
              </a:defRPr>
            </a:lvl3pPr>
            <a:lvl4pPr marL="1371174" indent="0" algn="ctr">
              <a:buNone/>
              <a:defRPr>
                <a:solidFill>
                  <a:schemeClr val="tx1">
                    <a:tint val="75000"/>
                  </a:schemeClr>
                </a:solidFill>
              </a:defRPr>
            </a:lvl4pPr>
            <a:lvl5pPr marL="1828231" indent="0" algn="ctr">
              <a:buNone/>
              <a:defRPr>
                <a:solidFill>
                  <a:schemeClr val="tx1">
                    <a:tint val="75000"/>
                  </a:schemeClr>
                </a:solidFill>
              </a:defRPr>
            </a:lvl5pPr>
            <a:lvl6pPr marL="2285289" indent="0" algn="ctr">
              <a:buNone/>
              <a:defRPr>
                <a:solidFill>
                  <a:schemeClr val="tx1">
                    <a:tint val="75000"/>
                  </a:schemeClr>
                </a:solidFill>
              </a:defRPr>
            </a:lvl6pPr>
            <a:lvl7pPr marL="2742346" indent="0" algn="ctr">
              <a:buNone/>
              <a:defRPr>
                <a:solidFill>
                  <a:schemeClr val="tx1">
                    <a:tint val="75000"/>
                  </a:schemeClr>
                </a:solidFill>
              </a:defRPr>
            </a:lvl7pPr>
            <a:lvl8pPr marL="3199404" indent="0" algn="ctr">
              <a:buNone/>
              <a:defRPr>
                <a:solidFill>
                  <a:schemeClr val="tx1">
                    <a:tint val="75000"/>
                  </a:schemeClr>
                </a:solidFill>
              </a:defRPr>
            </a:lvl8pPr>
            <a:lvl9pPr marL="365646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F313A9D-A81A-C745-AAF3-3C977094E726}" type="datetimeFigureOut">
              <a:rPr lang="en-US" smtClean="0"/>
              <a:t>2/26/26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FC5E4-09F1-8847-BCBC-072096C3E46B}" type="slidenum">
              <a:rPr lang="en-US" smtClean="0"/>
              <a:t>‹#›</a:t>
            </a:fld>
            <a:endParaRPr lang="en-US"/>
          </a:p>
        </p:txBody>
      </p:sp>
    </p:spTree>
    <p:extLst>
      <p:ext uri="{BB962C8B-B14F-4D97-AF65-F5344CB8AC3E}">
        <p14:creationId xmlns:p14="http://schemas.microsoft.com/office/powerpoint/2010/main" val="3209875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F313A9D-A81A-C745-AAF3-3C977094E726}" type="datetimeFigureOut">
              <a:rPr lang="en-US" smtClean="0"/>
              <a:t>2/26/26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FC5E4-09F1-8847-BCBC-072096C3E46B}" type="slidenum">
              <a:rPr lang="en-US" smtClean="0"/>
              <a:t>‹#›</a:t>
            </a:fld>
            <a:endParaRPr lang="en-US"/>
          </a:p>
        </p:txBody>
      </p:sp>
    </p:spTree>
    <p:extLst>
      <p:ext uri="{BB962C8B-B14F-4D97-AF65-F5344CB8AC3E}">
        <p14:creationId xmlns:p14="http://schemas.microsoft.com/office/powerpoint/2010/main" val="3218218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4"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F313A9D-A81A-C745-AAF3-3C977094E726}" type="datetimeFigureOut">
              <a:rPr lang="en-US" smtClean="0"/>
              <a:t>2/26/26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FC5E4-09F1-8847-BCBC-072096C3E46B}" type="slidenum">
              <a:rPr lang="en-US" smtClean="0"/>
              <a:t>‹#›</a:t>
            </a:fld>
            <a:endParaRPr lang="en-US"/>
          </a:p>
        </p:txBody>
      </p:sp>
    </p:spTree>
    <p:extLst>
      <p:ext uri="{BB962C8B-B14F-4D97-AF65-F5344CB8AC3E}">
        <p14:creationId xmlns:p14="http://schemas.microsoft.com/office/powerpoint/2010/main" val="2371157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F313A9D-A81A-C745-AAF3-3C977094E726}" type="datetimeFigureOut">
              <a:rPr lang="en-US" smtClean="0"/>
              <a:t>2/26/26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FC5E4-09F1-8847-BCBC-072096C3E46B}" type="slidenum">
              <a:rPr lang="en-US" smtClean="0"/>
              <a:t>‹#›</a:t>
            </a:fld>
            <a:endParaRPr lang="en-US"/>
          </a:p>
        </p:txBody>
      </p:sp>
    </p:spTree>
    <p:extLst>
      <p:ext uri="{BB962C8B-B14F-4D97-AF65-F5344CB8AC3E}">
        <p14:creationId xmlns:p14="http://schemas.microsoft.com/office/powerpoint/2010/main" val="2476154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5" y="2906717"/>
            <a:ext cx="10363200" cy="1500187"/>
          </a:xfrm>
        </p:spPr>
        <p:txBody>
          <a:bodyPr anchor="b"/>
          <a:lstStyle>
            <a:lvl1pPr marL="0" indent="0">
              <a:buNone/>
              <a:defRPr sz="2000">
                <a:solidFill>
                  <a:schemeClr val="tx1">
                    <a:tint val="75000"/>
                  </a:schemeClr>
                </a:solidFill>
              </a:defRPr>
            </a:lvl1pPr>
            <a:lvl2pPr marL="457059" indent="0">
              <a:buNone/>
              <a:defRPr sz="1800">
                <a:solidFill>
                  <a:schemeClr val="tx1">
                    <a:tint val="75000"/>
                  </a:schemeClr>
                </a:solidFill>
              </a:defRPr>
            </a:lvl2pPr>
            <a:lvl3pPr marL="914116" indent="0">
              <a:buNone/>
              <a:defRPr sz="1600">
                <a:solidFill>
                  <a:schemeClr val="tx1">
                    <a:tint val="75000"/>
                  </a:schemeClr>
                </a:solidFill>
              </a:defRPr>
            </a:lvl3pPr>
            <a:lvl4pPr marL="1371174" indent="0">
              <a:buNone/>
              <a:defRPr sz="1400">
                <a:solidFill>
                  <a:schemeClr val="tx1">
                    <a:tint val="75000"/>
                  </a:schemeClr>
                </a:solidFill>
              </a:defRPr>
            </a:lvl4pPr>
            <a:lvl5pPr marL="1828231" indent="0">
              <a:buNone/>
              <a:defRPr sz="1400">
                <a:solidFill>
                  <a:schemeClr val="tx1">
                    <a:tint val="75000"/>
                  </a:schemeClr>
                </a:solidFill>
              </a:defRPr>
            </a:lvl5pPr>
            <a:lvl6pPr marL="2285289" indent="0">
              <a:buNone/>
              <a:defRPr sz="1400">
                <a:solidFill>
                  <a:schemeClr val="tx1">
                    <a:tint val="75000"/>
                  </a:schemeClr>
                </a:solidFill>
              </a:defRPr>
            </a:lvl6pPr>
            <a:lvl7pPr marL="2742346" indent="0">
              <a:buNone/>
              <a:defRPr sz="1400">
                <a:solidFill>
                  <a:schemeClr val="tx1">
                    <a:tint val="75000"/>
                  </a:schemeClr>
                </a:solidFill>
              </a:defRPr>
            </a:lvl7pPr>
            <a:lvl8pPr marL="3199404" indent="0">
              <a:buNone/>
              <a:defRPr sz="1400">
                <a:solidFill>
                  <a:schemeClr val="tx1">
                    <a:tint val="75000"/>
                  </a:schemeClr>
                </a:solidFill>
              </a:defRPr>
            </a:lvl8pPr>
            <a:lvl9pPr marL="3656462"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313A9D-A81A-C745-AAF3-3C977094E726}" type="datetimeFigureOut">
              <a:rPr lang="en-US" smtClean="0"/>
              <a:t>2/26/26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FC5E4-09F1-8847-BCBC-072096C3E46B}" type="slidenum">
              <a:rPr lang="en-US" smtClean="0"/>
              <a:t>‹#›</a:t>
            </a:fld>
            <a:endParaRPr lang="en-US"/>
          </a:p>
        </p:txBody>
      </p:sp>
    </p:spTree>
    <p:extLst>
      <p:ext uri="{BB962C8B-B14F-4D97-AF65-F5344CB8AC3E}">
        <p14:creationId xmlns:p14="http://schemas.microsoft.com/office/powerpoint/2010/main" val="410246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F313A9D-A81A-C745-AAF3-3C977094E726}" type="datetimeFigureOut">
              <a:rPr lang="en-US" smtClean="0"/>
              <a:t>2/26/26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FC5E4-09F1-8847-BCBC-072096C3E46B}" type="slidenum">
              <a:rPr lang="en-US" smtClean="0"/>
              <a:t>‹#›</a:t>
            </a:fld>
            <a:endParaRPr lang="en-US"/>
          </a:p>
        </p:txBody>
      </p:sp>
    </p:spTree>
    <p:extLst>
      <p:ext uri="{BB962C8B-B14F-4D97-AF65-F5344CB8AC3E}">
        <p14:creationId xmlns:p14="http://schemas.microsoft.com/office/powerpoint/2010/main" val="2101762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6"/>
            <a:ext cx="5386917" cy="639762"/>
          </a:xfrm>
        </p:spPr>
        <p:txBody>
          <a:bodyPr anchor="b"/>
          <a:lstStyle>
            <a:lvl1pPr marL="0" indent="0">
              <a:buNone/>
              <a:defRPr sz="2400" b="1"/>
            </a:lvl1pPr>
            <a:lvl2pPr marL="457059" indent="0">
              <a:buNone/>
              <a:defRPr sz="2000" b="1"/>
            </a:lvl2pPr>
            <a:lvl3pPr marL="914116" indent="0">
              <a:buNone/>
              <a:defRPr sz="1800" b="1"/>
            </a:lvl3pPr>
            <a:lvl4pPr marL="1371174" indent="0">
              <a:buNone/>
              <a:defRPr sz="1600" b="1"/>
            </a:lvl4pPr>
            <a:lvl5pPr marL="1828231" indent="0">
              <a:buNone/>
              <a:defRPr sz="1600" b="1"/>
            </a:lvl5pPr>
            <a:lvl6pPr marL="2285289" indent="0">
              <a:buNone/>
              <a:defRPr sz="1600" b="1"/>
            </a:lvl6pPr>
            <a:lvl7pPr marL="2742346" indent="0">
              <a:buNone/>
              <a:defRPr sz="1600" b="1"/>
            </a:lvl7pPr>
            <a:lvl8pPr marL="3199404" indent="0">
              <a:buNone/>
              <a:defRPr sz="1600" b="1"/>
            </a:lvl8pPr>
            <a:lvl9pPr marL="3656462"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8"/>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6"/>
            <a:ext cx="5389033" cy="639762"/>
          </a:xfrm>
        </p:spPr>
        <p:txBody>
          <a:bodyPr anchor="b"/>
          <a:lstStyle>
            <a:lvl1pPr marL="0" indent="0">
              <a:buNone/>
              <a:defRPr sz="2400" b="1"/>
            </a:lvl1pPr>
            <a:lvl2pPr marL="457059" indent="0">
              <a:buNone/>
              <a:defRPr sz="2000" b="1"/>
            </a:lvl2pPr>
            <a:lvl3pPr marL="914116" indent="0">
              <a:buNone/>
              <a:defRPr sz="1800" b="1"/>
            </a:lvl3pPr>
            <a:lvl4pPr marL="1371174" indent="0">
              <a:buNone/>
              <a:defRPr sz="1600" b="1"/>
            </a:lvl4pPr>
            <a:lvl5pPr marL="1828231" indent="0">
              <a:buNone/>
              <a:defRPr sz="1600" b="1"/>
            </a:lvl5pPr>
            <a:lvl6pPr marL="2285289" indent="0">
              <a:buNone/>
              <a:defRPr sz="1600" b="1"/>
            </a:lvl6pPr>
            <a:lvl7pPr marL="2742346" indent="0">
              <a:buNone/>
              <a:defRPr sz="1600" b="1"/>
            </a:lvl7pPr>
            <a:lvl8pPr marL="3199404" indent="0">
              <a:buNone/>
              <a:defRPr sz="1600" b="1"/>
            </a:lvl8pPr>
            <a:lvl9pPr marL="365646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2" y="2174878"/>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F313A9D-A81A-C745-AAF3-3C977094E726}" type="datetimeFigureOut">
              <a:rPr lang="en-US" smtClean="0"/>
              <a:t>2/26/26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BFC5E4-09F1-8847-BCBC-072096C3E46B}" type="slidenum">
              <a:rPr lang="en-US" smtClean="0"/>
              <a:t>‹#›</a:t>
            </a:fld>
            <a:endParaRPr lang="en-US"/>
          </a:p>
        </p:txBody>
      </p:sp>
    </p:spTree>
    <p:extLst>
      <p:ext uri="{BB962C8B-B14F-4D97-AF65-F5344CB8AC3E}">
        <p14:creationId xmlns:p14="http://schemas.microsoft.com/office/powerpoint/2010/main" val="575913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F313A9D-A81A-C745-AAF3-3C977094E726}" type="datetimeFigureOut">
              <a:rPr lang="en-US" smtClean="0"/>
              <a:t>2/26/26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BFC5E4-09F1-8847-BCBC-072096C3E46B}" type="slidenum">
              <a:rPr lang="en-US" smtClean="0"/>
              <a:t>‹#›</a:t>
            </a:fld>
            <a:endParaRPr lang="en-US"/>
          </a:p>
        </p:txBody>
      </p:sp>
    </p:spTree>
    <p:extLst>
      <p:ext uri="{BB962C8B-B14F-4D97-AF65-F5344CB8AC3E}">
        <p14:creationId xmlns:p14="http://schemas.microsoft.com/office/powerpoint/2010/main" val="899409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313A9D-A81A-C745-AAF3-3C977094E726}" type="datetimeFigureOut">
              <a:rPr lang="en-US" smtClean="0"/>
              <a:t>2/26/26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BFC5E4-09F1-8847-BCBC-072096C3E46B}" type="slidenum">
              <a:rPr lang="en-US" smtClean="0"/>
              <a:t>‹#›</a:t>
            </a:fld>
            <a:endParaRPr lang="en-US"/>
          </a:p>
        </p:txBody>
      </p:sp>
    </p:spTree>
    <p:extLst>
      <p:ext uri="{BB962C8B-B14F-4D97-AF65-F5344CB8AC3E}">
        <p14:creationId xmlns:p14="http://schemas.microsoft.com/office/powerpoint/2010/main" val="779932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2"/>
            <a:ext cx="4011084" cy="4691063"/>
          </a:xfrm>
        </p:spPr>
        <p:txBody>
          <a:bodyPr/>
          <a:lstStyle>
            <a:lvl1pPr marL="0" indent="0">
              <a:buNone/>
              <a:defRPr sz="1400"/>
            </a:lvl1pPr>
            <a:lvl2pPr marL="457059" indent="0">
              <a:buNone/>
              <a:defRPr sz="1200"/>
            </a:lvl2pPr>
            <a:lvl3pPr marL="914116" indent="0">
              <a:buNone/>
              <a:defRPr sz="1000"/>
            </a:lvl3pPr>
            <a:lvl4pPr marL="1371174" indent="0">
              <a:buNone/>
              <a:defRPr sz="900"/>
            </a:lvl4pPr>
            <a:lvl5pPr marL="1828231" indent="0">
              <a:buNone/>
              <a:defRPr sz="900"/>
            </a:lvl5pPr>
            <a:lvl6pPr marL="2285289" indent="0">
              <a:buNone/>
              <a:defRPr sz="900"/>
            </a:lvl6pPr>
            <a:lvl7pPr marL="2742346" indent="0">
              <a:buNone/>
              <a:defRPr sz="900"/>
            </a:lvl7pPr>
            <a:lvl8pPr marL="3199404" indent="0">
              <a:buNone/>
              <a:defRPr sz="900"/>
            </a:lvl8pPr>
            <a:lvl9pPr marL="365646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F313A9D-A81A-C745-AAF3-3C977094E726}" type="datetimeFigureOut">
              <a:rPr lang="en-US" smtClean="0"/>
              <a:t>2/26/26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FC5E4-09F1-8847-BCBC-072096C3E46B}" type="slidenum">
              <a:rPr lang="en-US" smtClean="0"/>
              <a:t>‹#›</a:t>
            </a:fld>
            <a:endParaRPr lang="en-US"/>
          </a:p>
        </p:txBody>
      </p:sp>
    </p:spTree>
    <p:extLst>
      <p:ext uri="{BB962C8B-B14F-4D97-AF65-F5344CB8AC3E}">
        <p14:creationId xmlns:p14="http://schemas.microsoft.com/office/powerpoint/2010/main" val="1027358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059" indent="0">
              <a:buNone/>
              <a:defRPr sz="2800"/>
            </a:lvl2pPr>
            <a:lvl3pPr marL="914116" indent="0">
              <a:buNone/>
              <a:defRPr sz="2400"/>
            </a:lvl3pPr>
            <a:lvl4pPr marL="1371174" indent="0">
              <a:buNone/>
              <a:defRPr sz="2000"/>
            </a:lvl4pPr>
            <a:lvl5pPr marL="1828231" indent="0">
              <a:buNone/>
              <a:defRPr sz="2000"/>
            </a:lvl5pPr>
            <a:lvl6pPr marL="2285289" indent="0">
              <a:buNone/>
              <a:defRPr sz="2000"/>
            </a:lvl6pPr>
            <a:lvl7pPr marL="2742346" indent="0">
              <a:buNone/>
              <a:defRPr sz="2000"/>
            </a:lvl7pPr>
            <a:lvl8pPr marL="3199404" indent="0">
              <a:buNone/>
              <a:defRPr sz="2000"/>
            </a:lvl8pPr>
            <a:lvl9pPr marL="3656462"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059" indent="0">
              <a:buNone/>
              <a:defRPr sz="1200"/>
            </a:lvl2pPr>
            <a:lvl3pPr marL="914116" indent="0">
              <a:buNone/>
              <a:defRPr sz="1000"/>
            </a:lvl3pPr>
            <a:lvl4pPr marL="1371174" indent="0">
              <a:buNone/>
              <a:defRPr sz="900"/>
            </a:lvl4pPr>
            <a:lvl5pPr marL="1828231" indent="0">
              <a:buNone/>
              <a:defRPr sz="900"/>
            </a:lvl5pPr>
            <a:lvl6pPr marL="2285289" indent="0">
              <a:buNone/>
              <a:defRPr sz="900"/>
            </a:lvl6pPr>
            <a:lvl7pPr marL="2742346" indent="0">
              <a:buNone/>
              <a:defRPr sz="900"/>
            </a:lvl7pPr>
            <a:lvl8pPr marL="3199404" indent="0">
              <a:buNone/>
              <a:defRPr sz="900"/>
            </a:lvl8pPr>
            <a:lvl9pPr marL="365646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F313A9D-A81A-C745-AAF3-3C977094E726}" type="datetimeFigureOut">
              <a:rPr lang="en-US" smtClean="0"/>
              <a:t>2/26/26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FC5E4-09F1-8847-BCBC-072096C3E46B}" type="slidenum">
              <a:rPr lang="en-US" smtClean="0"/>
              <a:t>‹#›</a:t>
            </a:fld>
            <a:endParaRPr lang="en-US"/>
          </a:p>
        </p:txBody>
      </p:sp>
    </p:spTree>
    <p:extLst>
      <p:ext uri="{BB962C8B-B14F-4D97-AF65-F5344CB8AC3E}">
        <p14:creationId xmlns:p14="http://schemas.microsoft.com/office/powerpoint/2010/main" val="3909833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485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4" y="274641"/>
            <a:ext cx="10972800" cy="1143000"/>
          </a:xfrm>
          <a:prstGeom prst="rect">
            <a:avLst/>
          </a:prstGeom>
        </p:spPr>
        <p:txBody>
          <a:bodyPr vert="horz" lIns="91410" tIns="45706" rIns="91410" bIns="45706" rtlCol="0" anchor="ctr">
            <a:normAutofit/>
          </a:bodyPr>
          <a:lstStyle/>
          <a:p>
            <a:r>
              <a:rPr lang="en-US"/>
              <a:t>Click to edit Master title style</a:t>
            </a:r>
          </a:p>
        </p:txBody>
      </p:sp>
      <p:sp>
        <p:nvSpPr>
          <p:cNvPr id="3" name="Text Placeholder 2"/>
          <p:cNvSpPr>
            <a:spLocks noGrp="1"/>
          </p:cNvSpPr>
          <p:nvPr>
            <p:ph type="body" idx="1"/>
          </p:nvPr>
        </p:nvSpPr>
        <p:spPr>
          <a:xfrm>
            <a:off x="609604" y="1600204"/>
            <a:ext cx="10972800" cy="4525963"/>
          </a:xfrm>
          <a:prstGeom prst="rect">
            <a:avLst/>
          </a:prstGeom>
        </p:spPr>
        <p:txBody>
          <a:bodyPr vert="horz" lIns="91410" tIns="45706" rIns="91410" bIns="4570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4" y="6356352"/>
            <a:ext cx="2844800" cy="365125"/>
          </a:xfrm>
          <a:prstGeom prst="rect">
            <a:avLst/>
          </a:prstGeom>
        </p:spPr>
        <p:txBody>
          <a:bodyPr vert="horz" lIns="91410" tIns="45706" rIns="91410" bIns="45706" rtlCol="0" anchor="ctr"/>
          <a:lstStyle>
            <a:lvl1pPr algn="l">
              <a:defRPr sz="1200">
                <a:solidFill>
                  <a:schemeClr val="tx1">
                    <a:tint val="75000"/>
                  </a:schemeClr>
                </a:solidFill>
              </a:defRPr>
            </a:lvl1pPr>
          </a:lstStyle>
          <a:p>
            <a:fld id="{9F313A9D-A81A-C745-AAF3-3C977094E726}" type="datetimeFigureOut">
              <a:rPr lang="en-US" smtClean="0"/>
              <a:t>2/26/26</a:t>
            </a:fld>
            <a:endParaRPr lang="en-US"/>
          </a:p>
        </p:txBody>
      </p:sp>
      <p:sp>
        <p:nvSpPr>
          <p:cNvPr id="5" name="Footer Placeholder 4"/>
          <p:cNvSpPr>
            <a:spLocks noGrp="1"/>
          </p:cNvSpPr>
          <p:nvPr>
            <p:ph type="ftr" sz="quarter" idx="3"/>
          </p:nvPr>
        </p:nvSpPr>
        <p:spPr>
          <a:xfrm>
            <a:off x="4165604" y="6356352"/>
            <a:ext cx="3860800" cy="365125"/>
          </a:xfrm>
          <a:prstGeom prst="rect">
            <a:avLst/>
          </a:prstGeom>
        </p:spPr>
        <p:txBody>
          <a:bodyPr vert="horz" lIns="91410" tIns="45706" rIns="91410" bIns="45706"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4" y="6356352"/>
            <a:ext cx="2844800" cy="365125"/>
          </a:xfrm>
          <a:prstGeom prst="rect">
            <a:avLst/>
          </a:prstGeom>
        </p:spPr>
        <p:txBody>
          <a:bodyPr vert="horz" lIns="91410" tIns="45706" rIns="91410" bIns="45706" rtlCol="0" anchor="ctr"/>
          <a:lstStyle>
            <a:lvl1pPr algn="r">
              <a:defRPr sz="1200">
                <a:solidFill>
                  <a:schemeClr val="tx1">
                    <a:tint val="75000"/>
                  </a:schemeClr>
                </a:solidFill>
              </a:defRPr>
            </a:lvl1pPr>
          </a:lstStyle>
          <a:p>
            <a:fld id="{12BFC5E4-09F1-8847-BCBC-072096C3E46B}" type="slidenum">
              <a:rPr lang="en-US" smtClean="0"/>
              <a:t>‹#›</a:t>
            </a:fld>
            <a:endParaRPr lang="en-US"/>
          </a:p>
        </p:txBody>
      </p:sp>
    </p:spTree>
    <p:extLst>
      <p:ext uri="{BB962C8B-B14F-4D97-AF65-F5344CB8AC3E}">
        <p14:creationId xmlns:p14="http://schemas.microsoft.com/office/powerpoint/2010/main" val="1674554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059" rtl="0" eaLnBrk="1" latinLnBrk="0" hangingPunct="1">
        <a:spcBef>
          <a:spcPct val="0"/>
        </a:spcBef>
        <a:buNone/>
        <a:defRPr sz="4400" kern="1200">
          <a:solidFill>
            <a:schemeClr val="tx1"/>
          </a:solidFill>
          <a:latin typeface="+mj-lt"/>
          <a:ea typeface="+mj-ea"/>
          <a:cs typeface="+mj-cs"/>
        </a:defRPr>
      </a:lvl1pPr>
    </p:titleStyle>
    <p:bodyStyle>
      <a:lvl1pPr marL="342793" indent="-342793" algn="l" defTabSz="457059" rtl="0" eaLnBrk="1" latinLnBrk="0" hangingPunct="1">
        <a:spcBef>
          <a:spcPct val="20000"/>
        </a:spcBef>
        <a:buFont typeface="Arial"/>
        <a:buChar char="•"/>
        <a:defRPr sz="3200" kern="1200">
          <a:solidFill>
            <a:schemeClr val="tx1"/>
          </a:solidFill>
          <a:latin typeface="+mn-lt"/>
          <a:ea typeface="+mn-ea"/>
          <a:cs typeface="+mn-cs"/>
        </a:defRPr>
      </a:lvl1pPr>
      <a:lvl2pPr marL="742719" indent="-285660" algn="l" defTabSz="457059" rtl="0" eaLnBrk="1" latinLnBrk="0" hangingPunct="1">
        <a:spcBef>
          <a:spcPct val="20000"/>
        </a:spcBef>
        <a:buFont typeface="Arial"/>
        <a:buChar char="–"/>
        <a:defRPr sz="2800" kern="1200">
          <a:solidFill>
            <a:schemeClr val="tx1"/>
          </a:solidFill>
          <a:latin typeface="+mn-lt"/>
          <a:ea typeface="+mn-ea"/>
          <a:cs typeface="+mn-cs"/>
        </a:defRPr>
      </a:lvl2pPr>
      <a:lvl3pPr marL="1142646" indent="-228529" algn="l" defTabSz="457059" rtl="0" eaLnBrk="1" latinLnBrk="0" hangingPunct="1">
        <a:spcBef>
          <a:spcPct val="20000"/>
        </a:spcBef>
        <a:buFont typeface="Arial"/>
        <a:buChar char="•"/>
        <a:defRPr sz="2400" kern="1200">
          <a:solidFill>
            <a:schemeClr val="tx1"/>
          </a:solidFill>
          <a:latin typeface="+mn-lt"/>
          <a:ea typeface="+mn-ea"/>
          <a:cs typeface="+mn-cs"/>
        </a:defRPr>
      </a:lvl3pPr>
      <a:lvl4pPr marL="1599702" indent="-228529" algn="l" defTabSz="457059" rtl="0" eaLnBrk="1" latinLnBrk="0" hangingPunct="1">
        <a:spcBef>
          <a:spcPct val="20000"/>
        </a:spcBef>
        <a:buFont typeface="Arial"/>
        <a:buChar char="–"/>
        <a:defRPr sz="2000" kern="1200">
          <a:solidFill>
            <a:schemeClr val="tx1"/>
          </a:solidFill>
          <a:latin typeface="+mn-lt"/>
          <a:ea typeface="+mn-ea"/>
          <a:cs typeface="+mn-cs"/>
        </a:defRPr>
      </a:lvl4pPr>
      <a:lvl5pPr marL="2056760" indent="-228529" algn="l" defTabSz="457059" rtl="0" eaLnBrk="1" latinLnBrk="0" hangingPunct="1">
        <a:spcBef>
          <a:spcPct val="20000"/>
        </a:spcBef>
        <a:buFont typeface="Arial"/>
        <a:buChar char="»"/>
        <a:defRPr sz="2000" kern="1200">
          <a:solidFill>
            <a:schemeClr val="tx1"/>
          </a:solidFill>
          <a:latin typeface="+mn-lt"/>
          <a:ea typeface="+mn-ea"/>
          <a:cs typeface="+mn-cs"/>
        </a:defRPr>
      </a:lvl5pPr>
      <a:lvl6pPr marL="2513818" indent="-228529" algn="l" defTabSz="457059" rtl="0" eaLnBrk="1" latinLnBrk="0" hangingPunct="1">
        <a:spcBef>
          <a:spcPct val="20000"/>
        </a:spcBef>
        <a:buFont typeface="Arial"/>
        <a:buChar char="•"/>
        <a:defRPr sz="2000" kern="1200">
          <a:solidFill>
            <a:schemeClr val="tx1"/>
          </a:solidFill>
          <a:latin typeface="+mn-lt"/>
          <a:ea typeface="+mn-ea"/>
          <a:cs typeface="+mn-cs"/>
        </a:defRPr>
      </a:lvl6pPr>
      <a:lvl7pPr marL="2970876" indent="-228529" algn="l" defTabSz="457059" rtl="0" eaLnBrk="1" latinLnBrk="0" hangingPunct="1">
        <a:spcBef>
          <a:spcPct val="20000"/>
        </a:spcBef>
        <a:buFont typeface="Arial"/>
        <a:buChar char="•"/>
        <a:defRPr sz="2000" kern="1200">
          <a:solidFill>
            <a:schemeClr val="tx1"/>
          </a:solidFill>
          <a:latin typeface="+mn-lt"/>
          <a:ea typeface="+mn-ea"/>
          <a:cs typeface="+mn-cs"/>
        </a:defRPr>
      </a:lvl7pPr>
      <a:lvl8pPr marL="3427934" indent="-228529" algn="l" defTabSz="457059" rtl="0" eaLnBrk="1" latinLnBrk="0" hangingPunct="1">
        <a:spcBef>
          <a:spcPct val="20000"/>
        </a:spcBef>
        <a:buFont typeface="Arial"/>
        <a:buChar char="•"/>
        <a:defRPr sz="2000" kern="1200">
          <a:solidFill>
            <a:schemeClr val="tx1"/>
          </a:solidFill>
          <a:latin typeface="+mn-lt"/>
          <a:ea typeface="+mn-ea"/>
          <a:cs typeface="+mn-cs"/>
        </a:defRPr>
      </a:lvl8pPr>
      <a:lvl9pPr marL="3884991" indent="-228529" algn="l" defTabSz="45705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59" rtl="0" eaLnBrk="1" latinLnBrk="0" hangingPunct="1">
        <a:defRPr sz="1800" kern="1200">
          <a:solidFill>
            <a:schemeClr val="tx1"/>
          </a:solidFill>
          <a:latin typeface="+mn-lt"/>
          <a:ea typeface="+mn-ea"/>
          <a:cs typeface="+mn-cs"/>
        </a:defRPr>
      </a:lvl1pPr>
      <a:lvl2pPr marL="457059" algn="l" defTabSz="457059" rtl="0" eaLnBrk="1" latinLnBrk="0" hangingPunct="1">
        <a:defRPr sz="1800" kern="1200">
          <a:solidFill>
            <a:schemeClr val="tx1"/>
          </a:solidFill>
          <a:latin typeface="+mn-lt"/>
          <a:ea typeface="+mn-ea"/>
          <a:cs typeface="+mn-cs"/>
        </a:defRPr>
      </a:lvl2pPr>
      <a:lvl3pPr marL="914116" algn="l" defTabSz="457059" rtl="0" eaLnBrk="1" latinLnBrk="0" hangingPunct="1">
        <a:defRPr sz="1800" kern="1200">
          <a:solidFill>
            <a:schemeClr val="tx1"/>
          </a:solidFill>
          <a:latin typeface="+mn-lt"/>
          <a:ea typeface="+mn-ea"/>
          <a:cs typeface="+mn-cs"/>
        </a:defRPr>
      </a:lvl3pPr>
      <a:lvl4pPr marL="1371174" algn="l" defTabSz="457059" rtl="0" eaLnBrk="1" latinLnBrk="0" hangingPunct="1">
        <a:defRPr sz="1800" kern="1200">
          <a:solidFill>
            <a:schemeClr val="tx1"/>
          </a:solidFill>
          <a:latin typeface="+mn-lt"/>
          <a:ea typeface="+mn-ea"/>
          <a:cs typeface="+mn-cs"/>
        </a:defRPr>
      </a:lvl4pPr>
      <a:lvl5pPr marL="1828231" algn="l" defTabSz="457059" rtl="0" eaLnBrk="1" latinLnBrk="0" hangingPunct="1">
        <a:defRPr sz="1800" kern="1200">
          <a:solidFill>
            <a:schemeClr val="tx1"/>
          </a:solidFill>
          <a:latin typeface="+mn-lt"/>
          <a:ea typeface="+mn-ea"/>
          <a:cs typeface="+mn-cs"/>
        </a:defRPr>
      </a:lvl5pPr>
      <a:lvl6pPr marL="2285289" algn="l" defTabSz="457059" rtl="0" eaLnBrk="1" latinLnBrk="0" hangingPunct="1">
        <a:defRPr sz="1800" kern="1200">
          <a:solidFill>
            <a:schemeClr val="tx1"/>
          </a:solidFill>
          <a:latin typeface="+mn-lt"/>
          <a:ea typeface="+mn-ea"/>
          <a:cs typeface="+mn-cs"/>
        </a:defRPr>
      </a:lvl6pPr>
      <a:lvl7pPr marL="2742346" algn="l" defTabSz="457059" rtl="0" eaLnBrk="1" latinLnBrk="0" hangingPunct="1">
        <a:defRPr sz="1800" kern="1200">
          <a:solidFill>
            <a:schemeClr val="tx1"/>
          </a:solidFill>
          <a:latin typeface="+mn-lt"/>
          <a:ea typeface="+mn-ea"/>
          <a:cs typeface="+mn-cs"/>
        </a:defRPr>
      </a:lvl7pPr>
      <a:lvl8pPr marL="3199404" algn="l" defTabSz="457059" rtl="0" eaLnBrk="1" latinLnBrk="0" hangingPunct="1">
        <a:defRPr sz="1800" kern="1200">
          <a:solidFill>
            <a:schemeClr val="tx1"/>
          </a:solidFill>
          <a:latin typeface="+mn-lt"/>
          <a:ea typeface="+mn-ea"/>
          <a:cs typeface="+mn-cs"/>
        </a:defRPr>
      </a:lvl8pPr>
      <a:lvl9pPr marL="3656462" algn="l" defTabSz="45705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mailto:currie@naoj.org"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image" Target="../media/image29.emf"/><Relationship Id="rId7" Type="http://schemas.openxmlformats.org/officeDocument/2006/relationships/image" Target="../media/image32.em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31.emf"/><Relationship Id="rId4" Type="http://schemas.openxmlformats.org/officeDocument/2006/relationships/image" Target="../media/image30.emf"/><Relationship Id="rId9"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35.emf"/><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image" Target="../media/image37.jpg"/><Relationship Id="rId4" Type="http://schemas.openxmlformats.org/officeDocument/2006/relationships/image" Target="../media/image36.emf"/></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2.jpg"/><Relationship Id="rId5" Type="http://schemas.openxmlformats.org/officeDocument/2006/relationships/image" Target="../media/image41.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0.emf"/><Relationship Id="rId4" Type="http://schemas.openxmlformats.org/officeDocument/2006/relationships/image" Target="../media/image13.gi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gif"/><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jpg"/><Relationship Id="rId4" Type="http://schemas.openxmlformats.org/officeDocument/2006/relationships/notesSlide" Target="../notesSlides/notesSlide3.xml"/><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4.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gif"/><Relationship Id="rId7"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gif"/></Relationships>
</file>

<file path=ppt/slides/_rels/slide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gif"/><Relationship Id="rId5" Type="http://schemas.openxmlformats.org/officeDocument/2006/relationships/image" Target="../media/image12.gif"/><Relationship Id="rId4" Type="http://schemas.openxmlformats.org/officeDocument/2006/relationships/image" Target="../media/image18.emf"/></Relationships>
</file>

<file path=ppt/slides/_rels/slide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emf"/></Relationships>
</file>

<file path=ppt/slides/_rels/slide9.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23.emf"/><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g"/><Relationship Id="rId4" Type="http://schemas.openxmlformats.org/officeDocument/2006/relationships/image" Target="../media/image24.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B2BEB59-4597-3DD9-01D8-D1BF36C75C94}"/>
              </a:ext>
            </a:extLst>
          </p:cNvPr>
          <p:cNvSpPr txBox="1"/>
          <p:nvPr/>
        </p:nvSpPr>
        <p:spPr>
          <a:xfrm>
            <a:off x="7513982" y="5983140"/>
            <a:ext cx="4678018" cy="369332"/>
          </a:xfrm>
          <a:prstGeom prst="rect">
            <a:avLst/>
          </a:prstGeom>
          <a:noFill/>
        </p:spPr>
        <p:txBody>
          <a:bodyPr wrap="square">
            <a:spAutoFit/>
          </a:bodyPr>
          <a:lstStyle/>
          <a:p>
            <a:endParaRPr lang="en-US" sz="1800" b="1"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0A62BDFD-9C15-A42C-2633-7827197A70DD}"/>
              </a:ext>
            </a:extLst>
          </p:cNvPr>
          <p:cNvSpPr txBox="1"/>
          <p:nvPr/>
        </p:nvSpPr>
        <p:spPr>
          <a:xfrm>
            <a:off x="-1" y="6211669"/>
            <a:ext cx="4519245" cy="646331"/>
          </a:xfrm>
          <a:prstGeom prst="rect">
            <a:avLst/>
          </a:prstGeom>
          <a:solidFill>
            <a:schemeClr val="bg1"/>
          </a:solidFill>
        </p:spPr>
        <p:txBody>
          <a:bodyPr wrap="square">
            <a:spAutoFit/>
          </a:bodyPr>
          <a:lstStyle/>
          <a:p>
            <a:r>
              <a:rPr lang="en-US" b="1" dirty="0">
                <a:latin typeface="Calibri" panose="020F0502020204030204" pitchFamily="34" charset="0"/>
                <a:cs typeface="Calibri" panose="020F0502020204030204" pitchFamily="34" charset="0"/>
              </a:rPr>
              <a:t>Funded by NSF (science) &amp;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NASA HQ (strategic support for Roman CGI)</a:t>
            </a:r>
            <a:endParaRPr lang="en-US" dirty="0"/>
          </a:p>
        </p:txBody>
      </p:sp>
      <p:sp>
        <p:nvSpPr>
          <p:cNvPr id="6" name="TextBox 5">
            <a:extLst>
              <a:ext uri="{FF2B5EF4-FFF2-40B4-BE49-F238E27FC236}">
                <a16:creationId xmlns:a16="http://schemas.microsoft.com/office/drawing/2014/main" id="{B59CD6CA-EA6D-4C91-27C7-4AED81D0CEE6}"/>
              </a:ext>
            </a:extLst>
          </p:cNvPr>
          <p:cNvSpPr txBox="1"/>
          <p:nvPr/>
        </p:nvSpPr>
        <p:spPr>
          <a:xfrm>
            <a:off x="0" y="4703564"/>
            <a:ext cx="3301139" cy="1508105"/>
          </a:xfrm>
          <a:prstGeom prst="rect">
            <a:avLst/>
          </a:prstGeom>
          <a:solidFill>
            <a:schemeClr val="bg1"/>
          </a:solidFill>
        </p:spPr>
        <p:txBody>
          <a:bodyPr wrap="square">
            <a:spAutoFit/>
          </a:bodyPr>
          <a:lstStyle/>
          <a:p>
            <a:pPr algn="ctr"/>
            <a:r>
              <a:rPr lang="en-US" sz="3400" b="1" dirty="0">
                <a:latin typeface="Calibri" pitchFamily="34" charset="0"/>
              </a:rPr>
              <a:t>Thayne Currie</a:t>
            </a:r>
            <a:br>
              <a:rPr lang="en-US" sz="3400" b="1" dirty="0">
                <a:latin typeface="Calibri" pitchFamily="34" charset="0"/>
              </a:rPr>
            </a:br>
            <a:r>
              <a:rPr lang="en-US" sz="3400" b="1" dirty="0">
                <a:latin typeface="Calibri" pitchFamily="34" charset="0"/>
              </a:rPr>
              <a:t>(</a:t>
            </a:r>
            <a:r>
              <a:rPr lang="en-US" sz="3400" b="1" dirty="0">
                <a:latin typeface="Calibri" pitchFamily="34" charset="0"/>
                <a:sym typeface="Wingdings" pitchFamily="2" charset="2"/>
              </a:rPr>
              <a:t>UTSA/Subaru)</a:t>
            </a:r>
          </a:p>
          <a:p>
            <a:pPr algn="ctr"/>
            <a:r>
              <a:rPr lang="en-US" sz="2400" i="1" u="sng" dirty="0">
                <a:solidFill>
                  <a:srgbClr val="0097A7"/>
                </a:solidFill>
                <a:latin typeface="Arial" panose="020B0604020202020204" pitchFamily="34" charset="0"/>
                <a:hlinkClick r:id="rId4"/>
              </a:rPr>
              <a:t>currie@naoj.org</a:t>
            </a:r>
            <a:endParaRPr lang="en-US" sz="2400" dirty="0"/>
          </a:p>
        </p:txBody>
      </p:sp>
      <p:sp>
        <p:nvSpPr>
          <p:cNvPr id="9" name="Text Box 6">
            <a:extLst>
              <a:ext uri="{FF2B5EF4-FFF2-40B4-BE49-F238E27FC236}">
                <a16:creationId xmlns:a16="http://schemas.microsoft.com/office/drawing/2014/main" id="{4189F5A9-35D6-052A-818F-4356822C3AAB}"/>
              </a:ext>
            </a:extLst>
          </p:cNvPr>
          <p:cNvSpPr txBox="1">
            <a:spLocks noChangeArrowheads="1"/>
          </p:cNvSpPr>
          <p:nvPr/>
        </p:nvSpPr>
        <p:spPr bwMode="auto">
          <a:xfrm>
            <a:off x="1308773" y="0"/>
            <a:ext cx="9574454" cy="1003322"/>
          </a:xfrm>
          <a:prstGeom prst="rect">
            <a:avLst/>
          </a:prstGeom>
          <a:solidFill>
            <a:schemeClr val="bg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82902" tIns="41451" rIns="82902" bIns="41451">
            <a:spAutoFit/>
          </a:bodyPr>
          <a:lstStyle>
            <a:lvl1pPr defTabSz="828675" eaLnBrk="0" hangingPunct="0">
              <a:defRPr>
                <a:solidFill>
                  <a:schemeClr val="tx1"/>
                </a:solidFill>
                <a:latin typeface="Arial" charset="0"/>
                <a:cs typeface="Arial" charset="0"/>
              </a:defRPr>
            </a:lvl1pPr>
            <a:lvl2pPr marL="742950" indent="-285750" defTabSz="828675" eaLnBrk="0" hangingPunct="0">
              <a:defRPr>
                <a:solidFill>
                  <a:schemeClr val="tx1"/>
                </a:solidFill>
                <a:latin typeface="Arial" charset="0"/>
                <a:cs typeface="Arial" charset="0"/>
              </a:defRPr>
            </a:lvl2pPr>
            <a:lvl3pPr marL="1143000" indent="-228600" defTabSz="828675" eaLnBrk="0" hangingPunct="0">
              <a:defRPr>
                <a:solidFill>
                  <a:schemeClr val="tx1"/>
                </a:solidFill>
                <a:latin typeface="Arial" charset="0"/>
                <a:cs typeface="Arial" charset="0"/>
              </a:defRPr>
            </a:lvl3pPr>
            <a:lvl4pPr marL="1600200" indent="-228600" defTabSz="828675" eaLnBrk="0" hangingPunct="0">
              <a:defRPr>
                <a:solidFill>
                  <a:schemeClr val="tx1"/>
                </a:solidFill>
                <a:latin typeface="Arial" charset="0"/>
                <a:cs typeface="Arial" charset="0"/>
              </a:defRPr>
            </a:lvl4pPr>
            <a:lvl5pPr marL="2057400" indent="-228600" defTabSz="828675" eaLnBrk="0" hangingPunct="0">
              <a:defRPr>
                <a:solidFill>
                  <a:schemeClr val="tx1"/>
                </a:solidFill>
                <a:latin typeface="Arial" charset="0"/>
                <a:cs typeface="Arial" charset="0"/>
              </a:defRPr>
            </a:lvl5pPr>
            <a:lvl6pPr marL="2514600" indent="-228600" defTabSz="828675" eaLnBrk="0" fontAlgn="base" hangingPunct="0">
              <a:spcBef>
                <a:spcPct val="0"/>
              </a:spcBef>
              <a:spcAft>
                <a:spcPct val="0"/>
              </a:spcAft>
              <a:defRPr>
                <a:solidFill>
                  <a:schemeClr val="tx1"/>
                </a:solidFill>
                <a:latin typeface="Arial" charset="0"/>
                <a:cs typeface="Arial" charset="0"/>
              </a:defRPr>
            </a:lvl6pPr>
            <a:lvl7pPr marL="2971800" indent="-228600" defTabSz="828675" eaLnBrk="0" fontAlgn="base" hangingPunct="0">
              <a:spcBef>
                <a:spcPct val="0"/>
              </a:spcBef>
              <a:spcAft>
                <a:spcPct val="0"/>
              </a:spcAft>
              <a:defRPr>
                <a:solidFill>
                  <a:schemeClr val="tx1"/>
                </a:solidFill>
                <a:latin typeface="Arial" charset="0"/>
                <a:cs typeface="Arial" charset="0"/>
              </a:defRPr>
            </a:lvl7pPr>
            <a:lvl8pPr marL="3429000" indent="-228600" defTabSz="828675" eaLnBrk="0" fontAlgn="base" hangingPunct="0">
              <a:spcBef>
                <a:spcPct val="0"/>
              </a:spcBef>
              <a:spcAft>
                <a:spcPct val="0"/>
              </a:spcAft>
              <a:defRPr>
                <a:solidFill>
                  <a:schemeClr val="tx1"/>
                </a:solidFill>
                <a:latin typeface="Arial" charset="0"/>
                <a:cs typeface="Arial" charset="0"/>
              </a:defRPr>
            </a:lvl8pPr>
            <a:lvl9pPr marL="3886200" indent="-228600" defTabSz="828675" eaLnBrk="0" fontAlgn="base" hangingPunct="0">
              <a:spcBef>
                <a:spcPct val="0"/>
              </a:spcBef>
              <a:spcAft>
                <a:spcPct val="0"/>
              </a:spcAft>
              <a:defRPr>
                <a:solidFill>
                  <a:schemeClr val="tx1"/>
                </a:solidFill>
                <a:latin typeface="Arial" charset="0"/>
                <a:cs typeface="Arial" charset="0"/>
              </a:defRPr>
            </a:lvl9pPr>
          </a:lstStyle>
          <a:p>
            <a:pPr algn="ctr" eaLnBrk="1">
              <a:lnSpc>
                <a:spcPct val="83000"/>
              </a:lnSpc>
              <a:spcBef>
                <a:spcPts val="1089"/>
              </a:spcBef>
              <a:buSzPct val="45000"/>
            </a:pPr>
            <a:r>
              <a:rPr lang="en-US" sz="3600" b="1" dirty="0"/>
              <a:t>Directly Imaging Extrasolar Planets Around Accelerating Stars with the OASIS Survey</a:t>
            </a:r>
            <a:endParaRPr lang="en-US" sz="3600" b="1" dirty="0">
              <a:latin typeface="Bitstream Vera Sans" pitchFamily="16" charset="0"/>
            </a:endParaRPr>
          </a:p>
        </p:txBody>
      </p:sp>
      <p:sp>
        <p:nvSpPr>
          <p:cNvPr id="3" name="TextBox 2">
            <a:extLst>
              <a:ext uri="{FF2B5EF4-FFF2-40B4-BE49-F238E27FC236}">
                <a16:creationId xmlns:a16="http://schemas.microsoft.com/office/drawing/2014/main" id="{87E1E7BD-7D93-5891-B4FD-7B96A5C69DDC}"/>
              </a:ext>
            </a:extLst>
          </p:cNvPr>
          <p:cNvSpPr txBox="1"/>
          <p:nvPr/>
        </p:nvSpPr>
        <p:spPr>
          <a:xfrm>
            <a:off x="4519246" y="6027003"/>
            <a:ext cx="7672753" cy="830997"/>
          </a:xfrm>
          <a:prstGeom prst="rect">
            <a:avLst/>
          </a:prstGeom>
          <a:solidFill>
            <a:schemeClr val="bg1"/>
          </a:solidFill>
        </p:spPr>
        <p:txBody>
          <a:bodyPr wrap="square">
            <a:spAutoFit/>
          </a:bodyPr>
          <a:lstStyle/>
          <a:p>
            <a:r>
              <a:rPr lang="en-US" b="1" dirty="0">
                <a:latin typeface="Calibri" panose="020F0502020204030204" pitchFamily="34" charset="0"/>
                <a:cs typeface="Calibri" panose="020F0502020204030204" pitchFamily="34" charset="0"/>
              </a:rPr>
              <a:t>Coauthors: </a:t>
            </a:r>
            <a:r>
              <a:rPr lang="en-US" dirty="0">
                <a:latin typeface="Calibri" panose="020F0502020204030204" pitchFamily="34" charset="0"/>
                <a:cs typeface="Calibri" panose="020F0502020204030204" pitchFamily="34" charset="0"/>
              </a:rPr>
              <a:t>Masayuki </a:t>
            </a:r>
            <a:r>
              <a:rPr lang="en-US" dirty="0" err="1">
                <a:latin typeface="Calibri" panose="020F0502020204030204" pitchFamily="34" charset="0"/>
                <a:cs typeface="Calibri" panose="020F0502020204030204" pitchFamily="34" charset="0"/>
              </a:rPr>
              <a:t>Kuzuhara</a:t>
            </a:r>
            <a:r>
              <a:rPr lang="en-US" dirty="0">
                <a:latin typeface="Calibri" panose="020F0502020204030204" pitchFamily="34" charset="0"/>
                <a:cs typeface="Calibri" panose="020F0502020204030204" pitchFamily="34" charset="0"/>
              </a:rPr>
              <a:t> (Co-PI),</a:t>
            </a:r>
            <a:r>
              <a:rPr lang="en-US" sz="1200" dirty="0">
                <a:latin typeface="Calibri" panose="020F0502020204030204" pitchFamily="34" charset="0"/>
                <a:cs typeface="Calibri" panose="020F0502020204030204" pitchFamily="34" charset="0"/>
              </a:rPr>
              <a:t> </a:t>
            </a:r>
            <a:r>
              <a:rPr lang="en-US" sz="1000" dirty="0">
                <a:latin typeface="Calibri" panose="020F0502020204030204" pitchFamily="34" charset="0"/>
                <a:cs typeface="Calibri" panose="020F0502020204030204" pitchFamily="34" charset="0"/>
              </a:rPr>
              <a:t>Jeff Chilcote, Olivier Guyon, Olivier Guyon, </a:t>
            </a:r>
            <a:r>
              <a:rPr lang="en-US" sz="1000" dirty="0" err="1">
                <a:latin typeface="Calibri" panose="020F0502020204030204" pitchFamily="34" charset="0"/>
                <a:cs typeface="Calibri" panose="020F0502020204030204" pitchFamily="34" charset="0"/>
              </a:rPr>
              <a:t>Motohide</a:t>
            </a:r>
            <a:r>
              <a:rPr lang="en-US" sz="1000" dirty="0">
                <a:latin typeface="Calibri" panose="020F0502020204030204" pitchFamily="34" charset="0"/>
                <a:cs typeface="Calibri" panose="020F0502020204030204" pitchFamily="34" charset="0"/>
              </a:rPr>
              <a:t> Tamura, Mona El Morsy, Yiting Li, Brianna Lacy, Taylor Tobin, Dillon Peng, Danielle Bovie, Marah </a:t>
            </a:r>
            <a:r>
              <a:rPr lang="en-US" sz="1000" dirty="0" err="1">
                <a:latin typeface="Calibri" panose="020F0502020204030204" pitchFamily="34" charset="0"/>
                <a:cs typeface="Calibri" panose="020F0502020204030204" pitchFamily="34" charset="0"/>
              </a:rPr>
              <a:t>Brinjikji</a:t>
            </a:r>
            <a:r>
              <a:rPr lang="en-US" sz="1000" dirty="0">
                <a:latin typeface="Calibri" panose="020F0502020204030204" pitchFamily="34" charset="0"/>
                <a:cs typeface="Calibri" panose="020F0502020204030204" pitchFamily="34" charset="0"/>
              </a:rPr>
              <a:t>, </a:t>
            </a:r>
            <a:r>
              <a:rPr lang="en-US" sz="1000" dirty="0" err="1">
                <a:latin typeface="Calibri" panose="020F0502020204030204" pitchFamily="34" charset="0"/>
                <a:cs typeface="Calibri" panose="020F0502020204030204" pitchFamily="34" charset="0"/>
              </a:rPr>
              <a:t>Ziying</a:t>
            </a:r>
            <a:r>
              <a:rPr lang="en-US" sz="1000" dirty="0">
                <a:latin typeface="Calibri" panose="020F0502020204030204" pitchFamily="34" charset="0"/>
                <a:cs typeface="Calibri" panose="020F0502020204030204" pitchFamily="34" charset="0"/>
              </a:rPr>
              <a:t> Gu, Jie Li, </a:t>
            </a:r>
            <a:r>
              <a:rPr lang="en-US" sz="1000" dirty="0" err="1">
                <a:latin typeface="Calibri" panose="020F0502020204030204" pitchFamily="34" charset="0"/>
                <a:cs typeface="Calibri" panose="020F0502020204030204" pitchFamily="34" charset="0"/>
              </a:rPr>
              <a:t>Qier</a:t>
            </a:r>
            <a:r>
              <a:rPr lang="en-US" sz="1000" dirty="0">
                <a:latin typeface="Calibri" panose="020F0502020204030204" pitchFamily="34" charset="0"/>
                <a:cs typeface="Calibri" panose="020F0502020204030204" pitchFamily="34" charset="0"/>
              </a:rPr>
              <a:t> An, Tim Brandt, Vincent Deo, Rob de Rosa,  Tyler Groff, Markus Janson, Jeremy </a:t>
            </a:r>
            <a:r>
              <a:rPr lang="en-US" sz="1000" dirty="0" err="1">
                <a:latin typeface="Calibri" panose="020F0502020204030204" pitchFamily="34" charset="0"/>
                <a:cs typeface="Calibri" panose="020F0502020204030204" pitchFamily="34" charset="0"/>
              </a:rPr>
              <a:t>Kasdin</a:t>
            </a:r>
            <a:r>
              <a:rPr lang="en-US" sz="1000" dirty="0">
                <a:latin typeface="Calibri" panose="020F0502020204030204" pitchFamily="34" charset="0"/>
                <a:cs typeface="Calibri" panose="020F0502020204030204" pitchFamily="34" charset="0"/>
              </a:rPr>
              <a:t>, Julien Lozi, Christian Marois, Bertrand </a:t>
            </a:r>
            <a:r>
              <a:rPr lang="en-US" sz="1000" dirty="0" err="1">
                <a:latin typeface="Calibri" panose="020F0502020204030204" pitchFamily="34" charset="0"/>
                <a:cs typeface="Calibri" panose="020F0502020204030204" pitchFamily="34" charset="0"/>
              </a:rPr>
              <a:t>Mennesson</a:t>
            </a:r>
            <a:r>
              <a:rPr lang="en-US" sz="1000" dirty="0">
                <a:latin typeface="Calibri" panose="020F0502020204030204" pitchFamily="34" charset="0"/>
                <a:cs typeface="Calibri" panose="020F0502020204030204" pitchFamily="34" charset="0"/>
              </a:rPr>
              <a:t>, Naoshi Murakami, Eric Nielsen, Sabina </a:t>
            </a:r>
            <a:r>
              <a:rPr lang="en-US" sz="1000" dirty="0" err="1">
                <a:latin typeface="Calibri" panose="020F0502020204030204" pitchFamily="34" charset="0"/>
                <a:cs typeface="Calibri" panose="020F0502020204030204" pitchFamily="34" charset="0"/>
              </a:rPr>
              <a:t>Sagynbayeva</a:t>
            </a:r>
            <a:r>
              <a:rPr lang="en-US" sz="1000" dirty="0">
                <a:latin typeface="Calibri" panose="020F0502020204030204" pitchFamily="34" charset="0"/>
                <a:cs typeface="Calibri" panose="020F0502020204030204" pitchFamily="34" charset="0"/>
              </a:rPr>
              <a:t>, Nour Skaf, Garima Singh, William Thompson, Taichi Uyama, Seb </a:t>
            </a:r>
            <a:r>
              <a:rPr lang="en-US" sz="1000" dirty="0" err="1">
                <a:latin typeface="Calibri" panose="020F0502020204030204" pitchFamily="34" charset="0"/>
                <a:cs typeface="Calibri" panose="020F0502020204030204" pitchFamily="34" charset="0"/>
              </a:rPr>
              <a:t>Vievard</a:t>
            </a:r>
            <a:r>
              <a:rPr lang="en-US" sz="1000" dirty="0">
                <a:latin typeface="Calibri" panose="020F0502020204030204" pitchFamily="34" charset="0"/>
                <a:cs typeface="Calibri" panose="020F0502020204030204" pitchFamily="34" charset="0"/>
              </a:rPr>
              <a:t>, Alice Zurlo</a:t>
            </a:r>
            <a:endParaRPr lang="en-US" sz="1000" dirty="0"/>
          </a:p>
        </p:txBody>
      </p:sp>
    </p:spTree>
    <p:extLst>
      <p:ext uri="{BB962C8B-B14F-4D97-AF65-F5344CB8AC3E}">
        <p14:creationId xmlns:p14="http://schemas.microsoft.com/office/powerpoint/2010/main" val="1259619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D6C5D-4876-5AAD-7E48-E8FCFB8A4350}"/>
            </a:ext>
          </a:extLst>
        </p:cNvPr>
        <p:cNvGrpSpPr/>
        <p:nvPr/>
      </p:nvGrpSpPr>
      <p:grpSpPr>
        <a:xfrm>
          <a:off x="0" y="0"/>
          <a:ext cx="0" cy="0"/>
          <a:chOff x="0" y="0"/>
          <a:chExt cx="0" cy="0"/>
        </a:xfrm>
      </p:grpSpPr>
      <p:sp>
        <p:nvSpPr>
          <p:cNvPr id="12" name="Text Box 6">
            <a:extLst>
              <a:ext uri="{FF2B5EF4-FFF2-40B4-BE49-F238E27FC236}">
                <a16:creationId xmlns:a16="http://schemas.microsoft.com/office/drawing/2014/main" id="{CC7E8992-6147-7E68-BFFB-7D8C68F25350}"/>
              </a:ext>
            </a:extLst>
          </p:cNvPr>
          <p:cNvSpPr txBox="1">
            <a:spLocks noChangeArrowheads="1"/>
          </p:cNvSpPr>
          <p:nvPr/>
        </p:nvSpPr>
        <p:spPr bwMode="auto">
          <a:xfrm>
            <a:off x="1410620" y="146288"/>
            <a:ext cx="9560058" cy="4986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82909" tIns="41455" rIns="82909" bIns="41455">
            <a:spAutoFit/>
          </a:bodyPr>
          <a:lstStyle>
            <a:lvl1pPr defTabSz="828675" eaLnBrk="0" hangingPunct="0">
              <a:defRPr>
                <a:solidFill>
                  <a:schemeClr val="tx1"/>
                </a:solidFill>
                <a:latin typeface="Arial" charset="0"/>
                <a:cs typeface="Arial" charset="0"/>
              </a:defRPr>
            </a:lvl1pPr>
            <a:lvl2pPr marL="742950" indent="-285750" defTabSz="828675" eaLnBrk="0" hangingPunct="0">
              <a:defRPr>
                <a:solidFill>
                  <a:schemeClr val="tx1"/>
                </a:solidFill>
                <a:latin typeface="Arial" charset="0"/>
                <a:cs typeface="Arial" charset="0"/>
              </a:defRPr>
            </a:lvl2pPr>
            <a:lvl3pPr marL="1143000" indent="-228600" defTabSz="828675" eaLnBrk="0" hangingPunct="0">
              <a:defRPr>
                <a:solidFill>
                  <a:schemeClr val="tx1"/>
                </a:solidFill>
                <a:latin typeface="Arial" charset="0"/>
                <a:cs typeface="Arial" charset="0"/>
              </a:defRPr>
            </a:lvl3pPr>
            <a:lvl4pPr marL="1600200" indent="-228600" defTabSz="828675" eaLnBrk="0" hangingPunct="0">
              <a:defRPr>
                <a:solidFill>
                  <a:schemeClr val="tx1"/>
                </a:solidFill>
                <a:latin typeface="Arial" charset="0"/>
                <a:cs typeface="Arial" charset="0"/>
              </a:defRPr>
            </a:lvl4pPr>
            <a:lvl5pPr marL="2057400" indent="-228600" defTabSz="828675" eaLnBrk="0" hangingPunct="0">
              <a:defRPr>
                <a:solidFill>
                  <a:schemeClr val="tx1"/>
                </a:solidFill>
                <a:latin typeface="Arial" charset="0"/>
                <a:cs typeface="Arial" charset="0"/>
              </a:defRPr>
            </a:lvl5pPr>
            <a:lvl6pPr marL="2514600" indent="-228600" defTabSz="828675" eaLnBrk="0" fontAlgn="base" hangingPunct="0">
              <a:spcBef>
                <a:spcPct val="0"/>
              </a:spcBef>
              <a:spcAft>
                <a:spcPct val="0"/>
              </a:spcAft>
              <a:defRPr>
                <a:solidFill>
                  <a:schemeClr val="tx1"/>
                </a:solidFill>
                <a:latin typeface="Arial" charset="0"/>
                <a:cs typeface="Arial" charset="0"/>
              </a:defRPr>
            </a:lvl6pPr>
            <a:lvl7pPr marL="2971800" indent="-228600" defTabSz="828675" eaLnBrk="0" fontAlgn="base" hangingPunct="0">
              <a:spcBef>
                <a:spcPct val="0"/>
              </a:spcBef>
              <a:spcAft>
                <a:spcPct val="0"/>
              </a:spcAft>
              <a:defRPr>
                <a:solidFill>
                  <a:schemeClr val="tx1"/>
                </a:solidFill>
                <a:latin typeface="Arial" charset="0"/>
                <a:cs typeface="Arial" charset="0"/>
              </a:defRPr>
            </a:lvl7pPr>
            <a:lvl8pPr marL="3429000" indent="-228600" defTabSz="828675" eaLnBrk="0" fontAlgn="base" hangingPunct="0">
              <a:spcBef>
                <a:spcPct val="0"/>
              </a:spcBef>
              <a:spcAft>
                <a:spcPct val="0"/>
              </a:spcAft>
              <a:defRPr>
                <a:solidFill>
                  <a:schemeClr val="tx1"/>
                </a:solidFill>
                <a:latin typeface="Arial" charset="0"/>
                <a:cs typeface="Arial" charset="0"/>
              </a:defRPr>
            </a:lvl8pPr>
            <a:lvl9pPr marL="3886200" indent="-228600" defTabSz="828675" eaLnBrk="0" fontAlgn="base" hangingPunct="0">
              <a:spcBef>
                <a:spcPct val="0"/>
              </a:spcBef>
              <a:spcAft>
                <a:spcPct val="0"/>
              </a:spcAft>
              <a:defRPr>
                <a:solidFill>
                  <a:schemeClr val="tx1"/>
                </a:solidFill>
                <a:latin typeface="Arial" charset="0"/>
                <a:cs typeface="Arial" charset="0"/>
              </a:defRPr>
            </a:lvl9pPr>
          </a:lstStyle>
          <a:p>
            <a:pPr algn="ctr" eaLnBrk="1" fontAlgn="base">
              <a:lnSpc>
                <a:spcPct val="83000"/>
              </a:lnSpc>
              <a:spcBef>
                <a:spcPct val="50000"/>
              </a:spcBef>
              <a:spcAft>
                <a:spcPct val="0"/>
              </a:spcAft>
              <a:buClr>
                <a:srgbClr val="000000"/>
              </a:buClr>
              <a:buSzPct val="45000"/>
              <a:buFont typeface="StarSymbol" charset="0"/>
              <a:buNone/>
            </a:pPr>
            <a:r>
              <a:rPr lang="en-US" sz="3200" b="1" dirty="0">
                <a:latin typeface="Calibri" panose="020F0502020204030204" pitchFamily="34" charset="0"/>
                <a:cs typeface="Calibri" panose="020F0502020204030204" pitchFamily="34" charset="0"/>
              </a:rPr>
              <a:t>Broader Scientific Impact</a:t>
            </a:r>
          </a:p>
        </p:txBody>
      </p:sp>
      <p:pic>
        <p:nvPicPr>
          <p:cNvPr id="2" name="Picture 1">
            <a:extLst>
              <a:ext uri="{FF2B5EF4-FFF2-40B4-BE49-F238E27FC236}">
                <a16:creationId xmlns:a16="http://schemas.microsoft.com/office/drawing/2014/main" id="{D1B4C796-8DEC-5BCC-90C7-63E6236644F2}"/>
              </a:ext>
            </a:extLst>
          </p:cNvPr>
          <p:cNvPicPr>
            <a:picLocks noChangeAspect="1"/>
          </p:cNvPicPr>
          <p:nvPr/>
        </p:nvPicPr>
        <p:blipFill rotWithShape="1">
          <a:blip r:embed="rId3"/>
          <a:srcRect l="32248" t="10256" r="20981"/>
          <a:stretch>
            <a:fillRect/>
          </a:stretch>
        </p:blipFill>
        <p:spPr>
          <a:xfrm>
            <a:off x="193002" y="966692"/>
            <a:ext cx="4944390" cy="3821149"/>
          </a:xfrm>
          <a:prstGeom prst="rect">
            <a:avLst/>
          </a:prstGeom>
        </p:spPr>
      </p:pic>
      <p:pic>
        <p:nvPicPr>
          <p:cNvPr id="5" name="Picture 4">
            <a:extLst>
              <a:ext uri="{FF2B5EF4-FFF2-40B4-BE49-F238E27FC236}">
                <a16:creationId xmlns:a16="http://schemas.microsoft.com/office/drawing/2014/main" id="{2199EDAB-EF84-B36B-3A6E-DA3A61FEC87C}"/>
              </a:ext>
            </a:extLst>
          </p:cNvPr>
          <p:cNvPicPr>
            <a:picLocks noChangeAspect="1"/>
          </p:cNvPicPr>
          <p:nvPr/>
        </p:nvPicPr>
        <p:blipFill rotWithShape="1">
          <a:blip r:embed="rId3"/>
          <a:srcRect l="37521" t="1435" r="20992" b="96470"/>
          <a:stretch>
            <a:fillRect/>
          </a:stretch>
        </p:blipFill>
        <p:spPr>
          <a:xfrm>
            <a:off x="751802" y="978422"/>
            <a:ext cx="4384904" cy="88614"/>
          </a:xfrm>
          <a:prstGeom prst="rect">
            <a:avLst/>
          </a:prstGeom>
        </p:spPr>
      </p:pic>
      <p:sp>
        <p:nvSpPr>
          <p:cNvPr id="8" name="Oval 7">
            <a:extLst>
              <a:ext uri="{FF2B5EF4-FFF2-40B4-BE49-F238E27FC236}">
                <a16:creationId xmlns:a16="http://schemas.microsoft.com/office/drawing/2014/main" id="{68BC0F0B-05DA-10C4-ECE7-9FF6D28FEC5F}"/>
              </a:ext>
            </a:extLst>
          </p:cNvPr>
          <p:cNvSpPr/>
          <p:nvPr/>
        </p:nvSpPr>
        <p:spPr>
          <a:xfrm>
            <a:off x="1834858" y="2777554"/>
            <a:ext cx="134008" cy="141890"/>
          </a:xfrm>
          <a:prstGeom prst="ellipse">
            <a:avLst/>
          </a:prstGeom>
          <a:solidFill>
            <a:srgbClr val="FF7E7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F3A83E98-9123-DF9F-E8F9-E37900478305}"/>
              </a:ext>
            </a:extLst>
          </p:cNvPr>
          <p:cNvSpPr/>
          <p:nvPr/>
        </p:nvSpPr>
        <p:spPr>
          <a:xfrm>
            <a:off x="1834858" y="2496516"/>
            <a:ext cx="134008" cy="141890"/>
          </a:xfrm>
          <a:prstGeom prst="ellipse">
            <a:avLst/>
          </a:prstGeom>
          <a:solidFill>
            <a:srgbClr val="FF7E7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0FC49177-F35D-46E5-B23C-01B210B4071F}"/>
              </a:ext>
            </a:extLst>
          </p:cNvPr>
          <p:cNvSpPr/>
          <p:nvPr/>
        </p:nvSpPr>
        <p:spPr>
          <a:xfrm>
            <a:off x="1834858" y="1871576"/>
            <a:ext cx="134008" cy="141890"/>
          </a:xfrm>
          <a:prstGeom prst="ellipse">
            <a:avLst/>
          </a:prstGeom>
          <a:solidFill>
            <a:srgbClr val="FF7E7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781C710-E4AC-AC83-00AE-B5C94716DCA4}"/>
              </a:ext>
            </a:extLst>
          </p:cNvPr>
          <p:cNvSpPr/>
          <p:nvPr/>
        </p:nvSpPr>
        <p:spPr>
          <a:xfrm>
            <a:off x="2286806" y="2510676"/>
            <a:ext cx="134008" cy="141890"/>
          </a:xfrm>
          <a:prstGeom prst="ellipse">
            <a:avLst/>
          </a:prstGeom>
          <a:solidFill>
            <a:srgbClr val="FF7E7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22186C72-5A6A-B538-F6F2-4E979E9C0466}"/>
              </a:ext>
            </a:extLst>
          </p:cNvPr>
          <p:cNvSpPr/>
          <p:nvPr/>
        </p:nvSpPr>
        <p:spPr>
          <a:xfrm>
            <a:off x="3326638" y="2546030"/>
            <a:ext cx="134008" cy="141890"/>
          </a:xfrm>
          <a:prstGeom prst="ellipse">
            <a:avLst/>
          </a:prstGeom>
          <a:solidFill>
            <a:srgbClr val="FF7E7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5012B817-0B71-A1C1-C53B-CD2487141F2E}"/>
              </a:ext>
            </a:extLst>
          </p:cNvPr>
          <p:cNvSpPr/>
          <p:nvPr/>
        </p:nvSpPr>
        <p:spPr>
          <a:xfrm>
            <a:off x="3717249" y="2428244"/>
            <a:ext cx="134008" cy="141890"/>
          </a:xfrm>
          <a:prstGeom prst="ellipse">
            <a:avLst/>
          </a:prstGeom>
          <a:solidFill>
            <a:srgbClr val="FF7E7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AADF5FF3-E0BB-DB60-C3C9-001E90079AD4}"/>
              </a:ext>
            </a:extLst>
          </p:cNvPr>
          <p:cNvSpPr/>
          <p:nvPr/>
        </p:nvSpPr>
        <p:spPr>
          <a:xfrm>
            <a:off x="3722391" y="2256146"/>
            <a:ext cx="134008" cy="141890"/>
          </a:xfrm>
          <a:prstGeom prst="ellipse">
            <a:avLst/>
          </a:prstGeom>
          <a:solidFill>
            <a:srgbClr val="FF7E7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CBAE7998-EE4A-760F-ADAF-5C4E87F67687}"/>
              </a:ext>
            </a:extLst>
          </p:cNvPr>
          <p:cNvSpPr/>
          <p:nvPr/>
        </p:nvSpPr>
        <p:spPr>
          <a:xfrm>
            <a:off x="934427" y="3464937"/>
            <a:ext cx="134008" cy="141890"/>
          </a:xfrm>
          <a:prstGeom prst="ellipse">
            <a:avLst/>
          </a:prstGeom>
          <a:solidFill>
            <a:srgbClr val="005493"/>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7F26A5A7-7F53-75DB-CD65-CE415C567CB5}"/>
              </a:ext>
            </a:extLst>
          </p:cNvPr>
          <p:cNvSpPr/>
          <p:nvPr/>
        </p:nvSpPr>
        <p:spPr>
          <a:xfrm>
            <a:off x="934427" y="3291504"/>
            <a:ext cx="134008" cy="141890"/>
          </a:xfrm>
          <a:prstGeom prst="ellipse">
            <a:avLst/>
          </a:prstGeom>
          <a:solidFill>
            <a:srgbClr val="FF7E7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EE036F86-40CD-01FD-56D3-1B44AFB56546}"/>
              </a:ext>
            </a:extLst>
          </p:cNvPr>
          <p:cNvSpPr/>
          <p:nvPr/>
        </p:nvSpPr>
        <p:spPr>
          <a:xfrm>
            <a:off x="934427" y="3641682"/>
            <a:ext cx="134008" cy="135265"/>
          </a:xfrm>
          <a:prstGeom prst="ellipse">
            <a:avLst/>
          </a:prstGeom>
          <a:solidFill>
            <a:srgbClr val="FF66F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59185727-3E96-3FA0-9347-51F1B3626107}"/>
              </a:ext>
            </a:extLst>
          </p:cNvPr>
          <p:cNvSpPr/>
          <p:nvPr/>
        </p:nvSpPr>
        <p:spPr>
          <a:xfrm>
            <a:off x="939279" y="3811802"/>
            <a:ext cx="129156" cy="134612"/>
          </a:xfrm>
          <a:prstGeom prst="ellipse">
            <a:avLst/>
          </a:prstGeom>
          <a:solidFill>
            <a:srgbClr val="00FDF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1F42EAC7-FB84-F65D-FA42-FF4C28B38C4D}"/>
              </a:ext>
            </a:extLst>
          </p:cNvPr>
          <p:cNvSpPr/>
          <p:nvPr/>
        </p:nvSpPr>
        <p:spPr>
          <a:xfrm>
            <a:off x="3807296" y="2641815"/>
            <a:ext cx="134008" cy="141890"/>
          </a:xfrm>
          <a:prstGeom prst="ellipse">
            <a:avLst/>
          </a:prstGeom>
          <a:solidFill>
            <a:srgbClr val="005493"/>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1803CAC4-EE6C-C52E-38D8-102C51774BED}"/>
              </a:ext>
            </a:extLst>
          </p:cNvPr>
          <p:cNvSpPr/>
          <p:nvPr/>
        </p:nvSpPr>
        <p:spPr>
          <a:xfrm>
            <a:off x="2830283" y="988217"/>
            <a:ext cx="134008" cy="141890"/>
          </a:xfrm>
          <a:prstGeom prst="ellipse">
            <a:avLst/>
          </a:prstGeom>
          <a:solidFill>
            <a:srgbClr val="00FDF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0C3358CD-DC58-3045-1751-0D083E9CE21C}"/>
              </a:ext>
            </a:extLst>
          </p:cNvPr>
          <p:cNvSpPr/>
          <p:nvPr/>
        </p:nvSpPr>
        <p:spPr>
          <a:xfrm>
            <a:off x="3361906" y="1419878"/>
            <a:ext cx="134008" cy="141890"/>
          </a:xfrm>
          <a:prstGeom prst="ellipse">
            <a:avLst/>
          </a:prstGeom>
          <a:solidFill>
            <a:srgbClr val="00FDF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23" name="Straight Connector 22">
            <a:extLst>
              <a:ext uri="{FF2B5EF4-FFF2-40B4-BE49-F238E27FC236}">
                <a16:creationId xmlns:a16="http://schemas.microsoft.com/office/drawing/2014/main" id="{B65A29D1-B9A0-2C67-6D0B-30F50BF8FB77}"/>
              </a:ext>
            </a:extLst>
          </p:cNvPr>
          <p:cNvCxnSpPr>
            <a:cxnSpLocks/>
          </p:cNvCxnSpPr>
          <p:nvPr/>
        </p:nvCxnSpPr>
        <p:spPr>
          <a:xfrm>
            <a:off x="3625889" y="1955428"/>
            <a:ext cx="1246235" cy="13680"/>
          </a:xfrm>
          <a:prstGeom prst="line">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4" name="Oval 23">
            <a:extLst>
              <a:ext uri="{FF2B5EF4-FFF2-40B4-BE49-F238E27FC236}">
                <a16:creationId xmlns:a16="http://schemas.microsoft.com/office/drawing/2014/main" id="{A8809626-89FC-0A93-68A2-F64803600992}"/>
              </a:ext>
            </a:extLst>
          </p:cNvPr>
          <p:cNvSpPr/>
          <p:nvPr/>
        </p:nvSpPr>
        <p:spPr>
          <a:xfrm>
            <a:off x="2449188" y="1660511"/>
            <a:ext cx="134008" cy="141890"/>
          </a:xfrm>
          <a:prstGeom prst="ellipse">
            <a:avLst/>
          </a:prstGeom>
          <a:solidFill>
            <a:srgbClr val="FF66F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21C3B5B9-87FE-6B7D-7722-969A0A03AE23}"/>
              </a:ext>
            </a:extLst>
          </p:cNvPr>
          <p:cNvSpPr txBox="1"/>
          <p:nvPr/>
        </p:nvSpPr>
        <p:spPr>
          <a:xfrm>
            <a:off x="1105410" y="3266299"/>
            <a:ext cx="3301440" cy="938719"/>
          </a:xfrm>
          <a:prstGeom prst="rect">
            <a:avLst/>
          </a:prstGeom>
          <a:solidFill>
            <a:schemeClr val="bg1"/>
          </a:solidFill>
          <a:ln>
            <a:noFill/>
          </a:ln>
        </p:spPr>
        <p:txBody>
          <a:bodyPr wrap="square" rtlCol="0">
            <a:spAutoFit/>
          </a:bodyPr>
          <a:lstStyle/>
          <a:p>
            <a:r>
              <a:rPr lang="en-US" sz="1100" dirty="0"/>
              <a:t>Published planets (prior work)</a:t>
            </a:r>
          </a:p>
          <a:p>
            <a:r>
              <a:rPr lang="en-US" sz="1100" dirty="0"/>
              <a:t>Published BDs (prior work)</a:t>
            </a:r>
          </a:p>
          <a:p>
            <a:r>
              <a:rPr lang="en-US" sz="1100" dirty="0"/>
              <a:t>Current planets (OASIS)</a:t>
            </a:r>
          </a:p>
          <a:p>
            <a:r>
              <a:rPr lang="en-US" sz="1100" dirty="0"/>
              <a:t>Current BDs (OASIS)</a:t>
            </a:r>
          </a:p>
          <a:p>
            <a:r>
              <a:rPr lang="en-US" sz="1100" dirty="0"/>
              <a:t>Simulated, expected new detections (OASIS)</a:t>
            </a:r>
          </a:p>
        </p:txBody>
      </p:sp>
      <p:sp>
        <p:nvSpPr>
          <p:cNvPr id="26" name="Oval 25">
            <a:extLst>
              <a:ext uri="{FF2B5EF4-FFF2-40B4-BE49-F238E27FC236}">
                <a16:creationId xmlns:a16="http://schemas.microsoft.com/office/drawing/2014/main" id="{C0AF0E73-FECA-C88A-2076-3D97742B98FB}"/>
              </a:ext>
            </a:extLst>
          </p:cNvPr>
          <p:cNvSpPr/>
          <p:nvPr/>
        </p:nvSpPr>
        <p:spPr>
          <a:xfrm>
            <a:off x="934427" y="3981924"/>
            <a:ext cx="146304" cy="134613"/>
          </a:xfrm>
          <a:prstGeom prst="ellipse">
            <a:avLst/>
          </a:prstGeom>
          <a:solidFill>
            <a:srgbClr val="8EFA00"/>
          </a:solidFill>
          <a:ln>
            <a:solidFill>
              <a:srgbClr val="FF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6EE23BD4-B4B3-967E-785F-2E0FE41067CF}"/>
              </a:ext>
            </a:extLst>
          </p:cNvPr>
          <p:cNvSpPr/>
          <p:nvPr/>
        </p:nvSpPr>
        <p:spPr>
          <a:xfrm>
            <a:off x="2666066" y="1087398"/>
            <a:ext cx="134008" cy="141890"/>
          </a:xfrm>
          <a:prstGeom prst="ellipse">
            <a:avLst/>
          </a:prstGeom>
          <a:solidFill>
            <a:srgbClr val="00FDF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D53C7DD6-D19F-340C-4DFC-FAADA9DA9C69}"/>
              </a:ext>
            </a:extLst>
          </p:cNvPr>
          <p:cNvSpPr/>
          <p:nvPr/>
        </p:nvSpPr>
        <p:spPr>
          <a:xfrm>
            <a:off x="4489848" y="3079665"/>
            <a:ext cx="134008" cy="141890"/>
          </a:xfrm>
          <a:prstGeom prst="ellipse">
            <a:avLst/>
          </a:prstGeom>
          <a:solidFill>
            <a:srgbClr val="FF66F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Oval 28">
            <a:extLst>
              <a:ext uri="{FF2B5EF4-FFF2-40B4-BE49-F238E27FC236}">
                <a16:creationId xmlns:a16="http://schemas.microsoft.com/office/drawing/2014/main" id="{A2DB4D54-311D-1702-D03D-08117F394D24}"/>
              </a:ext>
            </a:extLst>
          </p:cNvPr>
          <p:cNvSpPr/>
          <p:nvPr/>
        </p:nvSpPr>
        <p:spPr>
          <a:xfrm>
            <a:off x="4569300" y="2763960"/>
            <a:ext cx="134008" cy="141890"/>
          </a:xfrm>
          <a:prstGeom prst="ellipse">
            <a:avLst/>
          </a:prstGeom>
          <a:solidFill>
            <a:srgbClr val="00FDF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Oval 29">
            <a:extLst>
              <a:ext uri="{FF2B5EF4-FFF2-40B4-BE49-F238E27FC236}">
                <a16:creationId xmlns:a16="http://schemas.microsoft.com/office/drawing/2014/main" id="{B58BAB02-96E9-FE8C-32B2-12CA60B07DA8}"/>
              </a:ext>
            </a:extLst>
          </p:cNvPr>
          <p:cNvSpPr/>
          <p:nvPr/>
        </p:nvSpPr>
        <p:spPr>
          <a:xfrm>
            <a:off x="2964291" y="1319950"/>
            <a:ext cx="146304" cy="134613"/>
          </a:xfrm>
          <a:prstGeom prst="ellipse">
            <a:avLst/>
          </a:prstGeom>
          <a:solidFill>
            <a:srgbClr val="8EFA00"/>
          </a:solidFill>
          <a:ln>
            <a:solidFill>
              <a:srgbClr val="FF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922FE113-E6FB-01D6-736D-77BF8C3D7876}"/>
              </a:ext>
            </a:extLst>
          </p:cNvPr>
          <p:cNvSpPr/>
          <p:nvPr/>
        </p:nvSpPr>
        <p:spPr>
          <a:xfrm>
            <a:off x="3215602" y="2823686"/>
            <a:ext cx="146304" cy="134613"/>
          </a:xfrm>
          <a:prstGeom prst="ellipse">
            <a:avLst/>
          </a:prstGeom>
          <a:solidFill>
            <a:srgbClr val="8EFA00"/>
          </a:solidFill>
          <a:ln>
            <a:solidFill>
              <a:srgbClr val="FF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E00AA58-979A-DF39-8674-BFC99F16FBE4}"/>
              </a:ext>
            </a:extLst>
          </p:cNvPr>
          <p:cNvSpPr/>
          <p:nvPr/>
        </p:nvSpPr>
        <p:spPr>
          <a:xfrm>
            <a:off x="2599471" y="2116002"/>
            <a:ext cx="146304" cy="134613"/>
          </a:xfrm>
          <a:prstGeom prst="ellipse">
            <a:avLst/>
          </a:prstGeom>
          <a:solidFill>
            <a:srgbClr val="8EFA00"/>
          </a:solidFill>
          <a:ln>
            <a:solidFill>
              <a:srgbClr val="FF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DF50AA47-104F-B1FE-5927-B0723482858F}"/>
              </a:ext>
            </a:extLst>
          </p:cNvPr>
          <p:cNvSpPr/>
          <p:nvPr/>
        </p:nvSpPr>
        <p:spPr>
          <a:xfrm>
            <a:off x="3807296" y="2641815"/>
            <a:ext cx="134008" cy="141890"/>
          </a:xfrm>
          <a:prstGeom prst="ellipse">
            <a:avLst/>
          </a:prstGeom>
          <a:solidFill>
            <a:srgbClr val="FF66F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Oval 33">
            <a:extLst>
              <a:ext uri="{FF2B5EF4-FFF2-40B4-BE49-F238E27FC236}">
                <a16:creationId xmlns:a16="http://schemas.microsoft.com/office/drawing/2014/main" id="{D68FC73B-2DA4-0435-BA5B-5CCEDD372315}"/>
              </a:ext>
            </a:extLst>
          </p:cNvPr>
          <p:cNvSpPr/>
          <p:nvPr/>
        </p:nvSpPr>
        <p:spPr>
          <a:xfrm>
            <a:off x="3660992" y="1561768"/>
            <a:ext cx="146304" cy="134613"/>
          </a:xfrm>
          <a:prstGeom prst="ellipse">
            <a:avLst/>
          </a:prstGeom>
          <a:solidFill>
            <a:srgbClr val="8EFA00"/>
          </a:solidFill>
          <a:ln>
            <a:solidFill>
              <a:srgbClr val="FF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765D8F7F-DC07-DA0C-2677-A4B63F276F25}"/>
              </a:ext>
            </a:extLst>
          </p:cNvPr>
          <p:cNvSpPr/>
          <p:nvPr/>
        </p:nvSpPr>
        <p:spPr>
          <a:xfrm>
            <a:off x="3083007" y="1952320"/>
            <a:ext cx="146304" cy="134613"/>
          </a:xfrm>
          <a:prstGeom prst="ellipse">
            <a:avLst/>
          </a:prstGeom>
          <a:solidFill>
            <a:srgbClr val="8EFA00"/>
          </a:solidFill>
          <a:ln>
            <a:solidFill>
              <a:srgbClr val="FF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19B9AC9A-AC2C-FC13-756B-0C2D232E39B9}"/>
              </a:ext>
            </a:extLst>
          </p:cNvPr>
          <p:cNvSpPr/>
          <p:nvPr/>
        </p:nvSpPr>
        <p:spPr>
          <a:xfrm>
            <a:off x="4037502" y="2696654"/>
            <a:ext cx="146304" cy="134613"/>
          </a:xfrm>
          <a:prstGeom prst="ellipse">
            <a:avLst/>
          </a:prstGeom>
          <a:solidFill>
            <a:srgbClr val="8EFA00"/>
          </a:solidFill>
          <a:ln>
            <a:solidFill>
              <a:srgbClr val="FF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9BFA9E7D-95F8-7BCC-7547-A397D5C5CBEF}"/>
              </a:ext>
            </a:extLst>
          </p:cNvPr>
          <p:cNvPicPr>
            <a:picLocks noChangeAspect="1"/>
          </p:cNvPicPr>
          <p:nvPr/>
        </p:nvPicPr>
        <p:blipFill rotWithShape="1">
          <a:blip r:embed="rId3"/>
          <a:srcRect l="99243" t="10256"/>
          <a:stretch>
            <a:fillRect/>
          </a:stretch>
        </p:blipFill>
        <p:spPr>
          <a:xfrm>
            <a:off x="5139512" y="1037555"/>
            <a:ext cx="78569" cy="3750286"/>
          </a:xfrm>
          <a:prstGeom prst="rect">
            <a:avLst/>
          </a:prstGeom>
        </p:spPr>
      </p:pic>
      <p:sp>
        <p:nvSpPr>
          <p:cNvPr id="38" name="Oval 37">
            <a:extLst>
              <a:ext uri="{FF2B5EF4-FFF2-40B4-BE49-F238E27FC236}">
                <a16:creationId xmlns:a16="http://schemas.microsoft.com/office/drawing/2014/main" id="{E69810E0-BEA3-4D71-7FA0-81447A6BA7B6}"/>
              </a:ext>
            </a:extLst>
          </p:cNvPr>
          <p:cNvSpPr/>
          <p:nvPr/>
        </p:nvSpPr>
        <p:spPr>
          <a:xfrm rot="1249824">
            <a:off x="4971462" y="2467455"/>
            <a:ext cx="165931" cy="14189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0" name="Picture 39">
            <a:extLst>
              <a:ext uri="{FF2B5EF4-FFF2-40B4-BE49-F238E27FC236}">
                <a16:creationId xmlns:a16="http://schemas.microsoft.com/office/drawing/2014/main" id="{A448DA91-E978-0320-2967-A7EC9C5E1BEE}"/>
              </a:ext>
            </a:extLst>
          </p:cNvPr>
          <p:cNvPicPr>
            <a:picLocks noChangeAspect="1"/>
          </p:cNvPicPr>
          <p:nvPr/>
        </p:nvPicPr>
        <p:blipFill rotWithShape="1">
          <a:blip r:embed="rId3"/>
          <a:srcRect l="62085" t="92327" r="20981"/>
          <a:stretch>
            <a:fillRect/>
          </a:stretch>
        </p:blipFill>
        <p:spPr>
          <a:xfrm>
            <a:off x="2167781" y="4459548"/>
            <a:ext cx="1790142" cy="326717"/>
          </a:xfrm>
          <a:prstGeom prst="rect">
            <a:avLst/>
          </a:prstGeom>
        </p:spPr>
      </p:pic>
      <p:pic>
        <p:nvPicPr>
          <p:cNvPr id="41" name="Picture 40">
            <a:extLst>
              <a:ext uri="{FF2B5EF4-FFF2-40B4-BE49-F238E27FC236}">
                <a16:creationId xmlns:a16="http://schemas.microsoft.com/office/drawing/2014/main" id="{A2548172-24D1-A26E-0122-F83FD7C6BCF0}"/>
              </a:ext>
            </a:extLst>
          </p:cNvPr>
          <p:cNvPicPr>
            <a:picLocks noChangeAspect="1"/>
          </p:cNvPicPr>
          <p:nvPr/>
        </p:nvPicPr>
        <p:blipFill rotWithShape="1">
          <a:blip r:embed="rId3"/>
          <a:srcRect l="32248" t="93002" r="52710" b="492"/>
          <a:stretch>
            <a:fillRect/>
          </a:stretch>
        </p:blipFill>
        <p:spPr>
          <a:xfrm>
            <a:off x="3503626" y="4484407"/>
            <a:ext cx="1590100" cy="276998"/>
          </a:xfrm>
          <a:prstGeom prst="rect">
            <a:avLst/>
          </a:prstGeom>
        </p:spPr>
      </p:pic>
      <p:cxnSp>
        <p:nvCxnSpPr>
          <p:cNvPr id="50" name="Straight Connector 49">
            <a:extLst>
              <a:ext uri="{FF2B5EF4-FFF2-40B4-BE49-F238E27FC236}">
                <a16:creationId xmlns:a16="http://schemas.microsoft.com/office/drawing/2014/main" id="{1A19C310-5E10-9461-D01F-31A686F530FB}"/>
              </a:ext>
            </a:extLst>
          </p:cNvPr>
          <p:cNvCxnSpPr>
            <a:cxnSpLocks/>
          </p:cNvCxnSpPr>
          <p:nvPr/>
        </p:nvCxnSpPr>
        <p:spPr>
          <a:xfrm>
            <a:off x="3635665" y="3776947"/>
            <a:ext cx="401837" cy="0"/>
          </a:xfrm>
          <a:prstGeom prst="line">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48DED62C-3795-79FC-8268-E2485706839C}"/>
              </a:ext>
            </a:extLst>
          </p:cNvPr>
          <p:cNvSpPr txBox="1"/>
          <p:nvPr/>
        </p:nvSpPr>
        <p:spPr>
          <a:xfrm>
            <a:off x="3387384" y="3314681"/>
            <a:ext cx="1044145" cy="400110"/>
          </a:xfrm>
          <a:prstGeom prst="rect">
            <a:avLst/>
          </a:prstGeom>
          <a:noFill/>
        </p:spPr>
        <p:txBody>
          <a:bodyPr wrap="square">
            <a:spAutoFit/>
          </a:bodyPr>
          <a:lstStyle/>
          <a:p>
            <a:r>
              <a:rPr lang="en-US" sz="1000" dirty="0"/>
              <a:t>Typical OASIS</a:t>
            </a:r>
          </a:p>
          <a:p>
            <a:r>
              <a:rPr lang="en-US" sz="1000" dirty="0"/>
              <a:t>age uncertainty</a:t>
            </a:r>
          </a:p>
        </p:txBody>
      </p:sp>
      <p:sp>
        <p:nvSpPr>
          <p:cNvPr id="53" name="Oval 52">
            <a:extLst>
              <a:ext uri="{FF2B5EF4-FFF2-40B4-BE49-F238E27FC236}">
                <a16:creationId xmlns:a16="http://schemas.microsoft.com/office/drawing/2014/main" id="{DD46BB5E-9A3D-A067-2166-C9BEFE2C248D}"/>
              </a:ext>
            </a:extLst>
          </p:cNvPr>
          <p:cNvSpPr/>
          <p:nvPr/>
        </p:nvSpPr>
        <p:spPr>
          <a:xfrm>
            <a:off x="1767854" y="1014261"/>
            <a:ext cx="134008" cy="141890"/>
          </a:xfrm>
          <a:prstGeom prst="ellipse">
            <a:avLst/>
          </a:prstGeom>
          <a:solidFill>
            <a:srgbClr val="FF7E7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6" name="TextBox 55">
            <a:extLst>
              <a:ext uri="{FF2B5EF4-FFF2-40B4-BE49-F238E27FC236}">
                <a16:creationId xmlns:a16="http://schemas.microsoft.com/office/drawing/2014/main" id="{BC8B482D-ED45-B76E-E725-39CC08D56EB6}"/>
              </a:ext>
            </a:extLst>
          </p:cNvPr>
          <p:cNvSpPr txBox="1"/>
          <p:nvPr/>
        </p:nvSpPr>
        <p:spPr>
          <a:xfrm>
            <a:off x="1273486" y="1020904"/>
            <a:ext cx="561372" cy="215444"/>
          </a:xfrm>
          <a:prstGeom prst="rect">
            <a:avLst/>
          </a:prstGeom>
          <a:noFill/>
        </p:spPr>
        <p:txBody>
          <a:bodyPr wrap="none" rtlCol="0">
            <a:spAutoFit/>
          </a:bodyPr>
          <a:lstStyle/>
          <a:p>
            <a:r>
              <a:rPr lang="en-US" sz="800" dirty="0">
                <a:latin typeface="Times New Roman" panose="02020603050405020304" pitchFamily="18" charset="0"/>
                <a:cs typeface="Times New Roman" panose="02020603050405020304" pitchFamily="18" charset="0"/>
              </a:rPr>
              <a:t>PZ Tel B</a:t>
            </a:r>
          </a:p>
        </p:txBody>
      </p:sp>
      <p:sp>
        <p:nvSpPr>
          <p:cNvPr id="42" name="TextBox 41">
            <a:extLst>
              <a:ext uri="{FF2B5EF4-FFF2-40B4-BE49-F238E27FC236}">
                <a16:creationId xmlns:a16="http://schemas.microsoft.com/office/drawing/2014/main" id="{20CBD8D0-799E-261F-E007-755D489B67C2}"/>
              </a:ext>
            </a:extLst>
          </p:cNvPr>
          <p:cNvSpPr txBox="1"/>
          <p:nvPr/>
        </p:nvSpPr>
        <p:spPr>
          <a:xfrm>
            <a:off x="193002" y="656154"/>
            <a:ext cx="5025080" cy="369332"/>
          </a:xfrm>
          <a:prstGeom prst="rect">
            <a:avLst/>
          </a:prstGeom>
          <a:solidFill>
            <a:schemeClr val="bg1"/>
          </a:solidFill>
        </p:spPr>
        <p:txBody>
          <a:bodyPr wrap="square">
            <a:spAutoFit/>
          </a:bodyPr>
          <a:lstStyle/>
          <a:p>
            <a:pPr algn="ctr"/>
            <a:r>
              <a:rPr lang="en-US" u="sng" dirty="0"/>
              <a:t>Anchoring Luminosity Evolution Models </a:t>
            </a:r>
            <a:endParaRPr lang="en-US" dirty="0"/>
          </a:p>
        </p:txBody>
      </p:sp>
      <p:pic>
        <p:nvPicPr>
          <p:cNvPr id="43" name="Picture 42">
            <a:extLst>
              <a:ext uri="{FF2B5EF4-FFF2-40B4-BE49-F238E27FC236}">
                <a16:creationId xmlns:a16="http://schemas.microsoft.com/office/drawing/2014/main" id="{D3C2921D-6DAC-440E-2839-3322ED7F7535}"/>
              </a:ext>
            </a:extLst>
          </p:cNvPr>
          <p:cNvPicPr>
            <a:picLocks noChangeAspect="1"/>
          </p:cNvPicPr>
          <p:nvPr/>
        </p:nvPicPr>
        <p:blipFill>
          <a:blip r:embed="rId4"/>
          <a:srcRect t="8998"/>
          <a:stretch>
            <a:fillRect/>
          </a:stretch>
        </p:blipFill>
        <p:spPr>
          <a:xfrm>
            <a:off x="5222739" y="947783"/>
            <a:ext cx="5267746" cy="3835026"/>
          </a:xfrm>
          <a:prstGeom prst="rect">
            <a:avLst/>
          </a:prstGeom>
        </p:spPr>
      </p:pic>
      <p:cxnSp>
        <p:nvCxnSpPr>
          <p:cNvPr id="45" name="Straight Arrow Connector 44">
            <a:extLst>
              <a:ext uri="{FF2B5EF4-FFF2-40B4-BE49-F238E27FC236}">
                <a16:creationId xmlns:a16="http://schemas.microsoft.com/office/drawing/2014/main" id="{13B1DA61-AC73-FB20-9479-79FB742FD8A2}"/>
              </a:ext>
            </a:extLst>
          </p:cNvPr>
          <p:cNvCxnSpPr/>
          <p:nvPr/>
        </p:nvCxnSpPr>
        <p:spPr>
          <a:xfrm flipV="1">
            <a:off x="7843464" y="2534773"/>
            <a:ext cx="527539" cy="6770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2D27C550-1207-59AD-F13F-B33C7EE9D3D7}"/>
              </a:ext>
            </a:extLst>
          </p:cNvPr>
          <p:cNvSpPr txBox="1"/>
          <p:nvPr/>
        </p:nvSpPr>
        <p:spPr>
          <a:xfrm>
            <a:off x="7105197" y="3183547"/>
            <a:ext cx="2032929" cy="400110"/>
          </a:xfrm>
          <a:prstGeom prst="rect">
            <a:avLst/>
          </a:prstGeom>
          <a:noFill/>
        </p:spPr>
        <p:txBody>
          <a:bodyPr wrap="none" rtlCol="0">
            <a:spAutoFit/>
          </a:bodyPr>
          <a:lstStyle/>
          <a:p>
            <a:r>
              <a:rPr lang="en-US" sz="1000" dirty="0"/>
              <a:t>Shape is surface gravity dependent</a:t>
            </a:r>
          </a:p>
          <a:p>
            <a:r>
              <a:rPr lang="en-US" sz="1000" dirty="0"/>
              <a:t>Peaked = low, Flat = high</a:t>
            </a:r>
          </a:p>
        </p:txBody>
      </p:sp>
      <p:sp>
        <p:nvSpPr>
          <p:cNvPr id="47" name="TextBox 46">
            <a:extLst>
              <a:ext uri="{FF2B5EF4-FFF2-40B4-BE49-F238E27FC236}">
                <a16:creationId xmlns:a16="http://schemas.microsoft.com/office/drawing/2014/main" id="{00B23256-4DDE-953F-2F60-23E68773EAC2}"/>
              </a:ext>
            </a:extLst>
          </p:cNvPr>
          <p:cNvSpPr txBox="1"/>
          <p:nvPr/>
        </p:nvSpPr>
        <p:spPr>
          <a:xfrm>
            <a:off x="5218080" y="644929"/>
            <a:ext cx="5267745" cy="369332"/>
          </a:xfrm>
          <a:prstGeom prst="rect">
            <a:avLst/>
          </a:prstGeom>
          <a:solidFill>
            <a:schemeClr val="bg1"/>
          </a:solidFill>
        </p:spPr>
        <p:txBody>
          <a:bodyPr wrap="square">
            <a:spAutoFit/>
          </a:bodyPr>
          <a:lstStyle/>
          <a:p>
            <a:pPr algn="ctr"/>
            <a:r>
              <a:rPr lang="en-US" u="sng" dirty="0"/>
              <a:t>Atmospheric Evolution (e.g. Surface Gravity)</a:t>
            </a:r>
            <a:endParaRPr lang="en-US" dirty="0"/>
          </a:p>
        </p:txBody>
      </p:sp>
      <p:sp>
        <p:nvSpPr>
          <p:cNvPr id="51" name="TextBox 50">
            <a:extLst>
              <a:ext uri="{FF2B5EF4-FFF2-40B4-BE49-F238E27FC236}">
                <a16:creationId xmlns:a16="http://schemas.microsoft.com/office/drawing/2014/main" id="{C9276749-9CF7-313A-4F65-813E2B1F5B51}"/>
              </a:ext>
            </a:extLst>
          </p:cNvPr>
          <p:cNvSpPr txBox="1"/>
          <p:nvPr/>
        </p:nvSpPr>
        <p:spPr>
          <a:xfrm>
            <a:off x="6456642" y="3930705"/>
            <a:ext cx="3301181" cy="369332"/>
          </a:xfrm>
          <a:prstGeom prst="rect">
            <a:avLst/>
          </a:prstGeom>
          <a:noFill/>
        </p:spPr>
        <p:txBody>
          <a:bodyPr wrap="square">
            <a:spAutoFit/>
          </a:bodyPr>
          <a:lstStyle/>
          <a:p>
            <a:r>
              <a:rPr lang="en-US" dirty="0"/>
              <a:t>Adapted from Bovie et al. (2025)</a:t>
            </a:r>
          </a:p>
        </p:txBody>
      </p:sp>
      <p:sp>
        <p:nvSpPr>
          <p:cNvPr id="55" name="TextBox 54">
            <a:extLst>
              <a:ext uri="{FF2B5EF4-FFF2-40B4-BE49-F238E27FC236}">
                <a16:creationId xmlns:a16="http://schemas.microsoft.com/office/drawing/2014/main" id="{6126CD2C-746B-0B32-50BC-04321B37EDAC}"/>
              </a:ext>
            </a:extLst>
          </p:cNvPr>
          <p:cNvSpPr txBox="1"/>
          <p:nvPr/>
        </p:nvSpPr>
        <p:spPr>
          <a:xfrm>
            <a:off x="7199289" y="3640377"/>
            <a:ext cx="2343428" cy="369332"/>
          </a:xfrm>
          <a:prstGeom prst="rect">
            <a:avLst/>
          </a:prstGeom>
          <a:noFill/>
        </p:spPr>
        <p:txBody>
          <a:bodyPr wrap="square">
            <a:spAutoFit/>
          </a:bodyPr>
          <a:lstStyle/>
          <a:p>
            <a:r>
              <a:rPr lang="en-US" i="1" dirty="0"/>
              <a:t>See poster by D. Bovie</a:t>
            </a:r>
          </a:p>
        </p:txBody>
      </p:sp>
      <p:sp>
        <p:nvSpPr>
          <p:cNvPr id="58" name="TextBox 57">
            <a:extLst>
              <a:ext uri="{FF2B5EF4-FFF2-40B4-BE49-F238E27FC236}">
                <a16:creationId xmlns:a16="http://schemas.microsoft.com/office/drawing/2014/main" id="{D2F6183D-41CE-ED19-85CC-436BA128D746}"/>
              </a:ext>
            </a:extLst>
          </p:cNvPr>
          <p:cNvSpPr txBox="1"/>
          <p:nvPr/>
        </p:nvSpPr>
        <p:spPr>
          <a:xfrm>
            <a:off x="198909" y="4782809"/>
            <a:ext cx="1682541" cy="1846659"/>
          </a:xfrm>
          <a:prstGeom prst="rect">
            <a:avLst/>
          </a:prstGeom>
          <a:solidFill>
            <a:schemeClr val="bg1"/>
          </a:solidFill>
        </p:spPr>
        <p:txBody>
          <a:bodyPr wrap="square">
            <a:spAutoFit/>
          </a:bodyPr>
          <a:lstStyle/>
          <a:p>
            <a:r>
              <a:rPr lang="en-US" u="sng" dirty="0"/>
              <a:t>Eccentricities for Planets vs. Brown Dwarfs</a:t>
            </a:r>
            <a:br>
              <a:rPr lang="en-US" u="sng" dirty="0"/>
            </a:br>
            <a:br>
              <a:rPr lang="en-US" u="sng" dirty="0"/>
            </a:br>
            <a:r>
              <a:rPr lang="en-US" sz="1400" dirty="0"/>
              <a:t>(e.g. Bowler et al. 2020; Nagpal et al. 2023)</a:t>
            </a:r>
          </a:p>
        </p:txBody>
      </p:sp>
      <p:pic>
        <p:nvPicPr>
          <p:cNvPr id="59" name="Picture 58">
            <a:extLst>
              <a:ext uri="{FF2B5EF4-FFF2-40B4-BE49-F238E27FC236}">
                <a16:creationId xmlns:a16="http://schemas.microsoft.com/office/drawing/2014/main" id="{C6B027E7-DF92-974B-D14E-ABD30868E15E}"/>
              </a:ext>
            </a:extLst>
          </p:cNvPr>
          <p:cNvPicPr>
            <a:picLocks noChangeAspect="1"/>
          </p:cNvPicPr>
          <p:nvPr/>
        </p:nvPicPr>
        <p:blipFill>
          <a:blip r:embed="rId5"/>
          <a:srcRect l="61650" t="54166" r="19992" b="26049"/>
          <a:stretch>
            <a:fillRect/>
          </a:stretch>
        </p:blipFill>
        <p:spPr>
          <a:xfrm>
            <a:off x="3368687" y="4699360"/>
            <a:ext cx="1710311" cy="1960676"/>
          </a:xfrm>
          <a:prstGeom prst="rect">
            <a:avLst/>
          </a:prstGeom>
          <a:solidFill>
            <a:schemeClr val="bg1"/>
          </a:solidFill>
        </p:spPr>
      </p:pic>
      <p:pic>
        <p:nvPicPr>
          <p:cNvPr id="60" name="Picture 59">
            <a:extLst>
              <a:ext uri="{FF2B5EF4-FFF2-40B4-BE49-F238E27FC236}">
                <a16:creationId xmlns:a16="http://schemas.microsoft.com/office/drawing/2014/main" id="{55BCB971-E32C-6144-7FC1-FC118D40045E}"/>
              </a:ext>
            </a:extLst>
          </p:cNvPr>
          <p:cNvPicPr>
            <a:picLocks noChangeAspect="1"/>
          </p:cNvPicPr>
          <p:nvPr/>
        </p:nvPicPr>
        <p:blipFill>
          <a:blip r:embed="rId6"/>
          <a:srcRect l="62643" t="53692" r="18923" b="25617"/>
          <a:stretch>
            <a:fillRect/>
          </a:stretch>
        </p:blipFill>
        <p:spPr>
          <a:xfrm>
            <a:off x="5078998" y="4607866"/>
            <a:ext cx="1800757" cy="2060765"/>
          </a:xfrm>
          <a:prstGeom prst="rect">
            <a:avLst/>
          </a:prstGeom>
        </p:spPr>
      </p:pic>
      <p:pic>
        <p:nvPicPr>
          <p:cNvPr id="61" name="Picture 60">
            <a:extLst>
              <a:ext uri="{FF2B5EF4-FFF2-40B4-BE49-F238E27FC236}">
                <a16:creationId xmlns:a16="http://schemas.microsoft.com/office/drawing/2014/main" id="{AFC25FFD-5A23-AE3F-ABFD-D3CD6B65E7F2}"/>
              </a:ext>
            </a:extLst>
          </p:cNvPr>
          <p:cNvPicPr>
            <a:picLocks noChangeAspect="1"/>
          </p:cNvPicPr>
          <p:nvPr/>
        </p:nvPicPr>
        <p:blipFill>
          <a:blip r:embed="rId7"/>
          <a:srcRect l="61341" t="54100" r="19904" b="25977"/>
          <a:stretch>
            <a:fillRect/>
          </a:stretch>
        </p:blipFill>
        <p:spPr>
          <a:xfrm>
            <a:off x="8622277" y="4697001"/>
            <a:ext cx="1868208" cy="1984572"/>
          </a:xfrm>
          <a:prstGeom prst="rect">
            <a:avLst/>
          </a:prstGeom>
          <a:solidFill>
            <a:schemeClr val="bg1"/>
          </a:solidFill>
        </p:spPr>
      </p:pic>
      <p:pic>
        <p:nvPicPr>
          <p:cNvPr id="62" name="Picture 61" descr="A graph of a graph of a nuclear explosion&#10;&#10;AI-generated content may be incorrect.">
            <a:extLst>
              <a:ext uri="{FF2B5EF4-FFF2-40B4-BE49-F238E27FC236}">
                <a16:creationId xmlns:a16="http://schemas.microsoft.com/office/drawing/2014/main" id="{58C09B84-286A-DE29-97A8-5A3FDC6E43C8}"/>
              </a:ext>
            </a:extLst>
          </p:cNvPr>
          <p:cNvPicPr>
            <a:picLocks noChangeAspect="1"/>
          </p:cNvPicPr>
          <p:nvPr/>
        </p:nvPicPr>
        <p:blipFill>
          <a:blip r:embed="rId8"/>
          <a:srcRect l="64213" t="53206" r="17835" b="27266"/>
          <a:stretch>
            <a:fillRect/>
          </a:stretch>
        </p:blipFill>
        <p:spPr>
          <a:xfrm>
            <a:off x="1891521" y="4712302"/>
            <a:ext cx="1511113" cy="1918930"/>
          </a:xfrm>
          <a:prstGeom prst="rect">
            <a:avLst/>
          </a:prstGeom>
        </p:spPr>
      </p:pic>
      <p:sp>
        <p:nvSpPr>
          <p:cNvPr id="65" name="TextBox 64">
            <a:extLst>
              <a:ext uri="{FF2B5EF4-FFF2-40B4-BE49-F238E27FC236}">
                <a16:creationId xmlns:a16="http://schemas.microsoft.com/office/drawing/2014/main" id="{40FB16D0-403C-025C-D3B8-9090DB295B4D}"/>
              </a:ext>
            </a:extLst>
          </p:cNvPr>
          <p:cNvSpPr txBox="1"/>
          <p:nvPr/>
        </p:nvSpPr>
        <p:spPr>
          <a:xfrm>
            <a:off x="2519194" y="6163900"/>
            <a:ext cx="1651000" cy="461665"/>
          </a:xfrm>
          <a:prstGeom prst="rect">
            <a:avLst/>
          </a:prstGeom>
          <a:noFill/>
        </p:spPr>
        <p:txBody>
          <a:bodyPr wrap="square">
            <a:spAutoFit/>
          </a:bodyPr>
          <a:lstStyle/>
          <a:p>
            <a:r>
              <a:rPr lang="en-US" sz="1200" b="0" i="0" u="none" strike="noStrike" dirty="0">
                <a:solidFill>
                  <a:srgbClr val="000000"/>
                </a:solidFill>
                <a:effectLst/>
                <a:latin typeface="Arial" panose="020B0604020202020204" pitchFamily="34" charset="0"/>
              </a:rPr>
              <a:t>AF Lep </a:t>
            </a:r>
          </a:p>
          <a:p>
            <a:r>
              <a:rPr lang="en-US" sz="1200" b="0" i="0" u="none" strike="noStrike" dirty="0">
                <a:solidFill>
                  <a:srgbClr val="000000"/>
                </a:solidFill>
                <a:effectLst/>
                <a:latin typeface="Arial" panose="020B0604020202020204" pitchFamily="34" charset="0"/>
              </a:rPr>
              <a:t>(3-4 </a:t>
            </a:r>
            <a:r>
              <a:rPr lang="en-US" sz="1200" b="0" i="0" u="none" strike="noStrike" dirty="0" err="1">
                <a:solidFill>
                  <a:srgbClr val="000000"/>
                </a:solidFill>
                <a:effectLst/>
                <a:latin typeface="Arial" panose="020B0604020202020204" pitchFamily="34" charset="0"/>
              </a:rPr>
              <a:t>Mj</a:t>
            </a:r>
            <a:r>
              <a:rPr lang="en-US" sz="1200" b="0" i="0" u="none" strike="noStrike" dirty="0">
                <a:solidFill>
                  <a:srgbClr val="000000"/>
                </a:solidFill>
                <a:effectLst/>
                <a:latin typeface="Arial" panose="020B0604020202020204" pitchFamily="34" charset="0"/>
              </a:rPr>
              <a:t>)</a:t>
            </a:r>
            <a:endParaRPr lang="en-US" sz="1200" dirty="0"/>
          </a:p>
        </p:txBody>
      </p:sp>
      <p:sp>
        <p:nvSpPr>
          <p:cNvPr id="66" name="TextBox 65">
            <a:extLst>
              <a:ext uri="{FF2B5EF4-FFF2-40B4-BE49-F238E27FC236}">
                <a16:creationId xmlns:a16="http://schemas.microsoft.com/office/drawing/2014/main" id="{6FB41B8B-1CB4-3A38-045B-3E22A5596B6E}"/>
              </a:ext>
            </a:extLst>
          </p:cNvPr>
          <p:cNvSpPr txBox="1"/>
          <p:nvPr/>
        </p:nvSpPr>
        <p:spPr>
          <a:xfrm>
            <a:off x="3692499" y="6165476"/>
            <a:ext cx="1188142" cy="461665"/>
          </a:xfrm>
          <a:prstGeom prst="rect">
            <a:avLst/>
          </a:prstGeom>
          <a:solidFill>
            <a:schemeClr val="bg1"/>
          </a:solidFill>
        </p:spPr>
        <p:txBody>
          <a:bodyPr wrap="square">
            <a:spAutoFit/>
          </a:bodyPr>
          <a:lstStyle/>
          <a:p>
            <a:r>
              <a:rPr lang="en-US" sz="1200" b="0" i="0" u="none" strike="noStrike" dirty="0">
                <a:solidFill>
                  <a:srgbClr val="000000"/>
                </a:solidFill>
                <a:effectLst/>
                <a:latin typeface="Arial" panose="020B0604020202020204" pitchFamily="34" charset="0"/>
              </a:rPr>
              <a:t>HIP 99770 b </a:t>
            </a:r>
            <a:br>
              <a:rPr lang="en-US" sz="1200" b="0" i="0" u="none" strike="noStrike" dirty="0">
                <a:solidFill>
                  <a:srgbClr val="000000"/>
                </a:solidFill>
                <a:effectLst/>
                <a:latin typeface="Arial" panose="020B0604020202020204" pitchFamily="34" charset="0"/>
              </a:rPr>
            </a:br>
            <a:r>
              <a:rPr lang="en-US" sz="1200" b="0" i="0" u="none" strike="noStrike" dirty="0">
                <a:solidFill>
                  <a:srgbClr val="000000"/>
                </a:solidFill>
                <a:effectLst/>
                <a:latin typeface="Arial" panose="020B0604020202020204" pitchFamily="34" charset="0"/>
              </a:rPr>
              <a:t>(~15 </a:t>
            </a:r>
            <a:r>
              <a:rPr lang="en-US" sz="1200" b="0" i="0" u="none" strike="noStrike" dirty="0" err="1">
                <a:solidFill>
                  <a:srgbClr val="000000"/>
                </a:solidFill>
                <a:effectLst/>
                <a:latin typeface="Arial" panose="020B0604020202020204" pitchFamily="34" charset="0"/>
              </a:rPr>
              <a:t>Mj</a:t>
            </a:r>
            <a:r>
              <a:rPr lang="en-US" sz="1200" b="0" i="0" u="none" strike="noStrike" dirty="0">
                <a:solidFill>
                  <a:srgbClr val="000000"/>
                </a:solidFill>
                <a:effectLst/>
                <a:latin typeface="Arial" panose="020B0604020202020204" pitchFamily="34" charset="0"/>
              </a:rPr>
              <a:t>)</a:t>
            </a:r>
            <a:endParaRPr lang="en-US" sz="1200" dirty="0"/>
          </a:p>
        </p:txBody>
      </p:sp>
      <p:sp>
        <p:nvSpPr>
          <p:cNvPr id="67" name="TextBox 66">
            <a:extLst>
              <a:ext uri="{FF2B5EF4-FFF2-40B4-BE49-F238E27FC236}">
                <a16:creationId xmlns:a16="http://schemas.microsoft.com/office/drawing/2014/main" id="{411E9CEB-10A9-0A8C-BE40-8417AC18CBDB}"/>
              </a:ext>
            </a:extLst>
          </p:cNvPr>
          <p:cNvSpPr txBox="1"/>
          <p:nvPr/>
        </p:nvSpPr>
        <p:spPr>
          <a:xfrm>
            <a:off x="5615110" y="6169567"/>
            <a:ext cx="1049098" cy="461665"/>
          </a:xfrm>
          <a:prstGeom prst="rect">
            <a:avLst/>
          </a:prstGeom>
          <a:solidFill>
            <a:schemeClr val="bg1"/>
          </a:solidFill>
        </p:spPr>
        <p:txBody>
          <a:bodyPr wrap="square">
            <a:spAutoFit/>
          </a:bodyPr>
          <a:lstStyle/>
          <a:p>
            <a:r>
              <a:rPr lang="en-US" sz="1200" b="0" i="0" u="none" strike="noStrike" dirty="0">
                <a:solidFill>
                  <a:srgbClr val="000000"/>
                </a:solidFill>
                <a:effectLst/>
                <a:latin typeface="Arial" panose="020B0604020202020204" pitchFamily="34" charset="0"/>
              </a:rPr>
              <a:t>HIP 54515 b </a:t>
            </a:r>
          </a:p>
          <a:p>
            <a:r>
              <a:rPr lang="en-US" sz="1200" b="0" i="0" u="none" strike="noStrike" dirty="0">
                <a:solidFill>
                  <a:srgbClr val="000000"/>
                </a:solidFill>
                <a:effectLst/>
                <a:latin typeface="Arial" panose="020B0604020202020204" pitchFamily="34" charset="0"/>
              </a:rPr>
              <a:t>(~17 </a:t>
            </a:r>
            <a:r>
              <a:rPr lang="en-US" sz="1200" b="0" i="0" u="none" strike="noStrike" dirty="0" err="1">
                <a:solidFill>
                  <a:srgbClr val="000000"/>
                </a:solidFill>
                <a:effectLst/>
                <a:latin typeface="Arial" panose="020B0604020202020204" pitchFamily="34" charset="0"/>
              </a:rPr>
              <a:t>Mj</a:t>
            </a:r>
            <a:r>
              <a:rPr lang="en-US" sz="1200" b="0" i="0" u="none" strike="noStrike" dirty="0">
                <a:solidFill>
                  <a:srgbClr val="000000"/>
                </a:solidFill>
                <a:effectLst/>
                <a:latin typeface="Arial" panose="020B0604020202020204" pitchFamily="34" charset="0"/>
              </a:rPr>
              <a:t>)</a:t>
            </a:r>
            <a:endParaRPr lang="en-US" sz="1200" dirty="0"/>
          </a:p>
        </p:txBody>
      </p:sp>
      <p:sp>
        <p:nvSpPr>
          <p:cNvPr id="74" name="TextBox 73">
            <a:extLst>
              <a:ext uri="{FF2B5EF4-FFF2-40B4-BE49-F238E27FC236}">
                <a16:creationId xmlns:a16="http://schemas.microsoft.com/office/drawing/2014/main" id="{D15384F0-D773-6D0E-EEAB-EAA87D542AB5}"/>
              </a:ext>
            </a:extLst>
          </p:cNvPr>
          <p:cNvSpPr txBox="1"/>
          <p:nvPr/>
        </p:nvSpPr>
        <p:spPr>
          <a:xfrm>
            <a:off x="8990936" y="5176583"/>
            <a:ext cx="1130889" cy="461665"/>
          </a:xfrm>
          <a:prstGeom prst="rect">
            <a:avLst/>
          </a:prstGeom>
          <a:solidFill>
            <a:schemeClr val="bg1"/>
          </a:solidFill>
        </p:spPr>
        <p:txBody>
          <a:bodyPr wrap="square">
            <a:spAutoFit/>
          </a:bodyPr>
          <a:lstStyle/>
          <a:p>
            <a:r>
              <a:rPr lang="en-US" sz="1200" b="0" i="0" u="none" strike="noStrike" dirty="0">
                <a:solidFill>
                  <a:srgbClr val="000000"/>
                </a:solidFill>
                <a:effectLst/>
                <a:latin typeface="Arial" panose="020B0604020202020204" pitchFamily="34" charset="0"/>
              </a:rPr>
              <a:t>HIP 71618 B </a:t>
            </a:r>
          </a:p>
          <a:p>
            <a:r>
              <a:rPr lang="en-US" sz="1200" b="0" i="0" u="none" strike="noStrike" dirty="0">
                <a:solidFill>
                  <a:srgbClr val="000000"/>
                </a:solidFill>
                <a:effectLst/>
                <a:latin typeface="Arial" panose="020B0604020202020204" pitchFamily="34" charset="0"/>
              </a:rPr>
              <a:t>(~60 </a:t>
            </a:r>
            <a:r>
              <a:rPr lang="en-US" sz="1200" b="0" i="0" u="none" strike="noStrike" dirty="0" err="1">
                <a:solidFill>
                  <a:srgbClr val="000000"/>
                </a:solidFill>
                <a:effectLst/>
                <a:latin typeface="Arial" panose="020B0604020202020204" pitchFamily="34" charset="0"/>
              </a:rPr>
              <a:t>Mj</a:t>
            </a:r>
            <a:r>
              <a:rPr lang="en-US" sz="1200" b="0" i="0" u="none" strike="noStrike" dirty="0">
                <a:solidFill>
                  <a:srgbClr val="000000"/>
                </a:solidFill>
                <a:effectLst/>
                <a:latin typeface="Arial" panose="020B0604020202020204" pitchFamily="34" charset="0"/>
              </a:rPr>
              <a:t>)</a:t>
            </a:r>
            <a:endParaRPr lang="en-US" sz="1200" dirty="0"/>
          </a:p>
        </p:txBody>
      </p:sp>
      <p:pic>
        <p:nvPicPr>
          <p:cNvPr id="75" name="Picture 74">
            <a:extLst>
              <a:ext uri="{FF2B5EF4-FFF2-40B4-BE49-F238E27FC236}">
                <a16:creationId xmlns:a16="http://schemas.microsoft.com/office/drawing/2014/main" id="{99EF6065-D753-20C2-C1B8-4E03429F7B07}"/>
              </a:ext>
            </a:extLst>
          </p:cNvPr>
          <p:cNvPicPr>
            <a:picLocks noChangeAspect="1"/>
          </p:cNvPicPr>
          <p:nvPr/>
        </p:nvPicPr>
        <p:blipFill>
          <a:blip r:embed="rId7"/>
          <a:srcRect l="62635" t="61783" r="31811" b="31357"/>
          <a:stretch>
            <a:fillRect/>
          </a:stretch>
        </p:blipFill>
        <p:spPr>
          <a:xfrm>
            <a:off x="6884363" y="4782809"/>
            <a:ext cx="1737914" cy="1865977"/>
          </a:xfrm>
          <a:prstGeom prst="rect">
            <a:avLst/>
          </a:prstGeom>
          <a:solidFill>
            <a:schemeClr val="bg1"/>
          </a:solidFill>
        </p:spPr>
      </p:pic>
      <p:sp>
        <p:nvSpPr>
          <p:cNvPr id="73" name="TextBox 72">
            <a:extLst>
              <a:ext uri="{FF2B5EF4-FFF2-40B4-BE49-F238E27FC236}">
                <a16:creationId xmlns:a16="http://schemas.microsoft.com/office/drawing/2014/main" id="{05CA8F51-B22F-2B22-185F-6DE2277672AA}"/>
              </a:ext>
            </a:extLst>
          </p:cNvPr>
          <p:cNvSpPr txBox="1"/>
          <p:nvPr/>
        </p:nvSpPr>
        <p:spPr>
          <a:xfrm>
            <a:off x="7345241" y="5283627"/>
            <a:ext cx="655589" cy="584775"/>
          </a:xfrm>
          <a:prstGeom prst="rect">
            <a:avLst/>
          </a:prstGeom>
          <a:noFill/>
        </p:spPr>
        <p:txBody>
          <a:bodyPr wrap="square">
            <a:spAutoFit/>
          </a:bodyPr>
          <a:lstStyle/>
          <a:p>
            <a:r>
              <a:rPr lang="en-US" sz="3200" dirty="0">
                <a:solidFill>
                  <a:srgbClr val="000000"/>
                </a:solidFill>
                <a:latin typeface="Arial" panose="020B0604020202020204" pitchFamily="34" charset="0"/>
              </a:rPr>
              <a:t>?</a:t>
            </a:r>
            <a:endParaRPr lang="en-US" sz="3200" dirty="0"/>
          </a:p>
        </p:txBody>
      </p:sp>
      <p:pic>
        <p:nvPicPr>
          <p:cNvPr id="4" name="Picture 3" descr="A person smiling for a picture&#10;&#10;AI-generated content may be incorrect.">
            <a:extLst>
              <a:ext uri="{FF2B5EF4-FFF2-40B4-BE49-F238E27FC236}">
                <a16:creationId xmlns:a16="http://schemas.microsoft.com/office/drawing/2014/main" id="{88744F78-5F0F-EDC8-C5C6-9B9BEA0CF6CB}"/>
              </a:ext>
            </a:extLst>
          </p:cNvPr>
          <p:cNvPicPr>
            <a:picLocks noChangeAspect="1"/>
          </p:cNvPicPr>
          <p:nvPr/>
        </p:nvPicPr>
        <p:blipFill>
          <a:blip r:embed="rId9"/>
          <a:stretch>
            <a:fillRect/>
          </a:stretch>
        </p:blipFill>
        <p:spPr>
          <a:xfrm>
            <a:off x="10485825" y="646761"/>
            <a:ext cx="1685126" cy="1795828"/>
          </a:xfrm>
          <a:prstGeom prst="rect">
            <a:avLst/>
          </a:prstGeom>
        </p:spPr>
      </p:pic>
      <p:sp>
        <p:nvSpPr>
          <p:cNvPr id="6" name="TextBox 5">
            <a:extLst>
              <a:ext uri="{FF2B5EF4-FFF2-40B4-BE49-F238E27FC236}">
                <a16:creationId xmlns:a16="http://schemas.microsoft.com/office/drawing/2014/main" id="{0F9E43B5-FC77-5D09-344C-220E3CAEFFEC}"/>
              </a:ext>
            </a:extLst>
          </p:cNvPr>
          <p:cNvSpPr txBox="1"/>
          <p:nvPr/>
        </p:nvSpPr>
        <p:spPr>
          <a:xfrm>
            <a:off x="11632019" y="7421526"/>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572549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75"/>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0" grpId="0" animBg="1"/>
      <p:bldP spid="31" grpId="0" animBg="1"/>
      <p:bldP spid="32" grpId="0" animBg="1"/>
      <p:bldP spid="34" grpId="0" animBg="1"/>
      <p:bldP spid="35" grpId="0" animBg="1"/>
      <p:bldP spid="36" grpId="0" animBg="1"/>
      <p:bldP spid="46" grpId="0"/>
      <p:bldP spid="47" grpId="0" animBg="1"/>
      <p:bldP spid="51" grpId="0"/>
      <p:bldP spid="55" grpId="0"/>
      <p:bldP spid="58" grpId="0" animBg="1"/>
      <p:bldP spid="65" grpId="0"/>
      <p:bldP spid="66" grpId="0" animBg="1"/>
      <p:bldP spid="67" grpId="0" animBg="1"/>
      <p:bldP spid="74" grpId="0" animBg="1"/>
      <p:bldP spid="7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505BD-F167-CD62-80E2-F83B5090195D}"/>
            </a:ext>
          </a:extLst>
        </p:cNvPr>
        <p:cNvGrpSpPr/>
        <p:nvPr/>
      </p:nvGrpSpPr>
      <p:grpSpPr>
        <a:xfrm>
          <a:off x="0" y="0"/>
          <a:ext cx="0" cy="0"/>
          <a:chOff x="0" y="0"/>
          <a:chExt cx="0" cy="0"/>
        </a:xfrm>
      </p:grpSpPr>
      <p:sp>
        <p:nvSpPr>
          <p:cNvPr id="2" name="Text Box 6">
            <a:extLst>
              <a:ext uri="{FF2B5EF4-FFF2-40B4-BE49-F238E27FC236}">
                <a16:creationId xmlns:a16="http://schemas.microsoft.com/office/drawing/2014/main" id="{7EFDF185-47A6-F812-387C-72162A5AC138}"/>
              </a:ext>
            </a:extLst>
          </p:cNvPr>
          <p:cNvSpPr txBox="1">
            <a:spLocks noChangeArrowheads="1"/>
          </p:cNvSpPr>
          <p:nvPr/>
        </p:nvSpPr>
        <p:spPr bwMode="auto">
          <a:xfrm>
            <a:off x="1239560" y="130187"/>
            <a:ext cx="10178406" cy="4986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82909" tIns="41455" rIns="82909" bIns="41455">
            <a:spAutoFit/>
          </a:bodyPr>
          <a:lstStyle>
            <a:lvl1pPr defTabSz="828675" eaLnBrk="0" hangingPunct="0">
              <a:defRPr>
                <a:solidFill>
                  <a:schemeClr val="tx1"/>
                </a:solidFill>
                <a:latin typeface="Arial" charset="0"/>
                <a:cs typeface="Arial" charset="0"/>
              </a:defRPr>
            </a:lvl1pPr>
            <a:lvl2pPr marL="742950" indent="-285750" defTabSz="828675" eaLnBrk="0" hangingPunct="0">
              <a:defRPr>
                <a:solidFill>
                  <a:schemeClr val="tx1"/>
                </a:solidFill>
                <a:latin typeface="Arial" charset="0"/>
                <a:cs typeface="Arial" charset="0"/>
              </a:defRPr>
            </a:lvl2pPr>
            <a:lvl3pPr marL="1143000" indent="-228600" defTabSz="828675" eaLnBrk="0" hangingPunct="0">
              <a:defRPr>
                <a:solidFill>
                  <a:schemeClr val="tx1"/>
                </a:solidFill>
                <a:latin typeface="Arial" charset="0"/>
                <a:cs typeface="Arial" charset="0"/>
              </a:defRPr>
            </a:lvl3pPr>
            <a:lvl4pPr marL="1600200" indent="-228600" defTabSz="828675" eaLnBrk="0" hangingPunct="0">
              <a:defRPr>
                <a:solidFill>
                  <a:schemeClr val="tx1"/>
                </a:solidFill>
                <a:latin typeface="Arial" charset="0"/>
                <a:cs typeface="Arial" charset="0"/>
              </a:defRPr>
            </a:lvl4pPr>
            <a:lvl5pPr marL="2057400" indent="-228600" defTabSz="828675" eaLnBrk="0" hangingPunct="0">
              <a:defRPr>
                <a:solidFill>
                  <a:schemeClr val="tx1"/>
                </a:solidFill>
                <a:latin typeface="Arial" charset="0"/>
                <a:cs typeface="Arial" charset="0"/>
              </a:defRPr>
            </a:lvl5pPr>
            <a:lvl6pPr marL="2514600" indent="-228600" defTabSz="828675" eaLnBrk="0" fontAlgn="base" hangingPunct="0">
              <a:spcBef>
                <a:spcPct val="0"/>
              </a:spcBef>
              <a:spcAft>
                <a:spcPct val="0"/>
              </a:spcAft>
              <a:defRPr>
                <a:solidFill>
                  <a:schemeClr val="tx1"/>
                </a:solidFill>
                <a:latin typeface="Arial" charset="0"/>
                <a:cs typeface="Arial" charset="0"/>
              </a:defRPr>
            </a:lvl6pPr>
            <a:lvl7pPr marL="2971800" indent="-228600" defTabSz="828675" eaLnBrk="0" fontAlgn="base" hangingPunct="0">
              <a:spcBef>
                <a:spcPct val="0"/>
              </a:spcBef>
              <a:spcAft>
                <a:spcPct val="0"/>
              </a:spcAft>
              <a:defRPr>
                <a:solidFill>
                  <a:schemeClr val="tx1"/>
                </a:solidFill>
                <a:latin typeface="Arial" charset="0"/>
                <a:cs typeface="Arial" charset="0"/>
              </a:defRPr>
            </a:lvl7pPr>
            <a:lvl8pPr marL="3429000" indent="-228600" defTabSz="828675" eaLnBrk="0" fontAlgn="base" hangingPunct="0">
              <a:spcBef>
                <a:spcPct val="0"/>
              </a:spcBef>
              <a:spcAft>
                <a:spcPct val="0"/>
              </a:spcAft>
              <a:defRPr>
                <a:solidFill>
                  <a:schemeClr val="tx1"/>
                </a:solidFill>
                <a:latin typeface="Arial" charset="0"/>
                <a:cs typeface="Arial" charset="0"/>
              </a:defRPr>
            </a:lvl8pPr>
            <a:lvl9pPr marL="3886200" indent="-228600" defTabSz="828675" eaLnBrk="0" fontAlgn="base" hangingPunct="0">
              <a:spcBef>
                <a:spcPct val="0"/>
              </a:spcBef>
              <a:spcAft>
                <a:spcPct val="0"/>
              </a:spcAft>
              <a:defRPr>
                <a:solidFill>
                  <a:schemeClr val="tx1"/>
                </a:solidFill>
                <a:latin typeface="Arial" charset="0"/>
                <a:cs typeface="Arial" charset="0"/>
              </a:defRPr>
            </a:lvl9pPr>
          </a:lstStyle>
          <a:p>
            <a:pPr algn="ctr" eaLnBrk="1" fontAlgn="base">
              <a:lnSpc>
                <a:spcPct val="83000"/>
              </a:lnSpc>
              <a:spcBef>
                <a:spcPct val="50000"/>
              </a:spcBef>
              <a:spcAft>
                <a:spcPct val="0"/>
              </a:spcAft>
              <a:buClr>
                <a:srgbClr val="000000"/>
              </a:buClr>
              <a:buSzPct val="45000"/>
              <a:buFont typeface="StarSymbol" charset="0"/>
              <a:buNone/>
            </a:pPr>
            <a:r>
              <a:rPr lang="en-US" sz="3200" b="1" dirty="0">
                <a:latin typeface="Calibri" panose="020F0502020204030204" pitchFamily="34" charset="0"/>
                <a:cs typeface="Calibri" panose="020F0502020204030204" pitchFamily="34" charset="0"/>
              </a:rPr>
              <a:t>OASIS: Ensuring the Success of the Roman Coronagraph</a:t>
            </a:r>
          </a:p>
        </p:txBody>
      </p:sp>
      <p:pic>
        <p:nvPicPr>
          <p:cNvPr id="29" name="Picture 28">
            <a:extLst>
              <a:ext uri="{FF2B5EF4-FFF2-40B4-BE49-F238E27FC236}">
                <a16:creationId xmlns:a16="http://schemas.microsoft.com/office/drawing/2014/main" id="{5B3F2DD8-3707-0E42-82D5-62E1FBFE10DD}"/>
              </a:ext>
            </a:extLst>
          </p:cNvPr>
          <p:cNvPicPr>
            <a:picLocks noChangeAspect="1"/>
          </p:cNvPicPr>
          <p:nvPr/>
        </p:nvPicPr>
        <p:blipFill>
          <a:blip r:embed="rId3"/>
          <a:stretch>
            <a:fillRect/>
          </a:stretch>
        </p:blipFill>
        <p:spPr>
          <a:xfrm>
            <a:off x="7500100" y="1018317"/>
            <a:ext cx="3141317" cy="2438959"/>
          </a:xfrm>
          <a:prstGeom prst="rect">
            <a:avLst/>
          </a:prstGeom>
        </p:spPr>
      </p:pic>
      <p:pic>
        <p:nvPicPr>
          <p:cNvPr id="31" name="Picture 30">
            <a:extLst>
              <a:ext uri="{FF2B5EF4-FFF2-40B4-BE49-F238E27FC236}">
                <a16:creationId xmlns:a16="http://schemas.microsoft.com/office/drawing/2014/main" id="{07A4B2A7-76CC-D733-ECB3-BAC4FC3F5F6B}"/>
              </a:ext>
            </a:extLst>
          </p:cNvPr>
          <p:cNvPicPr>
            <a:picLocks noChangeAspect="1"/>
          </p:cNvPicPr>
          <p:nvPr/>
        </p:nvPicPr>
        <p:blipFill>
          <a:blip r:embed="rId4"/>
          <a:stretch>
            <a:fillRect/>
          </a:stretch>
        </p:blipFill>
        <p:spPr>
          <a:xfrm>
            <a:off x="8104411" y="4118776"/>
            <a:ext cx="4081813" cy="2474015"/>
          </a:xfrm>
          <a:prstGeom prst="rect">
            <a:avLst/>
          </a:prstGeom>
        </p:spPr>
      </p:pic>
      <p:pic>
        <p:nvPicPr>
          <p:cNvPr id="5" name="Picture 4" descr="A black telescope in space&#10;&#10;AI-generated content may be incorrect.">
            <a:extLst>
              <a:ext uri="{FF2B5EF4-FFF2-40B4-BE49-F238E27FC236}">
                <a16:creationId xmlns:a16="http://schemas.microsoft.com/office/drawing/2014/main" id="{12E3EDD5-1A6D-D748-2100-8858ACC4BAE7}"/>
              </a:ext>
            </a:extLst>
          </p:cNvPr>
          <p:cNvPicPr>
            <a:picLocks noChangeAspect="1"/>
          </p:cNvPicPr>
          <p:nvPr/>
        </p:nvPicPr>
        <p:blipFill>
          <a:blip r:embed="rId5"/>
          <a:stretch>
            <a:fillRect/>
          </a:stretch>
        </p:blipFill>
        <p:spPr>
          <a:xfrm>
            <a:off x="626991" y="1058945"/>
            <a:ext cx="3837330" cy="2398331"/>
          </a:xfrm>
          <a:prstGeom prst="rect">
            <a:avLst/>
          </a:prstGeom>
        </p:spPr>
      </p:pic>
      <p:pic>
        <p:nvPicPr>
          <p:cNvPr id="3" name="Picture 2">
            <a:extLst>
              <a:ext uri="{FF2B5EF4-FFF2-40B4-BE49-F238E27FC236}">
                <a16:creationId xmlns:a16="http://schemas.microsoft.com/office/drawing/2014/main" id="{EE83D50B-C076-6526-C9EE-4DF27E957ACA}"/>
              </a:ext>
            </a:extLst>
          </p:cNvPr>
          <p:cNvPicPr>
            <a:picLocks noChangeAspect="1"/>
          </p:cNvPicPr>
          <p:nvPr/>
        </p:nvPicPr>
        <p:blipFill>
          <a:blip r:embed="rId6"/>
          <a:srcRect l="22926" t="18322" r="13961" b="30904"/>
          <a:stretch>
            <a:fillRect/>
          </a:stretch>
        </p:blipFill>
        <p:spPr>
          <a:xfrm>
            <a:off x="4464321" y="1079102"/>
            <a:ext cx="3130177" cy="2398331"/>
          </a:xfrm>
          <a:prstGeom prst="rect">
            <a:avLst/>
          </a:prstGeom>
        </p:spPr>
      </p:pic>
      <p:sp>
        <p:nvSpPr>
          <p:cNvPr id="6" name="TextBox 5">
            <a:extLst>
              <a:ext uri="{FF2B5EF4-FFF2-40B4-BE49-F238E27FC236}">
                <a16:creationId xmlns:a16="http://schemas.microsoft.com/office/drawing/2014/main" id="{F31523A7-1667-D59F-5EDE-99C95039DACB}"/>
              </a:ext>
            </a:extLst>
          </p:cNvPr>
          <p:cNvSpPr txBox="1"/>
          <p:nvPr/>
        </p:nvSpPr>
        <p:spPr>
          <a:xfrm>
            <a:off x="516836" y="628828"/>
            <a:ext cx="11675164" cy="461665"/>
          </a:xfrm>
          <a:prstGeom prst="rect">
            <a:avLst/>
          </a:prstGeom>
          <a:noFill/>
        </p:spPr>
        <p:txBody>
          <a:bodyPr wrap="square">
            <a:spAutoFit/>
          </a:bodyPr>
          <a:lstStyle/>
          <a:p>
            <a:r>
              <a:rPr lang="en-US" sz="2400" b="1" dirty="0"/>
              <a:t>HIP 71618 B: </a:t>
            </a:r>
            <a:r>
              <a:rPr lang="en-US" sz="2400" b="1" dirty="0" err="1"/>
              <a:t>Fulfillling</a:t>
            </a:r>
            <a:r>
              <a:rPr lang="en-US" sz="2400" b="1" dirty="0"/>
              <a:t> TTR5 (El Morsy et al. 2025) – </a:t>
            </a:r>
            <a:r>
              <a:rPr lang="en-US" sz="2400" b="1" u="sng" dirty="0"/>
              <a:t>Selected as First Roman CGI Target!</a:t>
            </a:r>
          </a:p>
        </p:txBody>
      </p:sp>
      <p:sp>
        <p:nvSpPr>
          <p:cNvPr id="7" name="TextBox 6">
            <a:extLst>
              <a:ext uri="{FF2B5EF4-FFF2-40B4-BE49-F238E27FC236}">
                <a16:creationId xmlns:a16="http://schemas.microsoft.com/office/drawing/2014/main" id="{174E41D8-7280-47B9-65D3-6E4D4062D0A3}"/>
              </a:ext>
            </a:extLst>
          </p:cNvPr>
          <p:cNvSpPr txBox="1"/>
          <p:nvPr/>
        </p:nvSpPr>
        <p:spPr>
          <a:xfrm>
            <a:off x="57723" y="3477433"/>
            <a:ext cx="5971686" cy="3416320"/>
          </a:xfrm>
          <a:prstGeom prst="rect">
            <a:avLst/>
          </a:prstGeom>
          <a:noFill/>
        </p:spPr>
        <p:txBody>
          <a:bodyPr wrap="square">
            <a:spAutoFit/>
          </a:bodyPr>
          <a:lstStyle/>
          <a:p>
            <a:r>
              <a:rPr lang="en-US" sz="2400" b="1" dirty="0"/>
              <a:t>HIP 71618 B brown dwarf</a:t>
            </a:r>
            <a:br>
              <a:rPr lang="en-US" sz="2400" b="1" dirty="0"/>
            </a:br>
            <a:r>
              <a:rPr lang="en-US" sz="2400" b="1" dirty="0"/>
              <a:t> and HIP 54515 b planet:</a:t>
            </a:r>
            <a:br>
              <a:rPr lang="en-US" sz="2400" b="1" dirty="0"/>
            </a:br>
            <a:r>
              <a:rPr lang="en-US" sz="2400" b="1" u="sng" dirty="0"/>
              <a:t>Also selected for Roman CGI spectroscopic mode observations</a:t>
            </a:r>
            <a:br>
              <a:rPr lang="en-US" sz="2400" b="1" dirty="0"/>
            </a:br>
            <a:br>
              <a:rPr lang="en-US" sz="2400" b="1" dirty="0"/>
            </a:br>
            <a:r>
              <a:rPr lang="en-US" sz="2400" b="1" dirty="0"/>
              <a:t>Tests high-contrast performance in space, </a:t>
            </a:r>
            <a:br>
              <a:rPr lang="en-US" sz="2400" b="1" dirty="0"/>
            </a:br>
            <a:r>
              <a:rPr lang="en-US" sz="2400" b="1" dirty="0"/>
              <a:t>motivating a Roman-CGI science program</a:t>
            </a:r>
          </a:p>
          <a:p>
            <a:endParaRPr lang="en-US" sz="2400" b="1" dirty="0"/>
          </a:p>
          <a:p>
            <a:r>
              <a:rPr lang="en-US" sz="2400" b="1" dirty="0"/>
              <a:t>Currie, Lacy, et al. 2026 (new on </a:t>
            </a:r>
            <a:r>
              <a:rPr lang="en-US" sz="2400" b="1" dirty="0" err="1"/>
              <a:t>arxiv</a:t>
            </a:r>
            <a:r>
              <a:rPr lang="en-US" sz="2400" b="1" dirty="0"/>
              <a:t>)</a:t>
            </a:r>
          </a:p>
        </p:txBody>
      </p:sp>
      <p:sp>
        <p:nvSpPr>
          <p:cNvPr id="12" name="TextBox 11">
            <a:extLst>
              <a:ext uri="{FF2B5EF4-FFF2-40B4-BE49-F238E27FC236}">
                <a16:creationId xmlns:a16="http://schemas.microsoft.com/office/drawing/2014/main" id="{E5EE8E53-791F-E416-324F-55C8FE351FB4}"/>
              </a:ext>
            </a:extLst>
          </p:cNvPr>
          <p:cNvSpPr txBox="1"/>
          <p:nvPr/>
        </p:nvSpPr>
        <p:spPr>
          <a:xfrm>
            <a:off x="5350443" y="3477433"/>
            <a:ext cx="6102626" cy="369332"/>
          </a:xfrm>
          <a:prstGeom prst="rect">
            <a:avLst/>
          </a:prstGeom>
          <a:noFill/>
        </p:spPr>
        <p:txBody>
          <a:bodyPr wrap="square">
            <a:spAutoFit/>
          </a:bodyPr>
          <a:lstStyle/>
          <a:p>
            <a:r>
              <a:rPr lang="en-US" sz="1800" b="1" dirty="0"/>
              <a:t>El Morsy et al. (2025)</a:t>
            </a:r>
          </a:p>
        </p:txBody>
      </p:sp>
      <p:pic>
        <p:nvPicPr>
          <p:cNvPr id="15" name="Picture 14" descr="A screen shot of a computer&#10;&#10;AI-generated content may be incorrect.">
            <a:extLst>
              <a:ext uri="{FF2B5EF4-FFF2-40B4-BE49-F238E27FC236}">
                <a16:creationId xmlns:a16="http://schemas.microsoft.com/office/drawing/2014/main" id="{3527AF3D-0C8A-2F16-DEED-FF7AADC73721}"/>
              </a:ext>
            </a:extLst>
          </p:cNvPr>
          <p:cNvPicPr>
            <a:picLocks noChangeAspect="1"/>
          </p:cNvPicPr>
          <p:nvPr/>
        </p:nvPicPr>
        <p:blipFill>
          <a:blip r:embed="rId7"/>
          <a:stretch>
            <a:fillRect/>
          </a:stretch>
        </p:blipFill>
        <p:spPr>
          <a:xfrm>
            <a:off x="5772127" y="4114914"/>
            <a:ext cx="2462161" cy="2477877"/>
          </a:xfrm>
          <a:prstGeom prst="rect">
            <a:avLst/>
          </a:prstGeom>
        </p:spPr>
      </p:pic>
      <p:pic>
        <p:nvPicPr>
          <p:cNvPr id="17" name="Picture 16" descr="A person with brown hair wearing a black and white shirt&#10;&#10;AI-generated content may be incorrect.">
            <a:extLst>
              <a:ext uri="{FF2B5EF4-FFF2-40B4-BE49-F238E27FC236}">
                <a16:creationId xmlns:a16="http://schemas.microsoft.com/office/drawing/2014/main" id="{F82FF76E-2716-B3AC-7D9B-E1EBD612C2B8}"/>
              </a:ext>
            </a:extLst>
          </p:cNvPr>
          <p:cNvPicPr>
            <a:picLocks noChangeAspect="1"/>
          </p:cNvPicPr>
          <p:nvPr/>
        </p:nvPicPr>
        <p:blipFill>
          <a:blip r:embed="rId8"/>
          <a:stretch>
            <a:fillRect/>
          </a:stretch>
        </p:blipFill>
        <p:spPr>
          <a:xfrm>
            <a:off x="10641416" y="1019314"/>
            <a:ext cx="1611845" cy="2014805"/>
          </a:xfrm>
          <a:prstGeom prst="rect">
            <a:avLst/>
          </a:prstGeom>
        </p:spPr>
      </p:pic>
    </p:spTree>
    <p:extLst>
      <p:ext uri="{BB962C8B-B14F-4D97-AF65-F5344CB8AC3E}">
        <p14:creationId xmlns:p14="http://schemas.microsoft.com/office/powerpoint/2010/main" val="3650339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4DB87-F3C9-6AD2-B79D-01BDC7D63D8A}"/>
            </a:ext>
          </a:extLst>
        </p:cNvPr>
        <p:cNvGrpSpPr/>
        <p:nvPr/>
      </p:nvGrpSpPr>
      <p:grpSpPr>
        <a:xfrm>
          <a:off x="0" y="0"/>
          <a:ext cx="0" cy="0"/>
          <a:chOff x="0" y="0"/>
          <a:chExt cx="0" cy="0"/>
        </a:xfrm>
      </p:grpSpPr>
      <p:sp>
        <p:nvSpPr>
          <p:cNvPr id="2" name="Text Box 6">
            <a:extLst>
              <a:ext uri="{FF2B5EF4-FFF2-40B4-BE49-F238E27FC236}">
                <a16:creationId xmlns:a16="http://schemas.microsoft.com/office/drawing/2014/main" id="{6676A38D-1420-D796-E7CE-AABA68C17EDB}"/>
              </a:ext>
            </a:extLst>
          </p:cNvPr>
          <p:cNvSpPr txBox="1">
            <a:spLocks noChangeArrowheads="1"/>
          </p:cNvSpPr>
          <p:nvPr/>
        </p:nvSpPr>
        <p:spPr bwMode="auto">
          <a:xfrm>
            <a:off x="1410620" y="146288"/>
            <a:ext cx="9560058" cy="4986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82909" tIns="41455" rIns="82909" bIns="41455">
            <a:spAutoFit/>
          </a:bodyPr>
          <a:lstStyle>
            <a:lvl1pPr defTabSz="828675" eaLnBrk="0" hangingPunct="0">
              <a:defRPr>
                <a:solidFill>
                  <a:schemeClr val="tx1"/>
                </a:solidFill>
                <a:latin typeface="Arial" charset="0"/>
                <a:cs typeface="Arial" charset="0"/>
              </a:defRPr>
            </a:lvl1pPr>
            <a:lvl2pPr marL="742950" indent="-285750" defTabSz="828675" eaLnBrk="0" hangingPunct="0">
              <a:defRPr>
                <a:solidFill>
                  <a:schemeClr val="tx1"/>
                </a:solidFill>
                <a:latin typeface="Arial" charset="0"/>
                <a:cs typeface="Arial" charset="0"/>
              </a:defRPr>
            </a:lvl2pPr>
            <a:lvl3pPr marL="1143000" indent="-228600" defTabSz="828675" eaLnBrk="0" hangingPunct="0">
              <a:defRPr>
                <a:solidFill>
                  <a:schemeClr val="tx1"/>
                </a:solidFill>
                <a:latin typeface="Arial" charset="0"/>
                <a:cs typeface="Arial" charset="0"/>
              </a:defRPr>
            </a:lvl3pPr>
            <a:lvl4pPr marL="1600200" indent="-228600" defTabSz="828675" eaLnBrk="0" hangingPunct="0">
              <a:defRPr>
                <a:solidFill>
                  <a:schemeClr val="tx1"/>
                </a:solidFill>
                <a:latin typeface="Arial" charset="0"/>
                <a:cs typeface="Arial" charset="0"/>
              </a:defRPr>
            </a:lvl4pPr>
            <a:lvl5pPr marL="2057400" indent="-228600" defTabSz="828675" eaLnBrk="0" hangingPunct="0">
              <a:defRPr>
                <a:solidFill>
                  <a:schemeClr val="tx1"/>
                </a:solidFill>
                <a:latin typeface="Arial" charset="0"/>
                <a:cs typeface="Arial" charset="0"/>
              </a:defRPr>
            </a:lvl5pPr>
            <a:lvl6pPr marL="2514600" indent="-228600" defTabSz="828675" eaLnBrk="0" fontAlgn="base" hangingPunct="0">
              <a:spcBef>
                <a:spcPct val="0"/>
              </a:spcBef>
              <a:spcAft>
                <a:spcPct val="0"/>
              </a:spcAft>
              <a:defRPr>
                <a:solidFill>
                  <a:schemeClr val="tx1"/>
                </a:solidFill>
                <a:latin typeface="Arial" charset="0"/>
                <a:cs typeface="Arial" charset="0"/>
              </a:defRPr>
            </a:lvl6pPr>
            <a:lvl7pPr marL="2971800" indent="-228600" defTabSz="828675" eaLnBrk="0" fontAlgn="base" hangingPunct="0">
              <a:spcBef>
                <a:spcPct val="0"/>
              </a:spcBef>
              <a:spcAft>
                <a:spcPct val="0"/>
              </a:spcAft>
              <a:defRPr>
                <a:solidFill>
                  <a:schemeClr val="tx1"/>
                </a:solidFill>
                <a:latin typeface="Arial" charset="0"/>
                <a:cs typeface="Arial" charset="0"/>
              </a:defRPr>
            </a:lvl7pPr>
            <a:lvl8pPr marL="3429000" indent="-228600" defTabSz="828675" eaLnBrk="0" fontAlgn="base" hangingPunct="0">
              <a:spcBef>
                <a:spcPct val="0"/>
              </a:spcBef>
              <a:spcAft>
                <a:spcPct val="0"/>
              </a:spcAft>
              <a:defRPr>
                <a:solidFill>
                  <a:schemeClr val="tx1"/>
                </a:solidFill>
                <a:latin typeface="Arial" charset="0"/>
                <a:cs typeface="Arial" charset="0"/>
              </a:defRPr>
            </a:lvl8pPr>
            <a:lvl9pPr marL="3886200" indent="-228600" defTabSz="828675" eaLnBrk="0" fontAlgn="base" hangingPunct="0">
              <a:spcBef>
                <a:spcPct val="0"/>
              </a:spcBef>
              <a:spcAft>
                <a:spcPct val="0"/>
              </a:spcAft>
              <a:defRPr>
                <a:solidFill>
                  <a:schemeClr val="tx1"/>
                </a:solidFill>
                <a:latin typeface="Arial" charset="0"/>
                <a:cs typeface="Arial" charset="0"/>
              </a:defRPr>
            </a:lvl9pPr>
          </a:lstStyle>
          <a:p>
            <a:pPr algn="ctr" eaLnBrk="1" fontAlgn="base">
              <a:lnSpc>
                <a:spcPct val="83000"/>
              </a:lnSpc>
              <a:spcBef>
                <a:spcPct val="50000"/>
              </a:spcBef>
              <a:spcAft>
                <a:spcPct val="0"/>
              </a:spcAft>
              <a:buClr>
                <a:srgbClr val="000000"/>
              </a:buClr>
              <a:buSzPct val="45000"/>
              <a:buFont typeface="StarSymbol" charset="0"/>
              <a:buNone/>
            </a:pPr>
            <a:r>
              <a:rPr lang="en-US" sz="3200" b="1" dirty="0">
                <a:latin typeface="Calibri" panose="020F0502020204030204" pitchFamily="34" charset="0"/>
                <a:cs typeface="Calibri" panose="020F0502020204030204" pitchFamily="34" charset="0"/>
              </a:rPr>
              <a:t>Next Steps</a:t>
            </a:r>
          </a:p>
        </p:txBody>
      </p:sp>
      <p:sp>
        <p:nvSpPr>
          <p:cNvPr id="3" name="TextBox 2">
            <a:extLst>
              <a:ext uri="{FF2B5EF4-FFF2-40B4-BE49-F238E27FC236}">
                <a16:creationId xmlns:a16="http://schemas.microsoft.com/office/drawing/2014/main" id="{3D7C4867-94A1-25D3-F136-5EA7A4CED051}"/>
              </a:ext>
            </a:extLst>
          </p:cNvPr>
          <p:cNvSpPr txBox="1"/>
          <p:nvPr/>
        </p:nvSpPr>
        <p:spPr>
          <a:xfrm>
            <a:off x="2464904" y="4452730"/>
            <a:ext cx="237566" cy="369332"/>
          </a:xfrm>
          <a:prstGeom prst="rect">
            <a:avLst/>
          </a:prstGeom>
          <a:noFill/>
        </p:spPr>
        <p:txBody>
          <a:bodyPr wrap="none" rtlCol="0">
            <a:spAutoFit/>
          </a:bodyPr>
          <a:lstStyle/>
          <a:p>
            <a:r>
              <a:rPr lang="en-US" dirty="0"/>
              <a:t> </a:t>
            </a:r>
          </a:p>
        </p:txBody>
      </p:sp>
      <p:pic>
        <p:nvPicPr>
          <p:cNvPr id="7" name="Google Shape;109;p1" descr="A diagram of a map&#10;&#10;AI-generated content may be incorrect.">
            <a:extLst>
              <a:ext uri="{FF2B5EF4-FFF2-40B4-BE49-F238E27FC236}">
                <a16:creationId xmlns:a16="http://schemas.microsoft.com/office/drawing/2014/main" id="{D80C4CCC-2B0D-6EFB-303A-D4AA24265E3A}"/>
              </a:ext>
            </a:extLst>
          </p:cNvPr>
          <p:cNvPicPr preferRelativeResize="0">
            <a:picLocks noChangeAspect="1"/>
          </p:cNvPicPr>
          <p:nvPr/>
        </p:nvPicPr>
        <p:blipFill rotWithShape="1">
          <a:blip r:embed="rId3">
            <a:alphaModFix/>
          </a:blip>
          <a:srcRect/>
          <a:stretch/>
        </p:blipFill>
        <p:spPr>
          <a:xfrm>
            <a:off x="8117495" y="1036705"/>
            <a:ext cx="3562496" cy="2914162"/>
          </a:xfrm>
          <a:prstGeom prst="rect">
            <a:avLst/>
          </a:prstGeom>
          <a:noFill/>
          <a:ln>
            <a:noFill/>
          </a:ln>
        </p:spPr>
      </p:pic>
      <p:pic>
        <p:nvPicPr>
          <p:cNvPr id="9" name="Google Shape;112;p1" descr="A graph of a function&#10;&#10;AI-generated content may be incorrect.">
            <a:extLst>
              <a:ext uri="{FF2B5EF4-FFF2-40B4-BE49-F238E27FC236}">
                <a16:creationId xmlns:a16="http://schemas.microsoft.com/office/drawing/2014/main" id="{9F1FB438-D65C-DB0D-0051-1E65D1A8B171}"/>
              </a:ext>
            </a:extLst>
          </p:cNvPr>
          <p:cNvPicPr preferRelativeResize="0">
            <a:picLocks noChangeAspect="1"/>
          </p:cNvPicPr>
          <p:nvPr/>
        </p:nvPicPr>
        <p:blipFill rotWithShape="1">
          <a:blip r:embed="rId4">
            <a:alphaModFix/>
          </a:blip>
          <a:srcRect/>
          <a:stretch/>
        </p:blipFill>
        <p:spPr>
          <a:xfrm>
            <a:off x="4900895" y="1036704"/>
            <a:ext cx="3255365" cy="2914162"/>
          </a:xfrm>
          <a:prstGeom prst="rect">
            <a:avLst/>
          </a:prstGeom>
          <a:noFill/>
          <a:ln>
            <a:noFill/>
          </a:ln>
        </p:spPr>
      </p:pic>
      <p:sp>
        <p:nvSpPr>
          <p:cNvPr id="10" name="TextBox 9">
            <a:extLst>
              <a:ext uri="{FF2B5EF4-FFF2-40B4-BE49-F238E27FC236}">
                <a16:creationId xmlns:a16="http://schemas.microsoft.com/office/drawing/2014/main" id="{E05B4377-C252-E2B7-F8B5-D22F98C613D9}"/>
              </a:ext>
            </a:extLst>
          </p:cNvPr>
          <p:cNvSpPr txBox="1"/>
          <p:nvPr/>
        </p:nvSpPr>
        <p:spPr>
          <a:xfrm>
            <a:off x="4900895" y="3950866"/>
            <a:ext cx="6069783" cy="2862322"/>
          </a:xfrm>
          <a:prstGeom prst="rect">
            <a:avLst/>
          </a:prstGeom>
          <a:solidFill>
            <a:schemeClr val="bg1"/>
          </a:solidFill>
        </p:spPr>
        <p:txBody>
          <a:bodyPr wrap="square" rtlCol="0">
            <a:spAutoFit/>
          </a:bodyPr>
          <a:lstStyle/>
          <a:p>
            <a:r>
              <a:rPr lang="en-US" i="1" dirty="0"/>
              <a:t>See poster by Jie Li </a:t>
            </a:r>
            <a:br>
              <a:rPr lang="en-US" dirty="0"/>
            </a:br>
            <a:r>
              <a:rPr lang="en-US" dirty="0"/>
              <a:t>(Li, El Morsy, Currie et al. 2026)</a:t>
            </a:r>
          </a:p>
          <a:p>
            <a:endParaRPr lang="en-US" dirty="0"/>
          </a:p>
          <a:p>
            <a:r>
              <a:rPr lang="en-US" dirty="0"/>
              <a:t>Possibly detectable with Roman-CGI (reflected light) + </a:t>
            </a:r>
            <a:br>
              <a:rPr lang="en-US" dirty="0"/>
            </a:br>
            <a:r>
              <a:rPr lang="en-US" dirty="0"/>
              <a:t>ELTs (thermal emission)</a:t>
            </a:r>
          </a:p>
          <a:p>
            <a:br>
              <a:rPr lang="en-US" dirty="0"/>
            </a:br>
            <a:br>
              <a:rPr lang="en-US" dirty="0"/>
            </a:br>
            <a:r>
              <a:rPr lang="en-US" dirty="0"/>
              <a:t>One of ~25+ new planets discovered from HGCA + archival RV</a:t>
            </a:r>
            <a:br>
              <a:rPr lang="en-US" dirty="0"/>
            </a:br>
            <a:r>
              <a:rPr lang="en-US" dirty="0"/>
              <a:t>Multiple potential Roman CGI reflected-light targets</a:t>
            </a:r>
            <a:br>
              <a:rPr lang="en-US" dirty="0"/>
            </a:br>
            <a:endParaRPr lang="en-US" dirty="0"/>
          </a:p>
        </p:txBody>
      </p:sp>
      <p:pic>
        <p:nvPicPr>
          <p:cNvPr id="16" name="Picture 15" descr="A purple circle with white center&#10;&#10;AI-generated content may be incorrect.">
            <a:extLst>
              <a:ext uri="{FF2B5EF4-FFF2-40B4-BE49-F238E27FC236}">
                <a16:creationId xmlns:a16="http://schemas.microsoft.com/office/drawing/2014/main" id="{212385DA-4465-C922-2223-B72F26975533}"/>
              </a:ext>
            </a:extLst>
          </p:cNvPr>
          <p:cNvPicPr>
            <a:picLocks noChangeAspect="1"/>
          </p:cNvPicPr>
          <p:nvPr/>
        </p:nvPicPr>
        <p:blipFill>
          <a:blip r:embed="rId5"/>
          <a:srcRect l="17955" t="10437" r="21657" b="16780"/>
          <a:stretch>
            <a:fillRect/>
          </a:stretch>
        </p:blipFill>
        <p:spPr>
          <a:xfrm>
            <a:off x="512009" y="1036704"/>
            <a:ext cx="4388886" cy="4326976"/>
          </a:xfrm>
          <a:prstGeom prst="rect">
            <a:avLst/>
          </a:prstGeom>
        </p:spPr>
      </p:pic>
      <p:sp>
        <p:nvSpPr>
          <p:cNvPr id="17" name="TextBox 16">
            <a:extLst>
              <a:ext uri="{FF2B5EF4-FFF2-40B4-BE49-F238E27FC236}">
                <a16:creationId xmlns:a16="http://schemas.microsoft.com/office/drawing/2014/main" id="{ABAE5C43-D3B3-0615-C3E2-DAE3857F8864}"/>
              </a:ext>
            </a:extLst>
          </p:cNvPr>
          <p:cNvSpPr txBox="1"/>
          <p:nvPr/>
        </p:nvSpPr>
        <p:spPr>
          <a:xfrm>
            <a:off x="512009" y="5082632"/>
            <a:ext cx="4388886" cy="1754326"/>
          </a:xfrm>
          <a:prstGeom prst="rect">
            <a:avLst/>
          </a:prstGeom>
          <a:solidFill>
            <a:schemeClr val="bg1"/>
          </a:solidFill>
        </p:spPr>
        <p:txBody>
          <a:bodyPr wrap="square" rtlCol="0">
            <a:spAutoFit/>
          </a:bodyPr>
          <a:lstStyle/>
          <a:p>
            <a:r>
              <a:rPr lang="en-US" i="1" dirty="0"/>
              <a:t>See poster by William Thompson;</a:t>
            </a:r>
            <a:br>
              <a:rPr lang="en-US" i="1" dirty="0"/>
            </a:br>
            <a:r>
              <a:rPr lang="en-US" i="1" dirty="0"/>
              <a:t> talk by Christian Marois</a:t>
            </a:r>
          </a:p>
          <a:p>
            <a:endParaRPr lang="en-US" dirty="0"/>
          </a:p>
          <a:p>
            <a:r>
              <a:rPr lang="en-US" dirty="0" err="1"/>
              <a:t>SCExAO</a:t>
            </a:r>
            <a:r>
              <a:rPr lang="en-US" dirty="0"/>
              <a:t>/SPIDERS, ~2e-6 contrast at ~0.3”</a:t>
            </a:r>
            <a:br>
              <a:rPr lang="en-US" dirty="0"/>
            </a:br>
            <a:r>
              <a:rPr lang="en-US" dirty="0"/>
              <a:t>(</a:t>
            </a:r>
            <a:r>
              <a:rPr lang="en-US" u="sng" dirty="0"/>
              <a:t>no PSF subtraction techniques applied</a:t>
            </a:r>
            <a:r>
              <a:rPr lang="en-US" dirty="0"/>
              <a:t>)</a:t>
            </a:r>
          </a:p>
          <a:p>
            <a:r>
              <a:rPr lang="en-US" dirty="0">
                <a:sym typeface="Wingdings" pitchFamily="2" charset="2"/>
              </a:rPr>
              <a:t> Deeper contrast, lower-mass detections</a:t>
            </a:r>
            <a:endParaRPr lang="en-US" dirty="0"/>
          </a:p>
        </p:txBody>
      </p:sp>
      <p:pic>
        <p:nvPicPr>
          <p:cNvPr id="18" name="Picture 17" descr="A person wearing glasses and smiling&#10;&#10;AI-generated content may be incorrect.">
            <a:extLst>
              <a:ext uri="{FF2B5EF4-FFF2-40B4-BE49-F238E27FC236}">
                <a16:creationId xmlns:a16="http://schemas.microsoft.com/office/drawing/2014/main" id="{1B4BB961-EFEA-15B9-1A8F-E9861CD4C3EF}"/>
              </a:ext>
            </a:extLst>
          </p:cNvPr>
          <p:cNvPicPr>
            <a:picLocks noChangeAspect="1"/>
          </p:cNvPicPr>
          <p:nvPr/>
        </p:nvPicPr>
        <p:blipFill>
          <a:blip r:embed="rId6"/>
          <a:stretch>
            <a:fillRect/>
          </a:stretch>
        </p:blipFill>
        <p:spPr>
          <a:xfrm>
            <a:off x="10582506" y="3927096"/>
            <a:ext cx="1580707" cy="1975884"/>
          </a:xfrm>
          <a:prstGeom prst="rect">
            <a:avLst/>
          </a:prstGeom>
        </p:spPr>
      </p:pic>
    </p:spTree>
    <p:extLst>
      <p:ext uri="{BB962C8B-B14F-4D97-AF65-F5344CB8AC3E}">
        <p14:creationId xmlns:p14="http://schemas.microsoft.com/office/powerpoint/2010/main" val="522998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3DF1D-65B4-D094-0755-D812BA20BF5F}"/>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EB40C1A0-DEAE-2424-B819-ECEEFB44EBFB}"/>
              </a:ext>
            </a:extLst>
          </p:cNvPr>
          <p:cNvSpPr txBox="1"/>
          <p:nvPr/>
        </p:nvSpPr>
        <p:spPr>
          <a:xfrm>
            <a:off x="3082528" y="116098"/>
            <a:ext cx="6622256" cy="1092607"/>
          </a:xfrm>
          <a:prstGeom prst="rect">
            <a:avLst/>
          </a:prstGeom>
          <a:noFill/>
        </p:spPr>
        <p:txBody>
          <a:bodyPr wrap="square">
            <a:spAutoFit/>
          </a:bodyPr>
          <a:lstStyle/>
          <a:p>
            <a:pPr algn="ctr" rtl="0">
              <a:buNone/>
            </a:pPr>
            <a:r>
              <a:rPr lang="en-US" sz="2900" b="1" i="0" u="none" strike="noStrike">
                <a:effectLst/>
              </a:rPr>
              <a:t>Summary</a:t>
            </a:r>
            <a:endParaRPr lang="en-US" sz="2900" b="0">
              <a:effectLst/>
            </a:endParaRPr>
          </a:p>
          <a:p>
            <a:pPr>
              <a:buNone/>
            </a:pPr>
            <a:br>
              <a:rPr lang="en-US"/>
            </a:br>
            <a:endParaRPr lang="en-US"/>
          </a:p>
        </p:txBody>
      </p:sp>
      <p:sp>
        <p:nvSpPr>
          <p:cNvPr id="2" name="Rectangle 1">
            <a:extLst>
              <a:ext uri="{FF2B5EF4-FFF2-40B4-BE49-F238E27FC236}">
                <a16:creationId xmlns:a16="http://schemas.microsoft.com/office/drawing/2014/main" id="{AA47BD79-D4C8-C294-EACC-5D3E81DC1988}"/>
              </a:ext>
            </a:extLst>
          </p:cNvPr>
          <p:cNvSpPr/>
          <p:nvPr/>
        </p:nvSpPr>
        <p:spPr>
          <a:xfrm>
            <a:off x="0" y="750542"/>
            <a:ext cx="7275444" cy="4832092"/>
          </a:xfrm>
          <a:prstGeom prst="rect">
            <a:avLst/>
          </a:prstGeom>
          <a:solidFill>
            <a:schemeClr val="bg1"/>
          </a:solidFill>
        </p:spPr>
        <p:txBody>
          <a:bodyPr wrap="square">
            <a:spAutoFit/>
          </a:bodyPr>
          <a:lstStyle/>
          <a:p>
            <a:pPr marL="457200" indent="-457200">
              <a:buFont typeface="Arial" panose="020B0604020202020204" pitchFamily="34" charset="0"/>
              <a:buChar char="•"/>
            </a:pPr>
            <a:r>
              <a:rPr lang="en-US" sz="2800" dirty="0"/>
              <a:t>OASIS: A Subaru Survey for Exoplanets combining Direct Imaging and Astrometry</a:t>
            </a:r>
          </a:p>
          <a:p>
            <a:pPr marL="285750" indent="-285750">
              <a:buFont typeface="Arial" panose="020B0604020202020204" pitchFamily="34" charset="0"/>
              <a:buChar char="•"/>
            </a:pPr>
            <a:r>
              <a:rPr lang="en-US" sz="2800" dirty="0"/>
              <a:t>First Results</a:t>
            </a:r>
            <a:br>
              <a:rPr lang="en-US" sz="2800" dirty="0"/>
            </a:br>
            <a:r>
              <a:rPr lang="en-US" sz="2800" dirty="0"/>
              <a:t> -a new planet &amp; a new brown dwarf/Roman CGI tech demo target</a:t>
            </a:r>
            <a:br>
              <a:rPr lang="en-US" sz="2800" dirty="0"/>
            </a:br>
            <a:endParaRPr lang="en-US" sz="2800" dirty="0"/>
          </a:p>
          <a:p>
            <a:pPr marL="285750" indent="-285750">
              <a:buFont typeface="Arial" panose="020B0604020202020204" pitchFamily="34" charset="0"/>
              <a:buChar char="•"/>
            </a:pPr>
            <a:r>
              <a:rPr lang="en-US" sz="2800" dirty="0"/>
              <a:t>The survey will provide key insights into the formation &amp; evolution of planetary systems</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OASIS supports and enhances the science return of JWST and Roman</a:t>
            </a:r>
          </a:p>
        </p:txBody>
      </p:sp>
      <p:grpSp>
        <p:nvGrpSpPr>
          <p:cNvPr id="3" name="Group 2">
            <a:extLst>
              <a:ext uri="{FF2B5EF4-FFF2-40B4-BE49-F238E27FC236}">
                <a16:creationId xmlns:a16="http://schemas.microsoft.com/office/drawing/2014/main" id="{C309A623-0220-29F6-D0E3-FAC88CD19EE0}"/>
              </a:ext>
            </a:extLst>
          </p:cNvPr>
          <p:cNvGrpSpPr>
            <a:grpSpLocks noChangeAspect="1"/>
          </p:cNvGrpSpPr>
          <p:nvPr/>
        </p:nvGrpSpPr>
        <p:grpSpPr>
          <a:xfrm>
            <a:off x="6987385" y="750541"/>
            <a:ext cx="2512207" cy="2204120"/>
            <a:chOff x="3449520" y="-138133"/>
            <a:chExt cx="7202442" cy="6858000"/>
          </a:xfrm>
        </p:grpSpPr>
        <p:pic>
          <p:nvPicPr>
            <p:cNvPr id="4" name="Picture 3" descr="A graph of a star&#10;&#10;Description automatically generated with medium confidence">
              <a:extLst>
                <a:ext uri="{FF2B5EF4-FFF2-40B4-BE49-F238E27FC236}">
                  <a16:creationId xmlns:a16="http://schemas.microsoft.com/office/drawing/2014/main" id="{0DE4442C-51D9-A02F-9551-6620EC2E39BC}"/>
                </a:ext>
              </a:extLst>
            </p:cNvPr>
            <p:cNvPicPr>
              <a:picLocks noChangeAspect="1"/>
            </p:cNvPicPr>
            <p:nvPr/>
          </p:nvPicPr>
          <p:blipFill>
            <a:blip r:embed="rId3"/>
            <a:srcRect l="42408" t="17797" r="12362" b="73983"/>
            <a:stretch/>
          </p:blipFill>
          <p:spPr>
            <a:xfrm flipV="1">
              <a:off x="8327859" y="4641603"/>
              <a:ext cx="1519564" cy="425366"/>
            </a:xfrm>
            <a:prstGeom prst="rect">
              <a:avLst/>
            </a:prstGeom>
          </p:spPr>
        </p:pic>
        <p:pic>
          <p:nvPicPr>
            <p:cNvPr id="5" name="Picture 4" descr="A graph of a star&#10;&#10;AI-generated content may be incorrect.">
              <a:extLst>
                <a:ext uri="{FF2B5EF4-FFF2-40B4-BE49-F238E27FC236}">
                  <a16:creationId xmlns:a16="http://schemas.microsoft.com/office/drawing/2014/main" id="{AD40A9B9-DB69-92E3-1034-CA1050813077}"/>
                </a:ext>
              </a:extLst>
            </p:cNvPr>
            <p:cNvPicPr>
              <a:picLocks noChangeAspect="1"/>
            </p:cNvPicPr>
            <p:nvPr/>
          </p:nvPicPr>
          <p:blipFill>
            <a:blip r:embed="rId4"/>
            <a:stretch>
              <a:fillRect/>
            </a:stretch>
          </p:blipFill>
          <p:spPr>
            <a:xfrm>
              <a:off x="3449520" y="-138133"/>
              <a:ext cx="7202442" cy="6858000"/>
            </a:xfrm>
            <a:prstGeom prst="rect">
              <a:avLst/>
            </a:prstGeom>
          </p:spPr>
        </p:pic>
      </p:grpSp>
      <p:pic>
        <p:nvPicPr>
          <p:cNvPr id="7" name="Picture 6">
            <a:extLst>
              <a:ext uri="{FF2B5EF4-FFF2-40B4-BE49-F238E27FC236}">
                <a16:creationId xmlns:a16="http://schemas.microsoft.com/office/drawing/2014/main" id="{DFF473D0-8573-3A6B-A8B1-14D46B08AF79}"/>
              </a:ext>
            </a:extLst>
          </p:cNvPr>
          <p:cNvPicPr>
            <a:picLocks noChangeAspect="1"/>
          </p:cNvPicPr>
          <p:nvPr/>
        </p:nvPicPr>
        <p:blipFill>
          <a:blip r:embed="rId5"/>
          <a:stretch>
            <a:fillRect/>
          </a:stretch>
        </p:blipFill>
        <p:spPr>
          <a:xfrm>
            <a:off x="9499592" y="750542"/>
            <a:ext cx="2511667" cy="2204119"/>
          </a:xfrm>
          <a:prstGeom prst="rect">
            <a:avLst/>
          </a:prstGeom>
        </p:spPr>
      </p:pic>
      <p:sp>
        <p:nvSpPr>
          <p:cNvPr id="10" name="TextBox 9">
            <a:extLst>
              <a:ext uri="{FF2B5EF4-FFF2-40B4-BE49-F238E27FC236}">
                <a16:creationId xmlns:a16="http://schemas.microsoft.com/office/drawing/2014/main" id="{33EFBEAB-9742-D237-F7C0-6214A5CBE93E}"/>
              </a:ext>
            </a:extLst>
          </p:cNvPr>
          <p:cNvSpPr txBox="1"/>
          <p:nvPr/>
        </p:nvSpPr>
        <p:spPr>
          <a:xfrm>
            <a:off x="318052" y="5652660"/>
            <a:ext cx="11555896" cy="830997"/>
          </a:xfrm>
          <a:prstGeom prst="rect">
            <a:avLst/>
          </a:prstGeom>
          <a:noFill/>
        </p:spPr>
        <p:txBody>
          <a:bodyPr wrap="square">
            <a:spAutoFit/>
          </a:bodyPr>
          <a:lstStyle/>
          <a:p>
            <a:r>
              <a:rPr lang="en-US" sz="1600" dirty="0"/>
              <a:t>TC wishes to acknowledge the Mauna Kea Stewardship and Oversight Authority for their responsive, community-led administration of </a:t>
            </a:r>
            <a:r>
              <a:rPr lang="en-US" sz="1600" dirty="0" err="1"/>
              <a:t>mauna</a:t>
            </a:r>
            <a:r>
              <a:rPr lang="en-US" sz="1600" dirty="0"/>
              <a:t> lands, safeguarding the rights of Hawaiian cultural practitioners and enabling continued, transformative astronomical discoveries from this mountain. </a:t>
            </a:r>
          </a:p>
        </p:txBody>
      </p:sp>
      <p:sp>
        <p:nvSpPr>
          <p:cNvPr id="12" name="TextBox 11">
            <a:extLst>
              <a:ext uri="{FF2B5EF4-FFF2-40B4-BE49-F238E27FC236}">
                <a16:creationId xmlns:a16="http://schemas.microsoft.com/office/drawing/2014/main" id="{F198735C-CDBB-79DF-5175-2638375F0D37}"/>
              </a:ext>
            </a:extLst>
          </p:cNvPr>
          <p:cNvSpPr txBox="1"/>
          <p:nvPr/>
        </p:nvSpPr>
        <p:spPr>
          <a:xfrm>
            <a:off x="7275444" y="2954661"/>
            <a:ext cx="2671233" cy="584775"/>
          </a:xfrm>
          <a:prstGeom prst="rect">
            <a:avLst/>
          </a:prstGeom>
          <a:solidFill>
            <a:schemeClr val="bg1"/>
          </a:solidFill>
        </p:spPr>
        <p:txBody>
          <a:bodyPr wrap="square">
            <a:spAutoFit/>
          </a:bodyPr>
          <a:lstStyle/>
          <a:p>
            <a:r>
              <a:rPr lang="en-US" sz="3200" dirty="0"/>
              <a:t>Thank you!</a:t>
            </a:r>
          </a:p>
        </p:txBody>
      </p:sp>
    </p:spTree>
    <p:extLst>
      <p:ext uri="{BB962C8B-B14F-4D97-AF65-F5344CB8AC3E}">
        <p14:creationId xmlns:p14="http://schemas.microsoft.com/office/powerpoint/2010/main" val="21228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3A0AF-A5A0-9EC3-DD25-49C5F930C68C}"/>
            </a:ext>
          </a:extLst>
        </p:cNvPr>
        <p:cNvGrpSpPr/>
        <p:nvPr/>
      </p:nvGrpSpPr>
      <p:grpSpPr>
        <a:xfrm>
          <a:off x="0" y="0"/>
          <a:ext cx="0" cy="0"/>
          <a:chOff x="0" y="0"/>
          <a:chExt cx="0" cy="0"/>
        </a:xfrm>
      </p:grpSpPr>
      <p:sp>
        <p:nvSpPr>
          <p:cNvPr id="17" name="Text Box 6">
            <a:extLst>
              <a:ext uri="{FF2B5EF4-FFF2-40B4-BE49-F238E27FC236}">
                <a16:creationId xmlns:a16="http://schemas.microsoft.com/office/drawing/2014/main" id="{8F9726B7-D930-9022-CC9D-D67A29686D0A}"/>
              </a:ext>
            </a:extLst>
          </p:cNvPr>
          <p:cNvSpPr txBox="1">
            <a:spLocks noChangeArrowheads="1"/>
          </p:cNvSpPr>
          <p:nvPr/>
        </p:nvSpPr>
        <p:spPr bwMode="auto">
          <a:xfrm>
            <a:off x="130849" y="119632"/>
            <a:ext cx="12061151" cy="4599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82909" tIns="41455" rIns="82909" bIns="41455">
            <a:spAutoFit/>
          </a:bodyPr>
          <a:lstStyle>
            <a:lvl1pPr defTabSz="828675" eaLnBrk="0" hangingPunct="0">
              <a:defRPr>
                <a:solidFill>
                  <a:schemeClr val="tx1"/>
                </a:solidFill>
                <a:latin typeface="Arial" charset="0"/>
                <a:cs typeface="Arial" charset="0"/>
              </a:defRPr>
            </a:lvl1pPr>
            <a:lvl2pPr marL="742950" indent="-285750" defTabSz="828675" eaLnBrk="0" hangingPunct="0">
              <a:defRPr>
                <a:solidFill>
                  <a:schemeClr val="tx1"/>
                </a:solidFill>
                <a:latin typeface="Arial" charset="0"/>
                <a:cs typeface="Arial" charset="0"/>
              </a:defRPr>
            </a:lvl2pPr>
            <a:lvl3pPr marL="1143000" indent="-228600" defTabSz="828675" eaLnBrk="0" hangingPunct="0">
              <a:defRPr>
                <a:solidFill>
                  <a:schemeClr val="tx1"/>
                </a:solidFill>
                <a:latin typeface="Arial" charset="0"/>
                <a:cs typeface="Arial" charset="0"/>
              </a:defRPr>
            </a:lvl3pPr>
            <a:lvl4pPr marL="1600200" indent="-228600" defTabSz="828675" eaLnBrk="0" hangingPunct="0">
              <a:defRPr>
                <a:solidFill>
                  <a:schemeClr val="tx1"/>
                </a:solidFill>
                <a:latin typeface="Arial" charset="0"/>
                <a:cs typeface="Arial" charset="0"/>
              </a:defRPr>
            </a:lvl4pPr>
            <a:lvl5pPr marL="2057400" indent="-228600" defTabSz="828675" eaLnBrk="0" hangingPunct="0">
              <a:defRPr>
                <a:solidFill>
                  <a:schemeClr val="tx1"/>
                </a:solidFill>
                <a:latin typeface="Arial" charset="0"/>
                <a:cs typeface="Arial" charset="0"/>
              </a:defRPr>
            </a:lvl5pPr>
            <a:lvl6pPr marL="2514600" indent="-228600" defTabSz="828675" eaLnBrk="0" fontAlgn="base" hangingPunct="0">
              <a:spcBef>
                <a:spcPct val="0"/>
              </a:spcBef>
              <a:spcAft>
                <a:spcPct val="0"/>
              </a:spcAft>
              <a:defRPr>
                <a:solidFill>
                  <a:schemeClr val="tx1"/>
                </a:solidFill>
                <a:latin typeface="Arial" charset="0"/>
                <a:cs typeface="Arial" charset="0"/>
              </a:defRPr>
            </a:lvl6pPr>
            <a:lvl7pPr marL="2971800" indent="-228600" defTabSz="828675" eaLnBrk="0" fontAlgn="base" hangingPunct="0">
              <a:spcBef>
                <a:spcPct val="0"/>
              </a:spcBef>
              <a:spcAft>
                <a:spcPct val="0"/>
              </a:spcAft>
              <a:defRPr>
                <a:solidFill>
                  <a:schemeClr val="tx1"/>
                </a:solidFill>
                <a:latin typeface="Arial" charset="0"/>
                <a:cs typeface="Arial" charset="0"/>
              </a:defRPr>
            </a:lvl7pPr>
            <a:lvl8pPr marL="3429000" indent="-228600" defTabSz="828675" eaLnBrk="0" fontAlgn="base" hangingPunct="0">
              <a:spcBef>
                <a:spcPct val="0"/>
              </a:spcBef>
              <a:spcAft>
                <a:spcPct val="0"/>
              </a:spcAft>
              <a:defRPr>
                <a:solidFill>
                  <a:schemeClr val="tx1"/>
                </a:solidFill>
                <a:latin typeface="Arial" charset="0"/>
                <a:cs typeface="Arial" charset="0"/>
              </a:defRPr>
            </a:lvl8pPr>
            <a:lvl9pPr marL="3886200" indent="-228600" defTabSz="828675" eaLnBrk="0" fontAlgn="base" hangingPunct="0">
              <a:spcBef>
                <a:spcPct val="0"/>
              </a:spcBef>
              <a:spcAft>
                <a:spcPct val="0"/>
              </a:spcAft>
              <a:defRPr>
                <a:solidFill>
                  <a:schemeClr val="tx1"/>
                </a:solidFill>
                <a:latin typeface="Arial" charset="0"/>
                <a:cs typeface="Arial" charset="0"/>
              </a:defRPr>
            </a:lvl9pPr>
          </a:lstStyle>
          <a:p>
            <a:pPr algn="ctr" eaLnBrk="1" fontAlgn="base">
              <a:lnSpc>
                <a:spcPct val="83000"/>
              </a:lnSpc>
              <a:spcBef>
                <a:spcPct val="50000"/>
              </a:spcBef>
              <a:spcAft>
                <a:spcPct val="0"/>
              </a:spcAft>
              <a:buClr>
                <a:srgbClr val="000000"/>
              </a:buClr>
              <a:buSzPct val="45000"/>
              <a:buFont typeface="StarSymbol" charset="0"/>
              <a:buNone/>
            </a:pPr>
            <a:r>
              <a:rPr lang="en-US" sz="2902" b="1">
                <a:latin typeface="Calibri" panose="020F0502020204030204" pitchFamily="34" charset="0"/>
                <a:cs typeface="Calibri" panose="020F0502020204030204" pitchFamily="34" charset="0"/>
              </a:rPr>
              <a:t>Motivation and Basic Program Design</a:t>
            </a:r>
          </a:p>
        </p:txBody>
      </p:sp>
      <p:pic>
        <p:nvPicPr>
          <p:cNvPr id="20" name="Picture 19">
            <a:extLst>
              <a:ext uri="{FF2B5EF4-FFF2-40B4-BE49-F238E27FC236}">
                <a16:creationId xmlns:a16="http://schemas.microsoft.com/office/drawing/2014/main" id="{2E8589F6-7291-D43F-4AA2-B46EE9F60780}"/>
              </a:ext>
            </a:extLst>
          </p:cNvPr>
          <p:cNvPicPr>
            <a:picLocks noChangeAspect="1"/>
          </p:cNvPicPr>
          <p:nvPr/>
        </p:nvPicPr>
        <p:blipFill rotWithShape="1">
          <a:blip r:embed="rId3"/>
          <a:srcRect l="13811" t="8331" r="29887" b="57090"/>
          <a:stretch>
            <a:fillRect/>
          </a:stretch>
        </p:blipFill>
        <p:spPr>
          <a:xfrm>
            <a:off x="4788175" y="708918"/>
            <a:ext cx="2962115" cy="3154593"/>
          </a:xfrm>
          <a:prstGeom prst="rect">
            <a:avLst/>
          </a:prstGeom>
        </p:spPr>
      </p:pic>
      <p:sp>
        <p:nvSpPr>
          <p:cNvPr id="21" name="Rectangle 20">
            <a:extLst>
              <a:ext uri="{FF2B5EF4-FFF2-40B4-BE49-F238E27FC236}">
                <a16:creationId xmlns:a16="http://schemas.microsoft.com/office/drawing/2014/main" id="{DDCB50A6-996B-4159-0EC5-4571C882C4A4}"/>
              </a:ext>
            </a:extLst>
          </p:cNvPr>
          <p:cNvSpPr/>
          <p:nvPr/>
        </p:nvSpPr>
        <p:spPr>
          <a:xfrm>
            <a:off x="4871064" y="4685455"/>
            <a:ext cx="6294242" cy="2031325"/>
          </a:xfrm>
          <a:prstGeom prst="rect">
            <a:avLst/>
          </a:prstGeom>
          <a:solidFill>
            <a:schemeClr val="bg1"/>
          </a:solidFill>
        </p:spPr>
        <p:txBody>
          <a:bodyPr wrap="square">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Precision Astrometry from Gaia &amp; Hipparcos Identifies Stars That Are Being Gravitationally Accelerated by An Unseen Companion</a:t>
            </a:r>
            <a:br>
              <a:rPr lang="en-US"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Target accelerating stars that are young enough to have imageable planets</a:t>
            </a:r>
          </a:p>
          <a:p>
            <a:r>
              <a:rPr lang="en-US" i="1" dirty="0">
                <a:latin typeface="Calibri" panose="020F0502020204030204" pitchFamily="34" charset="0"/>
                <a:cs typeface="Calibri" panose="020F0502020204030204" pitchFamily="34" charset="0"/>
              </a:rPr>
              <a:t>(see also talks by E. Rickman, K. Franson)</a:t>
            </a:r>
          </a:p>
        </p:txBody>
      </p:sp>
      <p:pic>
        <p:nvPicPr>
          <p:cNvPr id="2" name="Picture 1">
            <a:extLst>
              <a:ext uri="{FF2B5EF4-FFF2-40B4-BE49-F238E27FC236}">
                <a16:creationId xmlns:a16="http://schemas.microsoft.com/office/drawing/2014/main" id="{7CA49E88-58C2-FEA5-86AB-A1D1498E0F46}"/>
              </a:ext>
            </a:extLst>
          </p:cNvPr>
          <p:cNvPicPr>
            <a:picLocks noChangeAspect="1"/>
          </p:cNvPicPr>
          <p:nvPr/>
        </p:nvPicPr>
        <p:blipFill rotWithShape="1">
          <a:blip r:embed="rId4"/>
          <a:srcRect r="3039" b="3599"/>
          <a:stretch/>
        </p:blipFill>
        <p:spPr>
          <a:xfrm>
            <a:off x="130849" y="724217"/>
            <a:ext cx="3735915" cy="3151329"/>
          </a:xfrm>
          <a:prstGeom prst="rect">
            <a:avLst/>
          </a:prstGeom>
        </p:spPr>
      </p:pic>
      <p:sp>
        <p:nvSpPr>
          <p:cNvPr id="3" name="Rectangle 2">
            <a:extLst>
              <a:ext uri="{FF2B5EF4-FFF2-40B4-BE49-F238E27FC236}">
                <a16:creationId xmlns:a16="http://schemas.microsoft.com/office/drawing/2014/main" id="{29B9C33B-AF9B-5833-31F2-D5074FB98A25}"/>
              </a:ext>
            </a:extLst>
          </p:cNvPr>
          <p:cNvSpPr/>
          <p:nvPr/>
        </p:nvSpPr>
        <p:spPr>
          <a:xfrm>
            <a:off x="174211" y="4708588"/>
            <a:ext cx="4387863" cy="1754326"/>
          </a:xfrm>
          <a:prstGeom prst="rect">
            <a:avLst/>
          </a:prstGeom>
          <a:solidFill>
            <a:schemeClr val="bg1"/>
          </a:solidFill>
        </p:spPr>
        <p:txBody>
          <a:bodyPr wrap="square">
            <a:spAutoFit/>
          </a:bodyPr>
          <a:lstStyle/>
          <a:p>
            <a:pPr marL="285750" indent="-285750">
              <a:buFont typeface="Arial" panose="020B0604020202020204" pitchFamily="34" charset="0"/>
              <a:buChar char="•"/>
            </a:pPr>
            <a:r>
              <a:rPr lang="en-US" dirty="0"/>
              <a:t>Large “unbiased/blind” surveys </a:t>
            </a:r>
            <a:br>
              <a:rPr lang="en-US" dirty="0"/>
            </a:br>
            <a:r>
              <a:rPr lang="en-US" dirty="0"/>
              <a:t>(e.g. GPIES, SPHERE/SHINE) few discoveries</a:t>
            </a:r>
            <a:br>
              <a:rPr lang="en-US" dirty="0"/>
            </a:br>
            <a:endParaRPr lang="en-US" dirty="0"/>
          </a:p>
          <a:p>
            <a:pPr marL="285750" indent="-285750">
              <a:buFont typeface="Arial" panose="020B0604020202020204" pitchFamily="34" charset="0"/>
              <a:buChar char="•"/>
            </a:pPr>
            <a:r>
              <a:rPr lang="en-US" dirty="0"/>
              <a:t>They yield limited knowledge of planet’s orbit and mass</a:t>
            </a:r>
          </a:p>
        </p:txBody>
      </p:sp>
      <p:sp>
        <p:nvSpPr>
          <p:cNvPr id="6" name="TextBox 5">
            <a:extLst>
              <a:ext uri="{FF2B5EF4-FFF2-40B4-BE49-F238E27FC236}">
                <a16:creationId xmlns:a16="http://schemas.microsoft.com/office/drawing/2014/main" id="{FD6482F9-CDD9-1C17-27FE-0343A6223DC6}"/>
              </a:ext>
            </a:extLst>
          </p:cNvPr>
          <p:cNvSpPr txBox="1"/>
          <p:nvPr/>
        </p:nvSpPr>
        <p:spPr>
          <a:xfrm>
            <a:off x="2329361" y="6569091"/>
            <a:ext cx="1857277" cy="338554"/>
          </a:xfrm>
          <a:prstGeom prst="rect">
            <a:avLst/>
          </a:prstGeom>
          <a:noFill/>
        </p:spPr>
        <p:txBody>
          <a:bodyPr wrap="square">
            <a:spAutoFit/>
          </a:bodyPr>
          <a:lstStyle/>
          <a:p>
            <a:r>
              <a:rPr lang="en-US" sz="1600" dirty="0">
                <a:latin typeface="Calibri" pitchFamily="34" charset="0"/>
              </a:rPr>
              <a:t>Brandt 2018, 2021</a:t>
            </a:r>
            <a:endParaRPr lang="en-US" sz="1600" dirty="0"/>
          </a:p>
        </p:txBody>
      </p:sp>
      <p:sp>
        <p:nvSpPr>
          <p:cNvPr id="4" name="TextBox 3">
            <a:extLst>
              <a:ext uri="{FF2B5EF4-FFF2-40B4-BE49-F238E27FC236}">
                <a16:creationId xmlns:a16="http://schemas.microsoft.com/office/drawing/2014/main" id="{C29A6747-7F1A-0482-ADFC-7B98CF0F700C}"/>
              </a:ext>
            </a:extLst>
          </p:cNvPr>
          <p:cNvSpPr txBox="1"/>
          <p:nvPr/>
        </p:nvSpPr>
        <p:spPr>
          <a:xfrm>
            <a:off x="135430" y="4174961"/>
            <a:ext cx="4387863" cy="400110"/>
          </a:xfrm>
          <a:prstGeom prst="rect">
            <a:avLst/>
          </a:prstGeom>
          <a:solidFill>
            <a:schemeClr val="bg1"/>
          </a:solidFill>
        </p:spPr>
        <p:txBody>
          <a:bodyPr wrap="square" rtlCol="0">
            <a:spAutoFit/>
          </a:bodyPr>
          <a:lstStyle/>
          <a:p>
            <a:pPr algn="ctr"/>
            <a:r>
              <a:rPr lang="en-US" sz="2000" u="sng" dirty="0"/>
              <a:t>Previous Exoplanet Imaging Searches</a:t>
            </a:r>
          </a:p>
        </p:txBody>
      </p:sp>
      <p:sp>
        <p:nvSpPr>
          <p:cNvPr id="5" name="TextBox 4">
            <a:extLst>
              <a:ext uri="{FF2B5EF4-FFF2-40B4-BE49-F238E27FC236}">
                <a16:creationId xmlns:a16="http://schemas.microsoft.com/office/drawing/2014/main" id="{92F037C4-FDEF-49A9-9F4F-512F5691C7BE}"/>
              </a:ext>
            </a:extLst>
          </p:cNvPr>
          <p:cNvSpPr txBox="1"/>
          <p:nvPr/>
        </p:nvSpPr>
        <p:spPr>
          <a:xfrm>
            <a:off x="4871063" y="4174961"/>
            <a:ext cx="6294242" cy="400110"/>
          </a:xfrm>
          <a:prstGeom prst="rect">
            <a:avLst/>
          </a:prstGeom>
          <a:solidFill>
            <a:schemeClr val="bg1"/>
          </a:solidFill>
        </p:spPr>
        <p:txBody>
          <a:bodyPr wrap="square" rtlCol="0">
            <a:spAutoFit/>
          </a:bodyPr>
          <a:lstStyle/>
          <a:p>
            <a:pPr algn="ctr"/>
            <a:r>
              <a:rPr lang="en-US" sz="2000" u="sng" dirty="0"/>
              <a:t>An Astrometry-Selected Exoplanet Direct Imaging Search</a:t>
            </a:r>
          </a:p>
        </p:txBody>
      </p:sp>
      <p:sp>
        <p:nvSpPr>
          <p:cNvPr id="8" name="TextBox 7">
            <a:extLst>
              <a:ext uri="{FF2B5EF4-FFF2-40B4-BE49-F238E27FC236}">
                <a16:creationId xmlns:a16="http://schemas.microsoft.com/office/drawing/2014/main" id="{D9809F18-D856-9DB0-ABAB-9A4F8771B336}"/>
              </a:ext>
            </a:extLst>
          </p:cNvPr>
          <p:cNvSpPr txBox="1"/>
          <p:nvPr/>
        </p:nvSpPr>
        <p:spPr>
          <a:xfrm>
            <a:off x="557873" y="6572353"/>
            <a:ext cx="1974574" cy="338554"/>
          </a:xfrm>
          <a:prstGeom prst="rect">
            <a:avLst/>
          </a:prstGeom>
          <a:noFill/>
        </p:spPr>
        <p:txBody>
          <a:bodyPr wrap="square">
            <a:spAutoFit/>
          </a:bodyPr>
          <a:lstStyle/>
          <a:p>
            <a:r>
              <a:rPr lang="en-US" sz="1600">
                <a:latin typeface="Calibri" pitchFamily="34" charset="0"/>
              </a:rPr>
              <a:t>Nielsen et al. 2019</a:t>
            </a:r>
            <a:endParaRPr lang="en-US" sz="1600"/>
          </a:p>
        </p:txBody>
      </p:sp>
      <p:pic>
        <p:nvPicPr>
          <p:cNvPr id="7" name="Picture 6">
            <a:extLst>
              <a:ext uri="{FF2B5EF4-FFF2-40B4-BE49-F238E27FC236}">
                <a16:creationId xmlns:a16="http://schemas.microsoft.com/office/drawing/2014/main" id="{6C486FA2-1D2A-0031-BC7B-3EBF47ECC5C3}"/>
              </a:ext>
            </a:extLst>
          </p:cNvPr>
          <p:cNvPicPr>
            <a:picLocks noChangeAspect="1"/>
          </p:cNvPicPr>
          <p:nvPr/>
        </p:nvPicPr>
        <p:blipFill>
          <a:blip r:embed="rId5"/>
          <a:stretch>
            <a:fillRect/>
          </a:stretch>
        </p:blipFill>
        <p:spPr>
          <a:xfrm>
            <a:off x="7750291" y="720953"/>
            <a:ext cx="3158140" cy="3154593"/>
          </a:xfrm>
          <a:prstGeom prst="rect">
            <a:avLst/>
          </a:prstGeom>
        </p:spPr>
      </p:pic>
      <p:sp>
        <p:nvSpPr>
          <p:cNvPr id="9" name="TextBox 8">
            <a:extLst>
              <a:ext uri="{FF2B5EF4-FFF2-40B4-BE49-F238E27FC236}">
                <a16:creationId xmlns:a16="http://schemas.microsoft.com/office/drawing/2014/main" id="{F74AFDD5-0706-DC79-0233-FC4187A27626}"/>
              </a:ext>
            </a:extLst>
          </p:cNvPr>
          <p:cNvSpPr txBox="1"/>
          <p:nvPr/>
        </p:nvSpPr>
        <p:spPr>
          <a:xfrm>
            <a:off x="8575363" y="3511405"/>
            <a:ext cx="1857277" cy="338554"/>
          </a:xfrm>
          <a:prstGeom prst="rect">
            <a:avLst/>
          </a:prstGeom>
          <a:noFill/>
        </p:spPr>
        <p:txBody>
          <a:bodyPr wrap="square">
            <a:spAutoFit/>
          </a:bodyPr>
          <a:lstStyle/>
          <a:p>
            <a:r>
              <a:rPr lang="en-US" sz="1600" dirty="0">
                <a:solidFill>
                  <a:schemeClr val="bg1"/>
                </a:solidFill>
                <a:latin typeface="Calibri" pitchFamily="34" charset="0"/>
              </a:rPr>
              <a:t>Currie et al. 2023</a:t>
            </a:r>
            <a:endParaRPr lang="en-US" sz="1600" dirty="0">
              <a:solidFill>
                <a:schemeClr val="bg1"/>
              </a:solidFill>
            </a:endParaRPr>
          </a:p>
        </p:txBody>
      </p:sp>
    </p:spTree>
    <p:extLst>
      <p:ext uri="{BB962C8B-B14F-4D97-AF65-F5344CB8AC3E}">
        <p14:creationId xmlns:p14="http://schemas.microsoft.com/office/powerpoint/2010/main" val="137904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8F901-FF82-2507-8E1F-4B47FAADD6E8}"/>
            </a:ext>
          </a:extLst>
        </p:cNvPr>
        <p:cNvGrpSpPr/>
        <p:nvPr/>
      </p:nvGrpSpPr>
      <p:grpSpPr>
        <a:xfrm>
          <a:off x="0" y="0"/>
          <a:ext cx="0" cy="0"/>
          <a:chOff x="0" y="0"/>
          <a:chExt cx="0" cy="0"/>
        </a:xfrm>
      </p:grpSpPr>
      <p:sp>
        <p:nvSpPr>
          <p:cNvPr id="12" name="Text Box 6">
            <a:extLst>
              <a:ext uri="{FF2B5EF4-FFF2-40B4-BE49-F238E27FC236}">
                <a16:creationId xmlns:a16="http://schemas.microsoft.com/office/drawing/2014/main" id="{F5E3F02A-70E5-F03C-179A-9F001D56F542}"/>
              </a:ext>
            </a:extLst>
          </p:cNvPr>
          <p:cNvSpPr txBox="1">
            <a:spLocks noChangeArrowheads="1"/>
          </p:cNvSpPr>
          <p:nvPr/>
        </p:nvSpPr>
        <p:spPr bwMode="auto">
          <a:xfrm>
            <a:off x="1410620" y="146288"/>
            <a:ext cx="9560058" cy="8675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82909" tIns="41455" rIns="82909" bIns="41455">
            <a:spAutoFit/>
          </a:bodyPr>
          <a:lstStyle>
            <a:lvl1pPr defTabSz="828675" eaLnBrk="0" hangingPunct="0">
              <a:defRPr>
                <a:solidFill>
                  <a:schemeClr val="tx1"/>
                </a:solidFill>
                <a:latin typeface="Arial" charset="0"/>
                <a:cs typeface="Arial" charset="0"/>
              </a:defRPr>
            </a:lvl1pPr>
            <a:lvl2pPr marL="742950" indent="-285750" defTabSz="828675" eaLnBrk="0" hangingPunct="0">
              <a:defRPr>
                <a:solidFill>
                  <a:schemeClr val="tx1"/>
                </a:solidFill>
                <a:latin typeface="Arial" charset="0"/>
                <a:cs typeface="Arial" charset="0"/>
              </a:defRPr>
            </a:lvl2pPr>
            <a:lvl3pPr marL="1143000" indent="-228600" defTabSz="828675" eaLnBrk="0" hangingPunct="0">
              <a:defRPr>
                <a:solidFill>
                  <a:schemeClr val="tx1"/>
                </a:solidFill>
                <a:latin typeface="Arial" charset="0"/>
                <a:cs typeface="Arial" charset="0"/>
              </a:defRPr>
            </a:lvl3pPr>
            <a:lvl4pPr marL="1600200" indent="-228600" defTabSz="828675" eaLnBrk="0" hangingPunct="0">
              <a:defRPr>
                <a:solidFill>
                  <a:schemeClr val="tx1"/>
                </a:solidFill>
                <a:latin typeface="Arial" charset="0"/>
                <a:cs typeface="Arial" charset="0"/>
              </a:defRPr>
            </a:lvl4pPr>
            <a:lvl5pPr marL="2057400" indent="-228600" defTabSz="828675" eaLnBrk="0" hangingPunct="0">
              <a:defRPr>
                <a:solidFill>
                  <a:schemeClr val="tx1"/>
                </a:solidFill>
                <a:latin typeface="Arial" charset="0"/>
                <a:cs typeface="Arial" charset="0"/>
              </a:defRPr>
            </a:lvl5pPr>
            <a:lvl6pPr marL="2514600" indent="-228600" defTabSz="828675" eaLnBrk="0" fontAlgn="base" hangingPunct="0">
              <a:spcBef>
                <a:spcPct val="0"/>
              </a:spcBef>
              <a:spcAft>
                <a:spcPct val="0"/>
              </a:spcAft>
              <a:defRPr>
                <a:solidFill>
                  <a:schemeClr val="tx1"/>
                </a:solidFill>
                <a:latin typeface="Arial" charset="0"/>
                <a:cs typeface="Arial" charset="0"/>
              </a:defRPr>
            </a:lvl6pPr>
            <a:lvl7pPr marL="2971800" indent="-228600" defTabSz="828675" eaLnBrk="0" fontAlgn="base" hangingPunct="0">
              <a:spcBef>
                <a:spcPct val="0"/>
              </a:spcBef>
              <a:spcAft>
                <a:spcPct val="0"/>
              </a:spcAft>
              <a:defRPr>
                <a:solidFill>
                  <a:schemeClr val="tx1"/>
                </a:solidFill>
                <a:latin typeface="Arial" charset="0"/>
                <a:cs typeface="Arial" charset="0"/>
              </a:defRPr>
            </a:lvl7pPr>
            <a:lvl8pPr marL="3429000" indent="-228600" defTabSz="828675" eaLnBrk="0" fontAlgn="base" hangingPunct="0">
              <a:spcBef>
                <a:spcPct val="0"/>
              </a:spcBef>
              <a:spcAft>
                <a:spcPct val="0"/>
              </a:spcAft>
              <a:defRPr>
                <a:solidFill>
                  <a:schemeClr val="tx1"/>
                </a:solidFill>
                <a:latin typeface="Arial" charset="0"/>
                <a:cs typeface="Arial" charset="0"/>
              </a:defRPr>
            </a:lvl8pPr>
            <a:lvl9pPr marL="3886200" indent="-228600" defTabSz="828675" eaLnBrk="0" fontAlgn="base" hangingPunct="0">
              <a:spcBef>
                <a:spcPct val="0"/>
              </a:spcBef>
              <a:spcAft>
                <a:spcPct val="0"/>
              </a:spcAft>
              <a:defRPr>
                <a:solidFill>
                  <a:schemeClr val="tx1"/>
                </a:solidFill>
                <a:latin typeface="Arial" charset="0"/>
                <a:cs typeface="Arial" charset="0"/>
              </a:defRPr>
            </a:lvl9pPr>
          </a:lstStyle>
          <a:p>
            <a:pPr algn="ctr" eaLnBrk="1" fontAlgn="base">
              <a:lnSpc>
                <a:spcPct val="83000"/>
              </a:lnSpc>
              <a:spcBef>
                <a:spcPct val="50000"/>
              </a:spcBef>
              <a:spcAft>
                <a:spcPct val="0"/>
              </a:spcAft>
              <a:buClr>
                <a:srgbClr val="000000"/>
              </a:buClr>
              <a:buSzPct val="45000"/>
              <a:buFont typeface="StarSymbol" charset="0"/>
              <a:buNone/>
            </a:pPr>
            <a:r>
              <a:rPr lang="en-US" sz="2902" b="1" dirty="0">
                <a:latin typeface="Calibri" panose="020F0502020204030204" pitchFamily="34" charset="0"/>
                <a:cs typeface="Calibri" panose="020F0502020204030204" pitchFamily="34" charset="0"/>
              </a:rPr>
              <a:t>Observing Accelerators with </a:t>
            </a:r>
            <a:r>
              <a:rPr lang="en-US" sz="2902" b="1" dirty="0" err="1">
                <a:latin typeface="Calibri" panose="020F0502020204030204" pitchFamily="34" charset="0"/>
                <a:cs typeface="Calibri" panose="020F0502020204030204" pitchFamily="34" charset="0"/>
              </a:rPr>
              <a:t>SCExAO</a:t>
            </a:r>
            <a:r>
              <a:rPr lang="en-US" sz="2902" b="1" dirty="0">
                <a:latin typeface="Calibri" panose="020F0502020204030204" pitchFamily="34" charset="0"/>
                <a:cs typeface="Calibri" panose="020F0502020204030204" pitchFamily="34" charset="0"/>
              </a:rPr>
              <a:t> Imaging Survey (OASIS)</a:t>
            </a:r>
          </a:p>
          <a:p>
            <a:pPr algn="ctr" eaLnBrk="1" fontAlgn="base">
              <a:lnSpc>
                <a:spcPct val="83000"/>
              </a:lnSpc>
              <a:spcBef>
                <a:spcPct val="50000"/>
              </a:spcBef>
              <a:spcAft>
                <a:spcPct val="0"/>
              </a:spcAft>
              <a:buClr>
                <a:srgbClr val="000000"/>
              </a:buClr>
              <a:buSzPct val="45000"/>
              <a:buFont typeface="StarSymbol" charset="0"/>
              <a:buNone/>
            </a:pPr>
            <a:r>
              <a:rPr lang="en-US" sz="2000" dirty="0">
                <a:latin typeface="Calibri" panose="020F0502020204030204" pitchFamily="34" charset="0"/>
                <a:cs typeface="Calibri" panose="020F0502020204030204" pitchFamily="34" charset="0"/>
              </a:rPr>
              <a:t>(PI. T Currie, Co-PI M. </a:t>
            </a:r>
            <a:r>
              <a:rPr lang="en-US" sz="2000" dirty="0" err="1">
                <a:latin typeface="Calibri" panose="020F0502020204030204" pitchFamily="34" charset="0"/>
                <a:cs typeface="Calibri" panose="020F0502020204030204" pitchFamily="34" charset="0"/>
              </a:rPr>
              <a:t>Kuzuhara</a:t>
            </a:r>
            <a:r>
              <a:rPr lang="en-US" sz="2000" dirty="0">
                <a:latin typeface="Calibri" panose="020F0502020204030204" pitchFamily="34" charset="0"/>
                <a:cs typeface="Calibri" panose="020F0502020204030204" pitchFamily="34" charset="0"/>
              </a:rPr>
              <a:t>)</a:t>
            </a:r>
          </a:p>
        </p:txBody>
      </p:sp>
      <p:pic>
        <p:nvPicPr>
          <p:cNvPr id="9" name="Picture 8" descr="A diagram of a computer system&#10;&#10;AI-generated content may be incorrect.">
            <a:extLst>
              <a:ext uri="{FF2B5EF4-FFF2-40B4-BE49-F238E27FC236}">
                <a16:creationId xmlns:a16="http://schemas.microsoft.com/office/drawing/2014/main" id="{2805FEB5-27B5-C6EB-5E8B-FFAB6CE7C50D}"/>
              </a:ext>
            </a:extLst>
          </p:cNvPr>
          <p:cNvPicPr>
            <a:picLocks noChangeAspect="1"/>
          </p:cNvPicPr>
          <p:nvPr/>
        </p:nvPicPr>
        <p:blipFill>
          <a:blip r:embed="rId5"/>
          <a:srcRect/>
          <a:stretch>
            <a:fillRect/>
          </a:stretch>
        </p:blipFill>
        <p:spPr>
          <a:xfrm>
            <a:off x="-1" y="1199212"/>
            <a:ext cx="2947021" cy="2981131"/>
          </a:xfrm>
          <a:prstGeom prst="rect">
            <a:avLst/>
          </a:prstGeom>
        </p:spPr>
      </p:pic>
      <p:pic>
        <p:nvPicPr>
          <p:cNvPr id="11" name="droppedImage.pdf" descr="droppedImage.pdf">
            <a:extLst>
              <a:ext uri="{FF2B5EF4-FFF2-40B4-BE49-F238E27FC236}">
                <a16:creationId xmlns:a16="http://schemas.microsoft.com/office/drawing/2014/main" id="{8DA3836E-C25B-83D3-FEB0-E4A2026334B8}"/>
              </a:ext>
            </a:extLst>
          </p:cNvPr>
          <p:cNvPicPr>
            <a:picLocks noChangeAspect="1"/>
          </p:cNvPicPr>
          <p:nvPr/>
        </p:nvPicPr>
        <p:blipFill rotWithShape="1">
          <a:blip r:embed="rId6"/>
          <a:srcRect l="2400" r="12783"/>
          <a:stretch>
            <a:fillRect/>
          </a:stretch>
        </p:blipFill>
        <p:spPr>
          <a:xfrm>
            <a:off x="4606136" y="1230806"/>
            <a:ext cx="2757267" cy="2949539"/>
          </a:xfrm>
          <a:prstGeom prst="rect">
            <a:avLst/>
          </a:prstGeom>
          <a:ln w="12700">
            <a:miter lim="400000"/>
          </a:ln>
        </p:spPr>
      </p:pic>
      <p:pic>
        <p:nvPicPr>
          <p:cNvPr id="14" name="twitsave.com_5TKWFYYHK7DHq3sf.mp4">
            <a:hlinkClick r:id="" action="ppaction://media"/>
            <a:extLst>
              <a:ext uri="{FF2B5EF4-FFF2-40B4-BE49-F238E27FC236}">
                <a16:creationId xmlns:a16="http://schemas.microsoft.com/office/drawing/2014/main" id="{10B07FD6-C5E5-43F2-1465-280579DD3A45}"/>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947021" y="1230806"/>
            <a:ext cx="1659115" cy="2949538"/>
          </a:xfrm>
          <a:prstGeom prst="rect">
            <a:avLst/>
          </a:prstGeom>
        </p:spPr>
      </p:pic>
      <p:sp>
        <p:nvSpPr>
          <p:cNvPr id="15" name="TextBox 14">
            <a:extLst>
              <a:ext uri="{FF2B5EF4-FFF2-40B4-BE49-F238E27FC236}">
                <a16:creationId xmlns:a16="http://schemas.microsoft.com/office/drawing/2014/main" id="{B52E9006-A436-5D34-AFCE-0AA264DCE8A8}"/>
              </a:ext>
            </a:extLst>
          </p:cNvPr>
          <p:cNvSpPr txBox="1"/>
          <p:nvPr/>
        </p:nvSpPr>
        <p:spPr>
          <a:xfrm>
            <a:off x="7371470" y="1230806"/>
            <a:ext cx="4643336" cy="830997"/>
          </a:xfrm>
          <a:prstGeom prst="rect">
            <a:avLst/>
          </a:prstGeom>
          <a:solidFill>
            <a:schemeClr val="bg1"/>
          </a:solidFill>
        </p:spPr>
        <p:txBody>
          <a:bodyPr wrap="square" rtlCol="0">
            <a:spAutoFit/>
          </a:bodyPr>
          <a:lstStyle/>
          <a:p>
            <a:pPr algn="ctr"/>
            <a:r>
              <a:rPr lang="en-US" sz="2400" u="sng" dirty="0"/>
              <a:t>Sample</a:t>
            </a:r>
          </a:p>
          <a:p>
            <a:pPr marL="285750" indent="-285750" algn="ctr">
              <a:buFont typeface="Arial" panose="020B0604020202020204" pitchFamily="34" charset="0"/>
              <a:buChar char="•"/>
            </a:pPr>
            <a:r>
              <a:rPr lang="en-US" sz="2400" u="sng" dirty="0"/>
              <a:t>~150 young BAFG stars </a:t>
            </a:r>
            <a:endParaRPr lang="en-US" dirty="0"/>
          </a:p>
        </p:txBody>
      </p:sp>
      <p:pic>
        <p:nvPicPr>
          <p:cNvPr id="3" name="Picture 2" descr="A graph of a function&#10;&#10;AI-generated content may be incorrect.">
            <a:extLst>
              <a:ext uri="{FF2B5EF4-FFF2-40B4-BE49-F238E27FC236}">
                <a16:creationId xmlns:a16="http://schemas.microsoft.com/office/drawing/2014/main" id="{7F566C9F-0E7C-40E4-939C-ADF443AFB780}"/>
              </a:ext>
            </a:extLst>
          </p:cNvPr>
          <p:cNvPicPr>
            <a:picLocks noChangeAspect="1"/>
          </p:cNvPicPr>
          <p:nvPr/>
        </p:nvPicPr>
        <p:blipFill>
          <a:blip r:embed="rId8"/>
          <a:stretch>
            <a:fillRect/>
          </a:stretch>
        </p:blipFill>
        <p:spPr>
          <a:xfrm>
            <a:off x="8964575" y="2784764"/>
            <a:ext cx="2823278" cy="2330536"/>
          </a:xfrm>
          <a:prstGeom prst="rect">
            <a:avLst/>
          </a:prstGeom>
        </p:spPr>
      </p:pic>
      <p:pic>
        <p:nvPicPr>
          <p:cNvPr id="5" name="Picture 4" descr="A diagram of a galaxy&#10;&#10;AI-generated content may be incorrect.">
            <a:extLst>
              <a:ext uri="{FF2B5EF4-FFF2-40B4-BE49-F238E27FC236}">
                <a16:creationId xmlns:a16="http://schemas.microsoft.com/office/drawing/2014/main" id="{8FA08D48-5C58-C34B-CE18-8EE460D71766}"/>
              </a:ext>
            </a:extLst>
          </p:cNvPr>
          <p:cNvPicPr>
            <a:picLocks noChangeAspect="1"/>
          </p:cNvPicPr>
          <p:nvPr/>
        </p:nvPicPr>
        <p:blipFill>
          <a:blip r:embed="rId9"/>
          <a:stretch>
            <a:fillRect/>
          </a:stretch>
        </p:blipFill>
        <p:spPr>
          <a:xfrm>
            <a:off x="7379537" y="1199212"/>
            <a:ext cx="4569642" cy="4569642"/>
          </a:xfrm>
          <a:prstGeom prst="rect">
            <a:avLst/>
          </a:prstGeom>
        </p:spPr>
      </p:pic>
      <p:sp>
        <p:nvSpPr>
          <p:cNvPr id="6" name="TextBox 5">
            <a:extLst>
              <a:ext uri="{FF2B5EF4-FFF2-40B4-BE49-F238E27FC236}">
                <a16:creationId xmlns:a16="http://schemas.microsoft.com/office/drawing/2014/main" id="{5774A3DC-7313-41BE-ACCE-1ABC5781810B}"/>
              </a:ext>
            </a:extLst>
          </p:cNvPr>
          <p:cNvSpPr txBox="1"/>
          <p:nvPr/>
        </p:nvSpPr>
        <p:spPr>
          <a:xfrm>
            <a:off x="5128591" y="7613374"/>
            <a:ext cx="184731" cy="369332"/>
          </a:xfrm>
          <a:prstGeom prst="rect">
            <a:avLst/>
          </a:prstGeom>
          <a:noFill/>
        </p:spPr>
        <p:txBody>
          <a:bodyPr wrap="none" rtlCol="0">
            <a:spAutoFit/>
          </a:bodyPr>
          <a:lstStyle/>
          <a:p>
            <a:endParaRPr lang="en-US" dirty="0"/>
          </a:p>
        </p:txBody>
      </p:sp>
      <p:sp>
        <p:nvSpPr>
          <p:cNvPr id="8" name="TextBox 7">
            <a:extLst>
              <a:ext uri="{FF2B5EF4-FFF2-40B4-BE49-F238E27FC236}">
                <a16:creationId xmlns:a16="http://schemas.microsoft.com/office/drawing/2014/main" id="{1F07B661-B738-1082-A356-860BFAA9C68C}"/>
              </a:ext>
            </a:extLst>
          </p:cNvPr>
          <p:cNvSpPr txBox="1"/>
          <p:nvPr/>
        </p:nvSpPr>
        <p:spPr>
          <a:xfrm>
            <a:off x="7666956" y="5858628"/>
            <a:ext cx="4220050" cy="646331"/>
          </a:xfrm>
          <a:prstGeom prst="rect">
            <a:avLst/>
          </a:prstGeom>
          <a:noFill/>
        </p:spPr>
        <p:txBody>
          <a:bodyPr wrap="square">
            <a:spAutoFit/>
          </a:bodyPr>
          <a:lstStyle/>
          <a:p>
            <a:r>
              <a:rPr lang="en-US" dirty="0"/>
              <a:t>Currie et al. 2022, 2025; Dykes et al. 2024</a:t>
            </a:r>
          </a:p>
          <a:p>
            <a:r>
              <a:rPr lang="en-US" dirty="0"/>
              <a:t>(</a:t>
            </a:r>
            <a:r>
              <a:rPr lang="en-US" i="1" dirty="0"/>
              <a:t>see poster by Erica Dykes)</a:t>
            </a:r>
          </a:p>
        </p:txBody>
      </p:sp>
      <p:pic>
        <p:nvPicPr>
          <p:cNvPr id="16" name="Picture 15" descr="A person taking a selfie&#10;&#10;AI-generated content may be incorrect.">
            <a:extLst>
              <a:ext uri="{FF2B5EF4-FFF2-40B4-BE49-F238E27FC236}">
                <a16:creationId xmlns:a16="http://schemas.microsoft.com/office/drawing/2014/main" id="{687EE4DB-8C7D-49F2-26E3-B5D6F19024DA}"/>
              </a:ext>
            </a:extLst>
          </p:cNvPr>
          <p:cNvPicPr>
            <a:picLocks noChangeAspect="1"/>
          </p:cNvPicPr>
          <p:nvPr/>
        </p:nvPicPr>
        <p:blipFill>
          <a:blip r:embed="rId10"/>
          <a:stretch>
            <a:fillRect/>
          </a:stretch>
        </p:blipFill>
        <p:spPr>
          <a:xfrm>
            <a:off x="5847908" y="4200874"/>
            <a:ext cx="1531630" cy="2042174"/>
          </a:xfrm>
          <a:prstGeom prst="rect">
            <a:avLst/>
          </a:prstGeom>
        </p:spPr>
      </p:pic>
    </p:spTree>
    <p:extLst>
      <p:ext uri="{BB962C8B-B14F-4D97-AF65-F5344CB8AC3E}">
        <p14:creationId xmlns:p14="http://schemas.microsoft.com/office/powerpoint/2010/main" val="121698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4"/>
                                        </p:tgtEl>
                                      </p:cBhvr>
                                    </p:cmd>
                                  </p:childTnLst>
                                </p:cTn>
                              </p:par>
                            </p:childTnLst>
                          </p:cTn>
                        </p:par>
                      </p:childTnLst>
                    </p:cTn>
                  </p:par>
                </p:childTnLst>
              </p:cTn>
              <p:nextCondLst>
                <p:cond evt="onClick" delay="0">
                  <p:tgtEl>
                    <p:spTgt spid="14"/>
                  </p:tgtEl>
                </p:cond>
              </p:nextCondLst>
            </p:seq>
            <p:video>
              <p:cMediaNode vol="80000">
                <p:cTn id="22" fill="hold" display="0">
                  <p:stCondLst>
                    <p:cond delay="indefinite"/>
                  </p:stCondLst>
                </p:cTn>
                <p:tgtEl>
                  <p:spTgt spid="14"/>
                </p:tgtEl>
              </p:cMediaNode>
            </p:video>
          </p:childTnLst>
        </p:cTn>
      </p:par>
    </p:tnLst>
    <p:bldLst>
      <p:bldP spid="15" grpId="0" animBg="1"/>
      <p:bldP spid="8"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F265C-265B-C7BB-8601-11345263B704}"/>
            </a:ext>
          </a:extLst>
        </p:cNvPr>
        <p:cNvGrpSpPr/>
        <p:nvPr/>
      </p:nvGrpSpPr>
      <p:grpSpPr>
        <a:xfrm>
          <a:off x="0" y="0"/>
          <a:ext cx="0" cy="0"/>
          <a:chOff x="0" y="0"/>
          <a:chExt cx="0" cy="0"/>
        </a:xfrm>
      </p:grpSpPr>
      <p:sp>
        <p:nvSpPr>
          <p:cNvPr id="12" name="Text Box 6">
            <a:extLst>
              <a:ext uri="{FF2B5EF4-FFF2-40B4-BE49-F238E27FC236}">
                <a16:creationId xmlns:a16="http://schemas.microsoft.com/office/drawing/2014/main" id="{F981472A-3D0C-DAAD-5067-67A44853F27A}"/>
              </a:ext>
            </a:extLst>
          </p:cNvPr>
          <p:cNvSpPr txBox="1">
            <a:spLocks noChangeArrowheads="1"/>
          </p:cNvSpPr>
          <p:nvPr/>
        </p:nvSpPr>
        <p:spPr bwMode="auto">
          <a:xfrm>
            <a:off x="1410620" y="146288"/>
            <a:ext cx="9560058" cy="8675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82909" tIns="41455" rIns="82909" bIns="41455">
            <a:spAutoFit/>
          </a:bodyPr>
          <a:lstStyle>
            <a:lvl1pPr defTabSz="828675" eaLnBrk="0" hangingPunct="0">
              <a:defRPr>
                <a:solidFill>
                  <a:schemeClr val="tx1"/>
                </a:solidFill>
                <a:latin typeface="Arial" charset="0"/>
                <a:cs typeface="Arial" charset="0"/>
              </a:defRPr>
            </a:lvl1pPr>
            <a:lvl2pPr marL="742950" indent="-285750" defTabSz="828675" eaLnBrk="0" hangingPunct="0">
              <a:defRPr>
                <a:solidFill>
                  <a:schemeClr val="tx1"/>
                </a:solidFill>
                <a:latin typeface="Arial" charset="0"/>
                <a:cs typeface="Arial" charset="0"/>
              </a:defRPr>
            </a:lvl2pPr>
            <a:lvl3pPr marL="1143000" indent="-228600" defTabSz="828675" eaLnBrk="0" hangingPunct="0">
              <a:defRPr>
                <a:solidFill>
                  <a:schemeClr val="tx1"/>
                </a:solidFill>
                <a:latin typeface="Arial" charset="0"/>
                <a:cs typeface="Arial" charset="0"/>
              </a:defRPr>
            </a:lvl3pPr>
            <a:lvl4pPr marL="1600200" indent="-228600" defTabSz="828675" eaLnBrk="0" hangingPunct="0">
              <a:defRPr>
                <a:solidFill>
                  <a:schemeClr val="tx1"/>
                </a:solidFill>
                <a:latin typeface="Arial" charset="0"/>
                <a:cs typeface="Arial" charset="0"/>
              </a:defRPr>
            </a:lvl4pPr>
            <a:lvl5pPr marL="2057400" indent="-228600" defTabSz="828675" eaLnBrk="0" hangingPunct="0">
              <a:defRPr>
                <a:solidFill>
                  <a:schemeClr val="tx1"/>
                </a:solidFill>
                <a:latin typeface="Arial" charset="0"/>
                <a:cs typeface="Arial" charset="0"/>
              </a:defRPr>
            </a:lvl5pPr>
            <a:lvl6pPr marL="2514600" indent="-228600" defTabSz="828675" eaLnBrk="0" fontAlgn="base" hangingPunct="0">
              <a:spcBef>
                <a:spcPct val="0"/>
              </a:spcBef>
              <a:spcAft>
                <a:spcPct val="0"/>
              </a:spcAft>
              <a:defRPr>
                <a:solidFill>
                  <a:schemeClr val="tx1"/>
                </a:solidFill>
                <a:latin typeface="Arial" charset="0"/>
                <a:cs typeface="Arial" charset="0"/>
              </a:defRPr>
            </a:lvl6pPr>
            <a:lvl7pPr marL="2971800" indent="-228600" defTabSz="828675" eaLnBrk="0" fontAlgn="base" hangingPunct="0">
              <a:spcBef>
                <a:spcPct val="0"/>
              </a:spcBef>
              <a:spcAft>
                <a:spcPct val="0"/>
              </a:spcAft>
              <a:defRPr>
                <a:solidFill>
                  <a:schemeClr val="tx1"/>
                </a:solidFill>
                <a:latin typeface="Arial" charset="0"/>
                <a:cs typeface="Arial" charset="0"/>
              </a:defRPr>
            </a:lvl7pPr>
            <a:lvl8pPr marL="3429000" indent="-228600" defTabSz="828675" eaLnBrk="0" fontAlgn="base" hangingPunct="0">
              <a:spcBef>
                <a:spcPct val="0"/>
              </a:spcBef>
              <a:spcAft>
                <a:spcPct val="0"/>
              </a:spcAft>
              <a:defRPr>
                <a:solidFill>
                  <a:schemeClr val="tx1"/>
                </a:solidFill>
                <a:latin typeface="Arial" charset="0"/>
                <a:cs typeface="Arial" charset="0"/>
              </a:defRPr>
            </a:lvl8pPr>
            <a:lvl9pPr marL="3886200" indent="-228600" defTabSz="828675" eaLnBrk="0" fontAlgn="base" hangingPunct="0">
              <a:spcBef>
                <a:spcPct val="0"/>
              </a:spcBef>
              <a:spcAft>
                <a:spcPct val="0"/>
              </a:spcAft>
              <a:defRPr>
                <a:solidFill>
                  <a:schemeClr val="tx1"/>
                </a:solidFill>
                <a:latin typeface="Arial" charset="0"/>
                <a:cs typeface="Arial" charset="0"/>
              </a:defRPr>
            </a:lvl9pPr>
          </a:lstStyle>
          <a:p>
            <a:pPr algn="ctr" eaLnBrk="1" fontAlgn="base">
              <a:lnSpc>
                <a:spcPct val="83000"/>
              </a:lnSpc>
              <a:spcBef>
                <a:spcPct val="50000"/>
              </a:spcBef>
              <a:spcAft>
                <a:spcPct val="0"/>
              </a:spcAft>
              <a:buClr>
                <a:srgbClr val="000000"/>
              </a:buClr>
              <a:buSzPct val="45000"/>
              <a:buFont typeface="StarSymbol" charset="0"/>
              <a:buNone/>
            </a:pPr>
            <a:r>
              <a:rPr lang="en-US" sz="2902" b="1" dirty="0">
                <a:latin typeface="Calibri" panose="020F0502020204030204" pitchFamily="34" charset="0"/>
                <a:cs typeface="Calibri" panose="020F0502020204030204" pitchFamily="34" charset="0"/>
              </a:rPr>
              <a:t>Observing Accelerators with </a:t>
            </a:r>
            <a:r>
              <a:rPr lang="en-US" sz="2902" b="1" dirty="0" err="1">
                <a:latin typeface="Calibri" panose="020F0502020204030204" pitchFamily="34" charset="0"/>
                <a:cs typeface="Calibri" panose="020F0502020204030204" pitchFamily="34" charset="0"/>
              </a:rPr>
              <a:t>SCExAO</a:t>
            </a:r>
            <a:r>
              <a:rPr lang="en-US" sz="2902" b="1" dirty="0">
                <a:latin typeface="Calibri" panose="020F0502020204030204" pitchFamily="34" charset="0"/>
                <a:cs typeface="Calibri" panose="020F0502020204030204" pitchFamily="34" charset="0"/>
              </a:rPr>
              <a:t> Imaging Survey (OASIS)</a:t>
            </a:r>
          </a:p>
          <a:p>
            <a:pPr algn="ctr" eaLnBrk="1" fontAlgn="base">
              <a:lnSpc>
                <a:spcPct val="83000"/>
              </a:lnSpc>
              <a:spcBef>
                <a:spcPct val="50000"/>
              </a:spcBef>
              <a:spcAft>
                <a:spcPct val="0"/>
              </a:spcAft>
              <a:buClr>
                <a:srgbClr val="000000"/>
              </a:buClr>
              <a:buSzPct val="45000"/>
              <a:buFont typeface="StarSymbol" charset="0"/>
              <a:buNone/>
            </a:pPr>
            <a:r>
              <a:rPr lang="en-US" sz="2000" dirty="0">
                <a:latin typeface="Calibri" panose="020F0502020204030204" pitchFamily="34" charset="0"/>
                <a:cs typeface="Calibri" panose="020F0502020204030204" pitchFamily="34" charset="0"/>
              </a:rPr>
              <a:t>(PI. T Currie, Co-PI M. </a:t>
            </a:r>
            <a:r>
              <a:rPr lang="en-US" sz="2000" dirty="0" err="1">
                <a:latin typeface="Calibri" panose="020F0502020204030204" pitchFamily="34" charset="0"/>
                <a:cs typeface="Calibri" panose="020F0502020204030204" pitchFamily="34" charset="0"/>
              </a:rPr>
              <a:t>Kuzuhara</a:t>
            </a:r>
            <a:r>
              <a:rPr lang="en-US" sz="2000" dirty="0">
                <a:latin typeface="Calibri" panose="020F0502020204030204" pitchFamily="34" charset="0"/>
                <a:cs typeface="Calibri" panose="020F0502020204030204" pitchFamily="34" charset="0"/>
              </a:rPr>
              <a:t>)</a:t>
            </a:r>
          </a:p>
        </p:txBody>
      </p:sp>
      <p:sp>
        <p:nvSpPr>
          <p:cNvPr id="13" name="TextBox 12">
            <a:extLst>
              <a:ext uri="{FF2B5EF4-FFF2-40B4-BE49-F238E27FC236}">
                <a16:creationId xmlns:a16="http://schemas.microsoft.com/office/drawing/2014/main" id="{DEE6BDC5-E4D0-C96A-3737-6E445308F7BC}"/>
              </a:ext>
            </a:extLst>
          </p:cNvPr>
          <p:cNvSpPr txBox="1"/>
          <p:nvPr/>
        </p:nvSpPr>
        <p:spPr>
          <a:xfrm>
            <a:off x="-1" y="4180344"/>
            <a:ext cx="7371471" cy="2677656"/>
          </a:xfrm>
          <a:prstGeom prst="rect">
            <a:avLst/>
          </a:prstGeom>
          <a:solidFill>
            <a:schemeClr val="bg1"/>
          </a:solidFill>
        </p:spPr>
        <p:txBody>
          <a:bodyPr wrap="square" rtlCol="0">
            <a:spAutoFit/>
          </a:bodyPr>
          <a:lstStyle/>
          <a:p>
            <a:pPr algn="ctr"/>
            <a:r>
              <a:rPr lang="en-US" sz="2400" u="sng" dirty="0"/>
              <a:t>Instruments &amp; Time</a:t>
            </a:r>
            <a:endParaRPr lang="en-US" dirty="0"/>
          </a:p>
          <a:p>
            <a:pPr marL="285750" indent="-285750">
              <a:buFont typeface="Arial" panose="020B0604020202020204" pitchFamily="34" charset="0"/>
              <a:buChar char="•"/>
            </a:pPr>
            <a:r>
              <a:rPr lang="en-US" sz="1800" dirty="0">
                <a:solidFill>
                  <a:schemeClr val="tx1"/>
                </a:solidFill>
              </a:rPr>
              <a:t>Subaru: two-stage extreme AO system</a:t>
            </a:r>
          </a:p>
          <a:p>
            <a:r>
              <a:rPr lang="en-US" dirty="0"/>
              <a:t>    AO3k+SCExAO </a:t>
            </a:r>
            <a:r>
              <a:rPr lang="en-US" i="1" dirty="0"/>
              <a:t>(see talk by J. Lozi)</a:t>
            </a:r>
            <a:br>
              <a:rPr lang="en-US" i="1" dirty="0"/>
            </a:br>
            <a:r>
              <a:rPr lang="en-US" dirty="0"/>
              <a:t>    CHARIS IFS (1.1—2.4 microns)</a:t>
            </a:r>
            <a:br>
              <a:rPr lang="en-US" dirty="0"/>
            </a:br>
            <a:r>
              <a:rPr lang="en-US" dirty="0"/>
              <a:t>	 ~1e-6 contrast at 0.5”, ~1e-5 at 0.2” </a:t>
            </a:r>
            <a:r>
              <a:rPr lang="en-US" sz="1400" dirty="0"/>
              <a:t>(to be improved upon)</a:t>
            </a:r>
          </a:p>
          <a:p>
            <a:pPr marL="285750" indent="-285750">
              <a:buFont typeface="Arial" panose="020B0604020202020204" pitchFamily="34" charset="0"/>
              <a:buChar char="•"/>
            </a:pPr>
            <a:r>
              <a:rPr lang="en-US" sz="1800" dirty="0">
                <a:solidFill>
                  <a:schemeClr val="tx1"/>
                </a:solidFill>
              </a:rPr>
              <a:t>Complementary Keck/NIRC2 imaging at </a:t>
            </a:r>
            <a:r>
              <a:rPr lang="en-US" sz="1800" dirty="0" err="1">
                <a:solidFill>
                  <a:schemeClr val="tx1"/>
                </a:solidFill>
              </a:rPr>
              <a:t>Lp</a:t>
            </a:r>
            <a:r>
              <a:rPr lang="en-US" sz="1800" dirty="0">
                <a:solidFill>
                  <a:schemeClr val="tx1"/>
                </a:solidFill>
              </a:rPr>
              <a:t> (3.78 microns)</a:t>
            </a:r>
          </a:p>
          <a:p>
            <a:pPr marL="285750" indent="-285750">
              <a:buFont typeface="Arial" panose="020B0604020202020204" pitchFamily="34" charset="0"/>
              <a:buChar char="•"/>
            </a:pPr>
            <a:r>
              <a:rPr lang="en-US" dirty="0"/>
              <a:t>42 nights core time allocation + additional time	 </a:t>
            </a:r>
            <a:br>
              <a:rPr lang="en-US" dirty="0"/>
            </a:br>
            <a:r>
              <a:rPr lang="en-US" dirty="0"/>
              <a:t>(projected ~65+ nights in total)</a:t>
            </a:r>
            <a:br>
              <a:rPr lang="en-US" dirty="0"/>
            </a:br>
            <a:r>
              <a:rPr lang="en-US" b="1" dirty="0"/>
              <a:t>this is the largest current (ground-based) exoplanet direct imaging search</a:t>
            </a:r>
            <a:endParaRPr lang="en-US" sz="1800" dirty="0">
              <a:solidFill>
                <a:schemeClr val="tx1"/>
              </a:solidFill>
            </a:endParaRPr>
          </a:p>
        </p:txBody>
      </p:sp>
      <p:pic>
        <p:nvPicPr>
          <p:cNvPr id="9" name="Picture 8" descr="A diagram of a computer system&#10;&#10;AI-generated content may be incorrect.">
            <a:extLst>
              <a:ext uri="{FF2B5EF4-FFF2-40B4-BE49-F238E27FC236}">
                <a16:creationId xmlns:a16="http://schemas.microsoft.com/office/drawing/2014/main" id="{195178C4-BE0A-C82E-6EAD-B48FFBD61B0A}"/>
              </a:ext>
            </a:extLst>
          </p:cNvPr>
          <p:cNvPicPr>
            <a:picLocks noChangeAspect="1"/>
          </p:cNvPicPr>
          <p:nvPr/>
        </p:nvPicPr>
        <p:blipFill>
          <a:blip r:embed="rId5"/>
          <a:srcRect/>
          <a:stretch>
            <a:fillRect/>
          </a:stretch>
        </p:blipFill>
        <p:spPr>
          <a:xfrm>
            <a:off x="-1" y="1199212"/>
            <a:ext cx="2947021" cy="2981131"/>
          </a:xfrm>
          <a:prstGeom prst="rect">
            <a:avLst/>
          </a:prstGeom>
        </p:spPr>
      </p:pic>
      <p:pic>
        <p:nvPicPr>
          <p:cNvPr id="11" name="droppedImage.pdf" descr="droppedImage.pdf">
            <a:extLst>
              <a:ext uri="{FF2B5EF4-FFF2-40B4-BE49-F238E27FC236}">
                <a16:creationId xmlns:a16="http://schemas.microsoft.com/office/drawing/2014/main" id="{871CE8D4-0543-4279-03C0-0D0EDC646123}"/>
              </a:ext>
            </a:extLst>
          </p:cNvPr>
          <p:cNvPicPr>
            <a:picLocks noChangeAspect="1"/>
          </p:cNvPicPr>
          <p:nvPr/>
        </p:nvPicPr>
        <p:blipFill rotWithShape="1">
          <a:blip r:embed="rId6"/>
          <a:srcRect l="2400" r="12783"/>
          <a:stretch>
            <a:fillRect/>
          </a:stretch>
        </p:blipFill>
        <p:spPr>
          <a:xfrm>
            <a:off x="4606136" y="1230806"/>
            <a:ext cx="2757267" cy="2949539"/>
          </a:xfrm>
          <a:prstGeom prst="rect">
            <a:avLst/>
          </a:prstGeom>
          <a:ln w="12700">
            <a:miter lim="400000"/>
          </a:ln>
        </p:spPr>
      </p:pic>
      <p:pic>
        <p:nvPicPr>
          <p:cNvPr id="14" name="twitsave.com_5TKWFYYHK7DHq3sf.mp4">
            <a:hlinkClick r:id="" action="ppaction://media"/>
            <a:extLst>
              <a:ext uri="{FF2B5EF4-FFF2-40B4-BE49-F238E27FC236}">
                <a16:creationId xmlns:a16="http://schemas.microsoft.com/office/drawing/2014/main" id="{EE6E642E-9013-D14B-559B-F27F65DA151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947021" y="1230806"/>
            <a:ext cx="1659115" cy="2949538"/>
          </a:xfrm>
          <a:prstGeom prst="rect">
            <a:avLst/>
          </a:prstGeom>
        </p:spPr>
      </p:pic>
      <p:sp>
        <p:nvSpPr>
          <p:cNvPr id="15" name="TextBox 14">
            <a:extLst>
              <a:ext uri="{FF2B5EF4-FFF2-40B4-BE49-F238E27FC236}">
                <a16:creationId xmlns:a16="http://schemas.microsoft.com/office/drawing/2014/main" id="{22A0D577-EDE1-154F-0BFB-98D1781ADD86}"/>
              </a:ext>
            </a:extLst>
          </p:cNvPr>
          <p:cNvSpPr txBox="1"/>
          <p:nvPr/>
        </p:nvSpPr>
        <p:spPr>
          <a:xfrm>
            <a:off x="7371470" y="1230806"/>
            <a:ext cx="4643336" cy="830997"/>
          </a:xfrm>
          <a:prstGeom prst="rect">
            <a:avLst/>
          </a:prstGeom>
          <a:solidFill>
            <a:schemeClr val="bg1"/>
          </a:solidFill>
        </p:spPr>
        <p:txBody>
          <a:bodyPr wrap="square" rtlCol="0">
            <a:spAutoFit/>
          </a:bodyPr>
          <a:lstStyle/>
          <a:p>
            <a:pPr algn="ctr"/>
            <a:r>
              <a:rPr lang="en-US" sz="2400" u="sng" dirty="0"/>
              <a:t>Sample</a:t>
            </a:r>
          </a:p>
          <a:p>
            <a:pPr marL="285750" indent="-285750" algn="ctr">
              <a:buFont typeface="Arial" panose="020B0604020202020204" pitchFamily="34" charset="0"/>
              <a:buChar char="•"/>
            </a:pPr>
            <a:r>
              <a:rPr lang="en-US" sz="2400" u="sng" dirty="0"/>
              <a:t>~150 young BAFG stars </a:t>
            </a:r>
            <a:endParaRPr lang="en-US" dirty="0"/>
          </a:p>
        </p:txBody>
      </p:sp>
      <p:pic>
        <p:nvPicPr>
          <p:cNvPr id="20" name="Picture 19">
            <a:extLst>
              <a:ext uri="{FF2B5EF4-FFF2-40B4-BE49-F238E27FC236}">
                <a16:creationId xmlns:a16="http://schemas.microsoft.com/office/drawing/2014/main" id="{1100D592-E536-C6C6-8148-9C06F6CF74BF}"/>
              </a:ext>
            </a:extLst>
          </p:cNvPr>
          <p:cNvPicPr>
            <a:picLocks noChangeAspect="1"/>
          </p:cNvPicPr>
          <p:nvPr/>
        </p:nvPicPr>
        <p:blipFill>
          <a:blip r:embed="rId8"/>
          <a:stretch>
            <a:fillRect/>
          </a:stretch>
        </p:blipFill>
        <p:spPr>
          <a:xfrm>
            <a:off x="7363403" y="2061803"/>
            <a:ext cx="4676188" cy="4569642"/>
          </a:xfrm>
          <a:prstGeom prst="rect">
            <a:avLst/>
          </a:prstGeom>
        </p:spPr>
      </p:pic>
      <p:pic>
        <p:nvPicPr>
          <p:cNvPr id="3" name="Picture 2" descr="A graph of a function&#10;&#10;AI-generated content may be incorrect.">
            <a:extLst>
              <a:ext uri="{FF2B5EF4-FFF2-40B4-BE49-F238E27FC236}">
                <a16:creationId xmlns:a16="http://schemas.microsoft.com/office/drawing/2014/main" id="{969A4B2F-ABA4-713F-2FDA-DFCA456197E9}"/>
              </a:ext>
            </a:extLst>
          </p:cNvPr>
          <p:cNvPicPr>
            <a:picLocks noChangeAspect="1"/>
          </p:cNvPicPr>
          <p:nvPr/>
        </p:nvPicPr>
        <p:blipFill>
          <a:blip r:embed="rId9"/>
          <a:stretch>
            <a:fillRect/>
          </a:stretch>
        </p:blipFill>
        <p:spPr>
          <a:xfrm>
            <a:off x="8964575" y="2784764"/>
            <a:ext cx="2823278" cy="2330536"/>
          </a:xfrm>
          <a:prstGeom prst="rect">
            <a:avLst/>
          </a:prstGeom>
        </p:spPr>
      </p:pic>
      <p:sp>
        <p:nvSpPr>
          <p:cNvPr id="6" name="TextBox 5">
            <a:extLst>
              <a:ext uri="{FF2B5EF4-FFF2-40B4-BE49-F238E27FC236}">
                <a16:creationId xmlns:a16="http://schemas.microsoft.com/office/drawing/2014/main" id="{8FCC3BF4-9121-5ACC-44BD-6DBBD0AE0A85}"/>
              </a:ext>
            </a:extLst>
          </p:cNvPr>
          <p:cNvSpPr txBox="1"/>
          <p:nvPr/>
        </p:nvSpPr>
        <p:spPr>
          <a:xfrm>
            <a:off x="5128591" y="7613374"/>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38750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1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14"/>
                                        </p:tgtEl>
                                      </p:cBhvr>
                                    </p:cmd>
                                  </p:childTnLst>
                                </p:cTn>
                              </p:par>
                            </p:childTnLst>
                          </p:cTn>
                        </p:par>
                      </p:childTnLst>
                    </p:cTn>
                  </p:par>
                </p:childTnLst>
              </p:cTn>
              <p:nextCondLst>
                <p:cond evt="onClick" delay="0">
                  <p:tgtEl>
                    <p:spTgt spid="14"/>
                  </p:tgtEl>
                </p:cond>
              </p:nextCondLst>
            </p:seq>
            <p:video>
              <p:cMediaNode vol="80000">
                <p:cTn id="18" fill="hold" display="0">
                  <p:stCondLst>
                    <p:cond delay="indefinite"/>
                  </p:stCondLst>
                </p:cTn>
                <p:tgtEl>
                  <p:spTgt spid="14"/>
                </p:tgtEl>
              </p:cMediaNode>
            </p:video>
          </p:childTnLst>
        </p:cTn>
      </p:par>
    </p:tnLst>
    <p:bldLst>
      <p:bldP spid="13"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74665-2BBA-3E2A-C608-EAC6F28FB1C2}"/>
            </a:ext>
          </a:extLst>
        </p:cNvPr>
        <p:cNvGrpSpPr/>
        <p:nvPr/>
      </p:nvGrpSpPr>
      <p:grpSpPr>
        <a:xfrm>
          <a:off x="0" y="0"/>
          <a:ext cx="0" cy="0"/>
          <a:chOff x="0" y="0"/>
          <a:chExt cx="0" cy="0"/>
        </a:xfrm>
      </p:grpSpPr>
      <p:sp>
        <p:nvSpPr>
          <p:cNvPr id="5" name="Text Box 6">
            <a:extLst>
              <a:ext uri="{FF2B5EF4-FFF2-40B4-BE49-F238E27FC236}">
                <a16:creationId xmlns:a16="http://schemas.microsoft.com/office/drawing/2014/main" id="{5FE169B9-AAFF-5557-F97C-7C1B8D97BEE9}"/>
              </a:ext>
            </a:extLst>
          </p:cNvPr>
          <p:cNvSpPr txBox="1">
            <a:spLocks noChangeArrowheads="1"/>
          </p:cNvSpPr>
          <p:nvPr/>
        </p:nvSpPr>
        <p:spPr bwMode="auto">
          <a:xfrm>
            <a:off x="130849" y="119632"/>
            <a:ext cx="12061151" cy="4599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82909" tIns="41455" rIns="82909" bIns="41455">
            <a:spAutoFit/>
          </a:bodyPr>
          <a:lstStyle>
            <a:lvl1pPr defTabSz="828675" eaLnBrk="0" hangingPunct="0">
              <a:defRPr>
                <a:solidFill>
                  <a:schemeClr val="tx1"/>
                </a:solidFill>
                <a:latin typeface="Arial" charset="0"/>
                <a:cs typeface="Arial" charset="0"/>
              </a:defRPr>
            </a:lvl1pPr>
            <a:lvl2pPr marL="742950" indent="-285750" defTabSz="828675" eaLnBrk="0" hangingPunct="0">
              <a:defRPr>
                <a:solidFill>
                  <a:schemeClr val="tx1"/>
                </a:solidFill>
                <a:latin typeface="Arial" charset="0"/>
                <a:cs typeface="Arial" charset="0"/>
              </a:defRPr>
            </a:lvl2pPr>
            <a:lvl3pPr marL="1143000" indent="-228600" defTabSz="828675" eaLnBrk="0" hangingPunct="0">
              <a:defRPr>
                <a:solidFill>
                  <a:schemeClr val="tx1"/>
                </a:solidFill>
                <a:latin typeface="Arial" charset="0"/>
                <a:cs typeface="Arial" charset="0"/>
              </a:defRPr>
            </a:lvl3pPr>
            <a:lvl4pPr marL="1600200" indent="-228600" defTabSz="828675" eaLnBrk="0" hangingPunct="0">
              <a:defRPr>
                <a:solidFill>
                  <a:schemeClr val="tx1"/>
                </a:solidFill>
                <a:latin typeface="Arial" charset="0"/>
                <a:cs typeface="Arial" charset="0"/>
              </a:defRPr>
            </a:lvl4pPr>
            <a:lvl5pPr marL="2057400" indent="-228600" defTabSz="828675" eaLnBrk="0" hangingPunct="0">
              <a:defRPr>
                <a:solidFill>
                  <a:schemeClr val="tx1"/>
                </a:solidFill>
                <a:latin typeface="Arial" charset="0"/>
                <a:cs typeface="Arial" charset="0"/>
              </a:defRPr>
            </a:lvl5pPr>
            <a:lvl6pPr marL="2514600" indent="-228600" defTabSz="828675" eaLnBrk="0" fontAlgn="base" hangingPunct="0">
              <a:spcBef>
                <a:spcPct val="0"/>
              </a:spcBef>
              <a:spcAft>
                <a:spcPct val="0"/>
              </a:spcAft>
              <a:defRPr>
                <a:solidFill>
                  <a:schemeClr val="tx1"/>
                </a:solidFill>
                <a:latin typeface="Arial" charset="0"/>
                <a:cs typeface="Arial" charset="0"/>
              </a:defRPr>
            </a:lvl6pPr>
            <a:lvl7pPr marL="2971800" indent="-228600" defTabSz="828675" eaLnBrk="0" fontAlgn="base" hangingPunct="0">
              <a:spcBef>
                <a:spcPct val="0"/>
              </a:spcBef>
              <a:spcAft>
                <a:spcPct val="0"/>
              </a:spcAft>
              <a:defRPr>
                <a:solidFill>
                  <a:schemeClr val="tx1"/>
                </a:solidFill>
                <a:latin typeface="Arial" charset="0"/>
                <a:cs typeface="Arial" charset="0"/>
              </a:defRPr>
            </a:lvl7pPr>
            <a:lvl8pPr marL="3429000" indent="-228600" defTabSz="828675" eaLnBrk="0" fontAlgn="base" hangingPunct="0">
              <a:spcBef>
                <a:spcPct val="0"/>
              </a:spcBef>
              <a:spcAft>
                <a:spcPct val="0"/>
              </a:spcAft>
              <a:defRPr>
                <a:solidFill>
                  <a:schemeClr val="tx1"/>
                </a:solidFill>
                <a:latin typeface="Arial" charset="0"/>
                <a:cs typeface="Arial" charset="0"/>
              </a:defRPr>
            </a:lvl8pPr>
            <a:lvl9pPr marL="3886200" indent="-228600" defTabSz="828675" eaLnBrk="0" fontAlgn="base" hangingPunct="0">
              <a:spcBef>
                <a:spcPct val="0"/>
              </a:spcBef>
              <a:spcAft>
                <a:spcPct val="0"/>
              </a:spcAft>
              <a:defRPr>
                <a:solidFill>
                  <a:schemeClr val="tx1"/>
                </a:solidFill>
                <a:latin typeface="Arial" charset="0"/>
                <a:cs typeface="Arial" charset="0"/>
              </a:defRPr>
            </a:lvl9pPr>
          </a:lstStyle>
          <a:p>
            <a:pPr algn="ctr" eaLnBrk="1" fontAlgn="base">
              <a:lnSpc>
                <a:spcPct val="83000"/>
              </a:lnSpc>
              <a:spcBef>
                <a:spcPct val="50000"/>
              </a:spcBef>
              <a:spcAft>
                <a:spcPct val="0"/>
              </a:spcAft>
              <a:buClr>
                <a:srgbClr val="000000"/>
              </a:buClr>
              <a:buSzPct val="45000"/>
              <a:buFont typeface="StarSymbol" charset="0"/>
              <a:buNone/>
            </a:pPr>
            <a:r>
              <a:rPr lang="en-US" sz="2900" b="1" dirty="0"/>
              <a:t>OASIS discovery #1 </a:t>
            </a:r>
            <a:r>
              <a:rPr lang="en-US" sz="2902" b="1" dirty="0">
                <a:latin typeface="Calibri" panose="020F0502020204030204" pitchFamily="34" charset="0"/>
                <a:cs typeface="Calibri" panose="020F0502020204030204" pitchFamily="34" charset="0"/>
              </a:rPr>
              <a:t>: A New Planet – HIP 54515 b</a:t>
            </a:r>
          </a:p>
        </p:txBody>
      </p:sp>
      <p:grpSp>
        <p:nvGrpSpPr>
          <p:cNvPr id="9" name="Group 8">
            <a:extLst>
              <a:ext uri="{FF2B5EF4-FFF2-40B4-BE49-F238E27FC236}">
                <a16:creationId xmlns:a16="http://schemas.microsoft.com/office/drawing/2014/main" id="{E2C6A79D-1FCF-14E7-C748-702EF8FB109B}"/>
              </a:ext>
            </a:extLst>
          </p:cNvPr>
          <p:cNvGrpSpPr>
            <a:grpSpLocks noChangeAspect="1"/>
          </p:cNvGrpSpPr>
          <p:nvPr/>
        </p:nvGrpSpPr>
        <p:grpSpPr>
          <a:xfrm>
            <a:off x="7204448" y="661045"/>
            <a:ext cx="4856703" cy="4624440"/>
            <a:chOff x="3449520" y="-138133"/>
            <a:chExt cx="7202442" cy="6858000"/>
          </a:xfrm>
        </p:grpSpPr>
        <p:pic>
          <p:nvPicPr>
            <p:cNvPr id="10" name="Picture 9" descr="A graph of a star&#10;&#10;Description automatically generated with medium confidence">
              <a:extLst>
                <a:ext uri="{FF2B5EF4-FFF2-40B4-BE49-F238E27FC236}">
                  <a16:creationId xmlns:a16="http://schemas.microsoft.com/office/drawing/2014/main" id="{18ADB1C1-460E-BE4B-5CFA-35A0EEF77455}"/>
                </a:ext>
              </a:extLst>
            </p:cNvPr>
            <p:cNvPicPr>
              <a:picLocks noChangeAspect="1"/>
            </p:cNvPicPr>
            <p:nvPr/>
          </p:nvPicPr>
          <p:blipFill>
            <a:blip r:embed="rId3"/>
            <a:srcRect l="42408" t="17797" r="12362" b="73983"/>
            <a:stretch/>
          </p:blipFill>
          <p:spPr>
            <a:xfrm flipV="1">
              <a:off x="8327859" y="4641603"/>
              <a:ext cx="1519564" cy="425366"/>
            </a:xfrm>
            <a:prstGeom prst="rect">
              <a:avLst/>
            </a:prstGeom>
          </p:spPr>
        </p:pic>
        <p:pic>
          <p:nvPicPr>
            <p:cNvPr id="11" name="Picture 10" descr="A graph of a star&#10;&#10;AI-generated content may be incorrect.">
              <a:extLst>
                <a:ext uri="{FF2B5EF4-FFF2-40B4-BE49-F238E27FC236}">
                  <a16:creationId xmlns:a16="http://schemas.microsoft.com/office/drawing/2014/main" id="{A00A704D-ECEB-4C9B-AB72-89660BD5844D}"/>
                </a:ext>
              </a:extLst>
            </p:cNvPr>
            <p:cNvPicPr>
              <a:picLocks noChangeAspect="1"/>
            </p:cNvPicPr>
            <p:nvPr/>
          </p:nvPicPr>
          <p:blipFill>
            <a:blip r:embed="rId4"/>
            <a:stretch>
              <a:fillRect/>
            </a:stretch>
          </p:blipFill>
          <p:spPr>
            <a:xfrm>
              <a:off x="3449520" y="-138133"/>
              <a:ext cx="7202442" cy="6858000"/>
            </a:xfrm>
            <a:prstGeom prst="rect">
              <a:avLst/>
            </a:prstGeom>
          </p:spPr>
        </p:pic>
      </p:grpSp>
      <p:sp>
        <p:nvSpPr>
          <p:cNvPr id="14" name="Text Box 6">
            <a:extLst>
              <a:ext uri="{FF2B5EF4-FFF2-40B4-BE49-F238E27FC236}">
                <a16:creationId xmlns:a16="http://schemas.microsoft.com/office/drawing/2014/main" id="{9C2AA56D-8A85-B7A5-9635-44AD0675BFA4}"/>
              </a:ext>
            </a:extLst>
          </p:cNvPr>
          <p:cNvSpPr txBox="1">
            <a:spLocks noChangeArrowheads="1"/>
          </p:cNvSpPr>
          <p:nvPr/>
        </p:nvSpPr>
        <p:spPr bwMode="auto">
          <a:xfrm>
            <a:off x="6469892" y="5943539"/>
            <a:ext cx="5277543" cy="4599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82909" tIns="41455" rIns="82909" bIns="41455">
            <a:spAutoFit/>
          </a:bodyPr>
          <a:lstStyle>
            <a:lvl1pPr defTabSz="828675" eaLnBrk="0" hangingPunct="0">
              <a:defRPr>
                <a:solidFill>
                  <a:schemeClr val="tx1"/>
                </a:solidFill>
                <a:latin typeface="Arial" charset="0"/>
                <a:cs typeface="Arial" charset="0"/>
              </a:defRPr>
            </a:lvl1pPr>
            <a:lvl2pPr marL="742950" indent="-285750" defTabSz="828675" eaLnBrk="0" hangingPunct="0">
              <a:defRPr>
                <a:solidFill>
                  <a:schemeClr val="tx1"/>
                </a:solidFill>
                <a:latin typeface="Arial" charset="0"/>
                <a:cs typeface="Arial" charset="0"/>
              </a:defRPr>
            </a:lvl2pPr>
            <a:lvl3pPr marL="1143000" indent="-228600" defTabSz="828675" eaLnBrk="0" hangingPunct="0">
              <a:defRPr>
                <a:solidFill>
                  <a:schemeClr val="tx1"/>
                </a:solidFill>
                <a:latin typeface="Arial" charset="0"/>
                <a:cs typeface="Arial" charset="0"/>
              </a:defRPr>
            </a:lvl3pPr>
            <a:lvl4pPr marL="1600200" indent="-228600" defTabSz="828675" eaLnBrk="0" hangingPunct="0">
              <a:defRPr>
                <a:solidFill>
                  <a:schemeClr val="tx1"/>
                </a:solidFill>
                <a:latin typeface="Arial" charset="0"/>
                <a:cs typeface="Arial" charset="0"/>
              </a:defRPr>
            </a:lvl4pPr>
            <a:lvl5pPr marL="2057400" indent="-228600" defTabSz="828675" eaLnBrk="0" hangingPunct="0">
              <a:defRPr>
                <a:solidFill>
                  <a:schemeClr val="tx1"/>
                </a:solidFill>
                <a:latin typeface="Arial" charset="0"/>
                <a:cs typeface="Arial" charset="0"/>
              </a:defRPr>
            </a:lvl5pPr>
            <a:lvl6pPr marL="2514600" indent="-228600" defTabSz="828675" eaLnBrk="0" fontAlgn="base" hangingPunct="0">
              <a:spcBef>
                <a:spcPct val="0"/>
              </a:spcBef>
              <a:spcAft>
                <a:spcPct val="0"/>
              </a:spcAft>
              <a:defRPr>
                <a:solidFill>
                  <a:schemeClr val="tx1"/>
                </a:solidFill>
                <a:latin typeface="Arial" charset="0"/>
                <a:cs typeface="Arial" charset="0"/>
              </a:defRPr>
            </a:lvl6pPr>
            <a:lvl7pPr marL="2971800" indent="-228600" defTabSz="828675" eaLnBrk="0" fontAlgn="base" hangingPunct="0">
              <a:spcBef>
                <a:spcPct val="0"/>
              </a:spcBef>
              <a:spcAft>
                <a:spcPct val="0"/>
              </a:spcAft>
              <a:defRPr>
                <a:solidFill>
                  <a:schemeClr val="tx1"/>
                </a:solidFill>
                <a:latin typeface="Arial" charset="0"/>
                <a:cs typeface="Arial" charset="0"/>
              </a:defRPr>
            </a:lvl7pPr>
            <a:lvl8pPr marL="3429000" indent="-228600" defTabSz="828675" eaLnBrk="0" fontAlgn="base" hangingPunct="0">
              <a:spcBef>
                <a:spcPct val="0"/>
              </a:spcBef>
              <a:spcAft>
                <a:spcPct val="0"/>
              </a:spcAft>
              <a:defRPr>
                <a:solidFill>
                  <a:schemeClr val="tx1"/>
                </a:solidFill>
                <a:latin typeface="Arial" charset="0"/>
                <a:cs typeface="Arial" charset="0"/>
              </a:defRPr>
            </a:lvl8pPr>
            <a:lvl9pPr marL="3886200" indent="-228600" defTabSz="828675" eaLnBrk="0" fontAlgn="base" hangingPunct="0">
              <a:spcBef>
                <a:spcPct val="0"/>
              </a:spcBef>
              <a:spcAft>
                <a:spcPct val="0"/>
              </a:spcAft>
              <a:defRPr>
                <a:solidFill>
                  <a:schemeClr val="tx1"/>
                </a:solidFill>
                <a:latin typeface="Arial" charset="0"/>
                <a:cs typeface="Arial" charset="0"/>
              </a:defRPr>
            </a:lvl9pPr>
          </a:lstStyle>
          <a:p>
            <a:pPr algn="ctr" eaLnBrk="1" fontAlgn="base">
              <a:lnSpc>
                <a:spcPct val="83000"/>
              </a:lnSpc>
              <a:spcBef>
                <a:spcPct val="50000"/>
              </a:spcBef>
              <a:spcAft>
                <a:spcPct val="0"/>
              </a:spcAft>
              <a:buClr>
                <a:srgbClr val="000000"/>
              </a:buClr>
              <a:buSzPct val="45000"/>
              <a:buFont typeface="StarSymbol" charset="0"/>
              <a:buNone/>
            </a:pPr>
            <a:r>
              <a:rPr lang="en-US" sz="2902" b="1" dirty="0">
                <a:latin typeface="Calibri" panose="020F0502020204030204" pitchFamily="34" charset="0"/>
                <a:cs typeface="Calibri" panose="020F0502020204030204" pitchFamily="34" charset="0"/>
              </a:rPr>
              <a:t>Currie &amp; Li et al.  2026, AJ, 171,5</a:t>
            </a:r>
          </a:p>
        </p:txBody>
      </p:sp>
      <p:sp>
        <p:nvSpPr>
          <p:cNvPr id="15" name="TextBox 14">
            <a:extLst>
              <a:ext uri="{FF2B5EF4-FFF2-40B4-BE49-F238E27FC236}">
                <a16:creationId xmlns:a16="http://schemas.microsoft.com/office/drawing/2014/main" id="{A15E83D4-34F1-7A41-8C24-5926A587779D}"/>
              </a:ext>
            </a:extLst>
          </p:cNvPr>
          <p:cNvSpPr txBox="1"/>
          <p:nvPr/>
        </p:nvSpPr>
        <p:spPr>
          <a:xfrm>
            <a:off x="7700665" y="5366921"/>
            <a:ext cx="5981095" cy="770788"/>
          </a:xfrm>
          <a:prstGeom prst="rect">
            <a:avLst/>
          </a:prstGeom>
          <a:noFill/>
        </p:spPr>
        <p:txBody>
          <a:bodyPr wrap="square">
            <a:spAutoFit/>
          </a:bodyPr>
          <a:lstStyle/>
          <a:p>
            <a:pPr eaLnBrk="1" fontAlgn="base">
              <a:lnSpc>
                <a:spcPct val="83000"/>
              </a:lnSpc>
              <a:spcBef>
                <a:spcPct val="50000"/>
              </a:spcBef>
              <a:spcAft>
                <a:spcPct val="0"/>
              </a:spcAft>
              <a:buClr>
                <a:srgbClr val="000000"/>
              </a:buClr>
              <a:buSzPct val="45000"/>
              <a:buFont typeface="StarSymbol" charset="0"/>
              <a:buNone/>
            </a:pPr>
            <a:r>
              <a:rPr lang="en-US" sz="2400" b="1" dirty="0">
                <a:latin typeface="Calibri" panose="020F0502020204030204" pitchFamily="34" charset="0"/>
                <a:cs typeface="Calibri" panose="020F0502020204030204" pitchFamily="34" charset="0"/>
              </a:rPr>
              <a:t>~3--4 lambda/D separation!</a:t>
            </a:r>
          </a:p>
          <a:p>
            <a:pPr eaLnBrk="1" fontAlgn="base">
              <a:lnSpc>
                <a:spcPct val="83000"/>
              </a:lnSpc>
              <a:spcBef>
                <a:spcPct val="50000"/>
              </a:spcBef>
              <a:spcAft>
                <a:spcPct val="0"/>
              </a:spcAft>
              <a:buClr>
                <a:srgbClr val="000000"/>
              </a:buClr>
              <a:buSzPct val="45000"/>
              <a:buFont typeface="StarSymbol" charset="0"/>
              <a:buNone/>
            </a:pPr>
            <a:endParaRPr lang="en-US" sz="1800" b="1" dirty="0">
              <a:latin typeface="Calibri" panose="020F0502020204030204" pitchFamily="34" charset="0"/>
              <a:cs typeface="Calibri" panose="020F0502020204030204" pitchFamily="34" charset="0"/>
            </a:endParaRPr>
          </a:p>
        </p:txBody>
      </p:sp>
      <p:sp>
        <p:nvSpPr>
          <p:cNvPr id="20" name="Text Box 6">
            <a:extLst>
              <a:ext uri="{FF2B5EF4-FFF2-40B4-BE49-F238E27FC236}">
                <a16:creationId xmlns:a16="http://schemas.microsoft.com/office/drawing/2014/main" id="{C63EA8BD-79F3-E963-3234-3DDA42EE19FB}"/>
              </a:ext>
            </a:extLst>
          </p:cNvPr>
          <p:cNvSpPr txBox="1">
            <a:spLocks noChangeArrowheads="1"/>
          </p:cNvSpPr>
          <p:nvPr/>
        </p:nvSpPr>
        <p:spPr bwMode="auto">
          <a:xfrm>
            <a:off x="611291" y="6443041"/>
            <a:ext cx="10969417" cy="4440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82909" tIns="41455" rIns="82909" bIns="41455">
            <a:spAutoFit/>
          </a:bodyPr>
          <a:lstStyle>
            <a:lvl1pPr defTabSz="828675" eaLnBrk="0" hangingPunct="0">
              <a:defRPr>
                <a:solidFill>
                  <a:schemeClr val="tx1"/>
                </a:solidFill>
                <a:latin typeface="Arial" charset="0"/>
                <a:cs typeface="Arial" charset="0"/>
              </a:defRPr>
            </a:lvl1pPr>
            <a:lvl2pPr marL="742950" indent="-285750" defTabSz="828675" eaLnBrk="0" hangingPunct="0">
              <a:defRPr>
                <a:solidFill>
                  <a:schemeClr val="tx1"/>
                </a:solidFill>
                <a:latin typeface="Arial" charset="0"/>
                <a:cs typeface="Arial" charset="0"/>
              </a:defRPr>
            </a:lvl2pPr>
            <a:lvl3pPr marL="1143000" indent="-228600" defTabSz="828675" eaLnBrk="0" hangingPunct="0">
              <a:defRPr>
                <a:solidFill>
                  <a:schemeClr val="tx1"/>
                </a:solidFill>
                <a:latin typeface="Arial" charset="0"/>
                <a:cs typeface="Arial" charset="0"/>
              </a:defRPr>
            </a:lvl3pPr>
            <a:lvl4pPr marL="1600200" indent="-228600" defTabSz="828675" eaLnBrk="0" hangingPunct="0">
              <a:defRPr>
                <a:solidFill>
                  <a:schemeClr val="tx1"/>
                </a:solidFill>
                <a:latin typeface="Arial" charset="0"/>
                <a:cs typeface="Arial" charset="0"/>
              </a:defRPr>
            </a:lvl4pPr>
            <a:lvl5pPr marL="2057400" indent="-228600" defTabSz="828675" eaLnBrk="0" hangingPunct="0">
              <a:defRPr>
                <a:solidFill>
                  <a:schemeClr val="tx1"/>
                </a:solidFill>
                <a:latin typeface="Arial" charset="0"/>
                <a:cs typeface="Arial" charset="0"/>
              </a:defRPr>
            </a:lvl5pPr>
            <a:lvl6pPr marL="2514600" indent="-228600" defTabSz="828675" eaLnBrk="0" fontAlgn="base" hangingPunct="0">
              <a:spcBef>
                <a:spcPct val="0"/>
              </a:spcBef>
              <a:spcAft>
                <a:spcPct val="0"/>
              </a:spcAft>
              <a:defRPr>
                <a:solidFill>
                  <a:schemeClr val="tx1"/>
                </a:solidFill>
                <a:latin typeface="Arial" charset="0"/>
                <a:cs typeface="Arial" charset="0"/>
              </a:defRPr>
            </a:lvl6pPr>
            <a:lvl7pPr marL="2971800" indent="-228600" defTabSz="828675" eaLnBrk="0" fontAlgn="base" hangingPunct="0">
              <a:spcBef>
                <a:spcPct val="0"/>
              </a:spcBef>
              <a:spcAft>
                <a:spcPct val="0"/>
              </a:spcAft>
              <a:defRPr>
                <a:solidFill>
                  <a:schemeClr val="tx1"/>
                </a:solidFill>
                <a:latin typeface="Arial" charset="0"/>
                <a:cs typeface="Arial" charset="0"/>
              </a:defRPr>
            </a:lvl7pPr>
            <a:lvl8pPr marL="3429000" indent="-228600" defTabSz="828675" eaLnBrk="0" fontAlgn="base" hangingPunct="0">
              <a:spcBef>
                <a:spcPct val="0"/>
              </a:spcBef>
              <a:spcAft>
                <a:spcPct val="0"/>
              </a:spcAft>
              <a:defRPr>
                <a:solidFill>
                  <a:schemeClr val="tx1"/>
                </a:solidFill>
                <a:latin typeface="Arial" charset="0"/>
                <a:cs typeface="Arial" charset="0"/>
              </a:defRPr>
            </a:lvl8pPr>
            <a:lvl9pPr marL="3886200" indent="-228600" defTabSz="828675" eaLnBrk="0" fontAlgn="base" hangingPunct="0">
              <a:spcBef>
                <a:spcPct val="0"/>
              </a:spcBef>
              <a:spcAft>
                <a:spcPct val="0"/>
              </a:spcAft>
              <a:defRPr>
                <a:solidFill>
                  <a:schemeClr val="tx1"/>
                </a:solidFill>
                <a:latin typeface="Arial" charset="0"/>
                <a:cs typeface="Arial" charset="0"/>
              </a:defRPr>
            </a:lvl9pPr>
          </a:lstStyle>
          <a:p>
            <a:pPr algn="ctr" eaLnBrk="1" fontAlgn="base">
              <a:lnSpc>
                <a:spcPct val="83000"/>
              </a:lnSpc>
              <a:spcBef>
                <a:spcPct val="50000"/>
              </a:spcBef>
              <a:spcAft>
                <a:spcPct val="0"/>
              </a:spcAft>
              <a:buClr>
                <a:srgbClr val="000000"/>
              </a:buClr>
              <a:buSzPct val="45000"/>
              <a:buFont typeface="StarSymbol" charset="0"/>
              <a:buNone/>
            </a:pPr>
            <a:r>
              <a:rPr lang="en-US" sz="1400" b="1" dirty="0">
                <a:latin typeface="Calibri" panose="020F0502020204030204" pitchFamily="34" charset="0"/>
                <a:cs typeface="Calibri" panose="020F0502020204030204" pitchFamily="34" charset="0"/>
              </a:rPr>
              <a:t>**TC dedicates this work to the recently departed  Wallace Ishibashi Jr: former OMKS cultural monitor, Hawaiian cultural practitioner, supporter of the Thirty Meter Telescope &amp; current MK observatories,  and friend</a:t>
            </a:r>
          </a:p>
        </p:txBody>
      </p:sp>
      <p:pic>
        <p:nvPicPr>
          <p:cNvPr id="6" name="Picture 5">
            <a:extLst>
              <a:ext uri="{FF2B5EF4-FFF2-40B4-BE49-F238E27FC236}">
                <a16:creationId xmlns:a16="http://schemas.microsoft.com/office/drawing/2014/main" id="{41DB3752-E808-D4C3-24B3-36A3567D494C}"/>
              </a:ext>
            </a:extLst>
          </p:cNvPr>
          <p:cNvPicPr>
            <a:picLocks noChangeAspect="1"/>
          </p:cNvPicPr>
          <p:nvPr/>
        </p:nvPicPr>
        <p:blipFill>
          <a:blip r:embed="rId5"/>
          <a:stretch>
            <a:fillRect/>
          </a:stretch>
        </p:blipFill>
        <p:spPr>
          <a:xfrm>
            <a:off x="130849" y="580683"/>
            <a:ext cx="5602179" cy="4662891"/>
          </a:xfrm>
          <a:prstGeom prst="rect">
            <a:avLst/>
          </a:prstGeom>
          <a:solidFill>
            <a:schemeClr val="bg1"/>
          </a:solidFill>
        </p:spPr>
      </p:pic>
      <p:pic>
        <p:nvPicPr>
          <p:cNvPr id="7" name="Picture 6">
            <a:extLst>
              <a:ext uri="{FF2B5EF4-FFF2-40B4-BE49-F238E27FC236}">
                <a16:creationId xmlns:a16="http://schemas.microsoft.com/office/drawing/2014/main" id="{5F7F978C-89C8-3984-C553-475981E577B0}"/>
              </a:ext>
            </a:extLst>
          </p:cNvPr>
          <p:cNvPicPr>
            <a:picLocks noChangeAspect="1"/>
          </p:cNvPicPr>
          <p:nvPr/>
        </p:nvPicPr>
        <p:blipFill>
          <a:blip r:embed="rId6"/>
          <a:stretch>
            <a:fillRect/>
          </a:stretch>
        </p:blipFill>
        <p:spPr>
          <a:xfrm>
            <a:off x="130849" y="619134"/>
            <a:ext cx="5602179" cy="4624440"/>
          </a:xfrm>
          <a:prstGeom prst="rect">
            <a:avLst/>
          </a:prstGeom>
        </p:spPr>
      </p:pic>
      <p:sp>
        <p:nvSpPr>
          <p:cNvPr id="12" name="TextBox 11">
            <a:extLst>
              <a:ext uri="{FF2B5EF4-FFF2-40B4-BE49-F238E27FC236}">
                <a16:creationId xmlns:a16="http://schemas.microsoft.com/office/drawing/2014/main" id="{4D064FD4-3926-76E3-BC86-B38B829B1005}"/>
              </a:ext>
            </a:extLst>
          </p:cNvPr>
          <p:cNvSpPr txBox="1"/>
          <p:nvPr/>
        </p:nvSpPr>
        <p:spPr>
          <a:xfrm>
            <a:off x="219600" y="5284282"/>
            <a:ext cx="4577119" cy="1154034"/>
          </a:xfrm>
          <a:prstGeom prst="rect">
            <a:avLst/>
          </a:prstGeom>
          <a:noFill/>
        </p:spPr>
        <p:txBody>
          <a:bodyPr wrap="square">
            <a:spAutoFit/>
          </a:bodyPr>
          <a:lstStyle/>
          <a:p>
            <a:pPr marL="342900" indent="-342900" eaLnBrk="1" fontAlgn="base">
              <a:lnSpc>
                <a:spcPct val="83000"/>
              </a:lnSpc>
              <a:spcBef>
                <a:spcPct val="50000"/>
              </a:spcBef>
              <a:spcAft>
                <a:spcPct val="0"/>
              </a:spcAft>
              <a:buClr>
                <a:srgbClr val="000000"/>
              </a:buClr>
              <a:buSzPct val="45000"/>
              <a:buFont typeface="Arial" panose="020B0604020202020204" pitchFamily="34" charset="0"/>
              <a:buChar char="•"/>
            </a:pPr>
            <a:r>
              <a:rPr lang="en-US" sz="1800" b="1" dirty="0">
                <a:latin typeface="Calibri" panose="020F0502020204030204" pitchFamily="34" charset="0"/>
                <a:cs typeface="Calibri" panose="020F0502020204030204" pitchFamily="34" charset="0"/>
              </a:rPr>
              <a:t> HIP 54515 (aka 66 Leo): </a:t>
            </a:r>
            <a:br>
              <a:rPr lang="en-US" sz="1800" b="1" dirty="0">
                <a:latin typeface="Calibri" panose="020F0502020204030204" pitchFamily="34" charset="0"/>
                <a:cs typeface="Calibri" panose="020F0502020204030204" pitchFamily="34" charset="0"/>
              </a:rPr>
            </a:br>
            <a:r>
              <a:rPr lang="en-US" sz="1800" b="1" dirty="0">
                <a:latin typeface="Calibri" panose="020F0502020204030204" pitchFamily="34" charset="0"/>
                <a:cs typeface="Calibri" panose="020F0502020204030204" pitchFamily="34" charset="0"/>
              </a:rPr>
              <a:t>a young A star (~23-200 Myr)</a:t>
            </a:r>
          </a:p>
          <a:p>
            <a:pPr marL="342900" indent="-342900" eaLnBrk="1" fontAlgn="base">
              <a:lnSpc>
                <a:spcPct val="83000"/>
              </a:lnSpc>
              <a:spcBef>
                <a:spcPct val="50000"/>
              </a:spcBef>
              <a:spcAft>
                <a:spcPct val="0"/>
              </a:spcAft>
              <a:buClr>
                <a:srgbClr val="000000"/>
              </a:buClr>
              <a:buSzPct val="45000"/>
              <a:buFont typeface="Arial" panose="020B0604020202020204" pitchFamily="34" charset="0"/>
              <a:buChar char="•"/>
            </a:pPr>
            <a:r>
              <a:rPr lang="en-US" b="1" dirty="0">
                <a:latin typeface="Calibri" panose="020F0502020204030204" pitchFamily="34" charset="0"/>
                <a:cs typeface="Calibri" panose="020F0502020204030204" pitchFamily="34" charset="0"/>
              </a:rPr>
              <a:t>5-sigma significant astrometric acceleration</a:t>
            </a:r>
            <a:endParaRPr lang="en-US" sz="1800" b="1" dirty="0">
              <a:latin typeface="Calibri" panose="020F0502020204030204" pitchFamily="34" charset="0"/>
              <a:cs typeface="Calibri" panose="020F0502020204030204" pitchFamily="34" charset="0"/>
            </a:endParaRPr>
          </a:p>
        </p:txBody>
      </p:sp>
      <p:pic>
        <p:nvPicPr>
          <p:cNvPr id="3" name="Picture 2" descr="A person in a white shirt&#10;&#10;AI-generated content may be incorrect.">
            <a:extLst>
              <a:ext uri="{FF2B5EF4-FFF2-40B4-BE49-F238E27FC236}">
                <a16:creationId xmlns:a16="http://schemas.microsoft.com/office/drawing/2014/main" id="{68541AE4-72C1-BFD0-9701-9F73B578A2F3}"/>
              </a:ext>
            </a:extLst>
          </p:cNvPr>
          <p:cNvPicPr>
            <a:picLocks noChangeAspect="1"/>
          </p:cNvPicPr>
          <p:nvPr/>
        </p:nvPicPr>
        <p:blipFill>
          <a:blip r:embed="rId7"/>
          <a:stretch>
            <a:fillRect/>
          </a:stretch>
        </p:blipFill>
        <p:spPr>
          <a:xfrm>
            <a:off x="5733128" y="618060"/>
            <a:ext cx="1473528" cy="2204914"/>
          </a:xfrm>
          <a:prstGeom prst="rect">
            <a:avLst/>
          </a:prstGeom>
        </p:spPr>
      </p:pic>
    </p:spTree>
    <p:extLst>
      <p:ext uri="{BB962C8B-B14F-4D97-AF65-F5344CB8AC3E}">
        <p14:creationId xmlns:p14="http://schemas.microsoft.com/office/powerpoint/2010/main" val="209458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F8BE1-8525-75F6-BAAB-E014C16ABAAE}"/>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088F3448-6B05-7706-A7B4-231BDD841551}"/>
              </a:ext>
            </a:extLst>
          </p:cNvPr>
          <p:cNvSpPr txBox="1"/>
          <p:nvPr/>
        </p:nvSpPr>
        <p:spPr>
          <a:xfrm>
            <a:off x="6806135" y="5192618"/>
            <a:ext cx="5385865" cy="2059795"/>
          </a:xfrm>
          <a:prstGeom prst="rect">
            <a:avLst/>
          </a:prstGeom>
          <a:noFill/>
        </p:spPr>
        <p:txBody>
          <a:bodyPr wrap="square">
            <a:spAutoFit/>
          </a:bodyPr>
          <a:lstStyle/>
          <a:p>
            <a:pPr eaLnBrk="1" fontAlgn="base">
              <a:lnSpc>
                <a:spcPct val="83000"/>
              </a:lnSpc>
              <a:spcBef>
                <a:spcPct val="50000"/>
              </a:spcBef>
              <a:spcAft>
                <a:spcPct val="0"/>
              </a:spcAft>
              <a:buClr>
                <a:srgbClr val="000000"/>
              </a:buClr>
              <a:buSzPct val="45000"/>
              <a:buFont typeface="StarSymbol" charset="0"/>
              <a:buNone/>
            </a:pPr>
            <a:r>
              <a:rPr lang="en-US" sz="2400" b="1" dirty="0">
                <a:latin typeface="Calibri" panose="020F0502020204030204" pitchFamily="34" charset="0"/>
                <a:cs typeface="Calibri" panose="020F0502020204030204" pitchFamily="34" charset="0"/>
              </a:rPr>
              <a:t>Mass: ~17.6 </a:t>
            </a:r>
            <a:r>
              <a:rPr lang="en-US" sz="2400" b="1" dirty="0" err="1">
                <a:latin typeface="Calibri" panose="020F0502020204030204" pitchFamily="34" charset="0"/>
                <a:cs typeface="Calibri" panose="020F0502020204030204" pitchFamily="34" charset="0"/>
              </a:rPr>
              <a:t>Mj</a:t>
            </a:r>
            <a:endParaRPr lang="en-US" sz="2400" b="1" dirty="0">
              <a:latin typeface="Calibri" panose="020F0502020204030204" pitchFamily="34" charset="0"/>
              <a:cs typeface="Calibri" panose="020F0502020204030204" pitchFamily="34" charset="0"/>
            </a:endParaRPr>
          </a:p>
          <a:p>
            <a:pPr eaLnBrk="1" fontAlgn="base">
              <a:lnSpc>
                <a:spcPct val="83000"/>
              </a:lnSpc>
              <a:spcBef>
                <a:spcPct val="50000"/>
              </a:spcBef>
              <a:spcAft>
                <a:spcPct val="0"/>
              </a:spcAft>
              <a:buClr>
                <a:srgbClr val="000000"/>
              </a:buClr>
              <a:buSzPct val="45000"/>
              <a:buFont typeface="StarSymbol" charset="0"/>
              <a:buNone/>
            </a:pPr>
            <a:r>
              <a:rPr lang="en-US" sz="2400" b="1" dirty="0">
                <a:latin typeface="Calibri" panose="020F0502020204030204" pitchFamily="34" charset="0"/>
                <a:cs typeface="Calibri" panose="020F0502020204030204" pitchFamily="34" charset="0"/>
              </a:rPr>
              <a:t>Mass ratio ~9e-3 </a:t>
            </a:r>
            <a:br>
              <a:rPr lang="en-US" sz="2400" b="1"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(similar to HR 8799 </a:t>
            </a:r>
            <a:r>
              <a:rPr lang="en-US" sz="2400" dirty="0" err="1">
                <a:latin typeface="Calibri" panose="020F0502020204030204" pitchFamily="34" charset="0"/>
                <a:cs typeface="Calibri" panose="020F0502020204030204" pitchFamily="34" charset="0"/>
              </a:rPr>
              <a:t>cde</a:t>
            </a:r>
            <a:r>
              <a:rPr lang="en-US" sz="2400" dirty="0">
                <a:latin typeface="Calibri" panose="020F0502020204030204" pitchFamily="34" charset="0"/>
                <a:cs typeface="Calibri" panose="020F0502020204030204" pitchFamily="34" charset="0"/>
              </a:rPr>
              <a:t>, HIP 99770 b)</a:t>
            </a:r>
          </a:p>
          <a:p>
            <a:pPr eaLnBrk="1" fontAlgn="base">
              <a:lnSpc>
                <a:spcPct val="83000"/>
              </a:lnSpc>
              <a:spcBef>
                <a:spcPct val="50000"/>
              </a:spcBef>
              <a:spcAft>
                <a:spcPct val="0"/>
              </a:spcAft>
              <a:buClr>
                <a:srgbClr val="000000"/>
              </a:buClr>
              <a:buSzPct val="45000"/>
              <a:buFont typeface="StarSymbol" charset="0"/>
              <a:buNone/>
            </a:pPr>
            <a:r>
              <a:rPr lang="en-US" sz="2400" b="1" dirty="0" err="1">
                <a:latin typeface="Calibri" panose="020F0502020204030204" pitchFamily="34" charset="0"/>
                <a:cs typeface="Calibri" panose="020F0502020204030204" pitchFamily="34" charset="0"/>
              </a:rPr>
              <a:t>sma</a:t>
            </a:r>
            <a:r>
              <a:rPr lang="en-US" sz="2400" b="1" dirty="0">
                <a:latin typeface="Calibri" panose="020F0502020204030204" pitchFamily="34" charset="0"/>
                <a:cs typeface="Calibri" panose="020F0502020204030204" pitchFamily="34" charset="0"/>
              </a:rPr>
              <a:t> ~ 25 au, </a:t>
            </a:r>
            <a:r>
              <a:rPr lang="en-US" sz="2400" b="1" dirty="0" err="1">
                <a:latin typeface="Calibri" panose="020F0502020204030204" pitchFamily="34" charset="0"/>
                <a:cs typeface="Calibri" panose="020F0502020204030204" pitchFamily="34" charset="0"/>
              </a:rPr>
              <a:t>ecc</a:t>
            </a:r>
            <a:r>
              <a:rPr lang="en-US" sz="2400" b="1" dirty="0">
                <a:latin typeface="Calibri" panose="020F0502020204030204" pitchFamily="34" charset="0"/>
                <a:cs typeface="Calibri" panose="020F0502020204030204" pitchFamily="34" charset="0"/>
              </a:rPr>
              <a:t> ~ 0.4</a:t>
            </a:r>
          </a:p>
          <a:p>
            <a:pPr eaLnBrk="1" fontAlgn="base">
              <a:lnSpc>
                <a:spcPct val="83000"/>
              </a:lnSpc>
              <a:spcBef>
                <a:spcPct val="50000"/>
              </a:spcBef>
              <a:spcAft>
                <a:spcPct val="0"/>
              </a:spcAft>
              <a:buClr>
                <a:srgbClr val="000000"/>
              </a:buClr>
              <a:buSzPct val="45000"/>
              <a:buFont typeface="StarSymbol" charset="0"/>
              <a:buNone/>
            </a:pPr>
            <a:endParaRPr lang="en-US" sz="1800" b="1" dirty="0">
              <a:latin typeface="Calibri" panose="020F0502020204030204" pitchFamily="34" charset="0"/>
              <a:cs typeface="Calibri" panose="020F0502020204030204" pitchFamily="34" charset="0"/>
            </a:endParaRPr>
          </a:p>
        </p:txBody>
      </p:sp>
      <p:sp>
        <p:nvSpPr>
          <p:cNvPr id="2" name="Text Box 6">
            <a:extLst>
              <a:ext uri="{FF2B5EF4-FFF2-40B4-BE49-F238E27FC236}">
                <a16:creationId xmlns:a16="http://schemas.microsoft.com/office/drawing/2014/main" id="{2DAE4F1A-41F4-A76D-1908-403C7164066B}"/>
              </a:ext>
            </a:extLst>
          </p:cNvPr>
          <p:cNvSpPr txBox="1">
            <a:spLocks noChangeArrowheads="1"/>
          </p:cNvSpPr>
          <p:nvPr/>
        </p:nvSpPr>
        <p:spPr bwMode="auto">
          <a:xfrm>
            <a:off x="130849" y="119632"/>
            <a:ext cx="12061151" cy="4599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82909" tIns="41455" rIns="82909" bIns="41455">
            <a:spAutoFit/>
          </a:bodyPr>
          <a:lstStyle>
            <a:lvl1pPr defTabSz="828675" eaLnBrk="0" hangingPunct="0">
              <a:defRPr>
                <a:solidFill>
                  <a:schemeClr val="tx1"/>
                </a:solidFill>
                <a:latin typeface="Arial" charset="0"/>
                <a:cs typeface="Arial" charset="0"/>
              </a:defRPr>
            </a:lvl1pPr>
            <a:lvl2pPr marL="742950" indent="-285750" defTabSz="828675" eaLnBrk="0" hangingPunct="0">
              <a:defRPr>
                <a:solidFill>
                  <a:schemeClr val="tx1"/>
                </a:solidFill>
                <a:latin typeface="Arial" charset="0"/>
                <a:cs typeface="Arial" charset="0"/>
              </a:defRPr>
            </a:lvl2pPr>
            <a:lvl3pPr marL="1143000" indent="-228600" defTabSz="828675" eaLnBrk="0" hangingPunct="0">
              <a:defRPr>
                <a:solidFill>
                  <a:schemeClr val="tx1"/>
                </a:solidFill>
                <a:latin typeface="Arial" charset="0"/>
                <a:cs typeface="Arial" charset="0"/>
              </a:defRPr>
            </a:lvl3pPr>
            <a:lvl4pPr marL="1600200" indent="-228600" defTabSz="828675" eaLnBrk="0" hangingPunct="0">
              <a:defRPr>
                <a:solidFill>
                  <a:schemeClr val="tx1"/>
                </a:solidFill>
                <a:latin typeface="Arial" charset="0"/>
                <a:cs typeface="Arial" charset="0"/>
              </a:defRPr>
            </a:lvl4pPr>
            <a:lvl5pPr marL="2057400" indent="-228600" defTabSz="828675" eaLnBrk="0" hangingPunct="0">
              <a:defRPr>
                <a:solidFill>
                  <a:schemeClr val="tx1"/>
                </a:solidFill>
                <a:latin typeface="Arial" charset="0"/>
                <a:cs typeface="Arial" charset="0"/>
              </a:defRPr>
            </a:lvl5pPr>
            <a:lvl6pPr marL="2514600" indent="-228600" defTabSz="828675" eaLnBrk="0" fontAlgn="base" hangingPunct="0">
              <a:spcBef>
                <a:spcPct val="0"/>
              </a:spcBef>
              <a:spcAft>
                <a:spcPct val="0"/>
              </a:spcAft>
              <a:defRPr>
                <a:solidFill>
                  <a:schemeClr val="tx1"/>
                </a:solidFill>
                <a:latin typeface="Arial" charset="0"/>
                <a:cs typeface="Arial" charset="0"/>
              </a:defRPr>
            </a:lvl6pPr>
            <a:lvl7pPr marL="2971800" indent="-228600" defTabSz="828675" eaLnBrk="0" fontAlgn="base" hangingPunct="0">
              <a:spcBef>
                <a:spcPct val="0"/>
              </a:spcBef>
              <a:spcAft>
                <a:spcPct val="0"/>
              </a:spcAft>
              <a:defRPr>
                <a:solidFill>
                  <a:schemeClr val="tx1"/>
                </a:solidFill>
                <a:latin typeface="Arial" charset="0"/>
                <a:cs typeface="Arial" charset="0"/>
              </a:defRPr>
            </a:lvl7pPr>
            <a:lvl8pPr marL="3429000" indent="-228600" defTabSz="828675" eaLnBrk="0" fontAlgn="base" hangingPunct="0">
              <a:spcBef>
                <a:spcPct val="0"/>
              </a:spcBef>
              <a:spcAft>
                <a:spcPct val="0"/>
              </a:spcAft>
              <a:defRPr>
                <a:solidFill>
                  <a:schemeClr val="tx1"/>
                </a:solidFill>
                <a:latin typeface="Arial" charset="0"/>
                <a:cs typeface="Arial" charset="0"/>
              </a:defRPr>
            </a:lvl8pPr>
            <a:lvl9pPr marL="3886200" indent="-228600" defTabSz="828675" eaLnBrk="0" fontAlgn="base" hangingPunct="0">
              <a:spcBef>
                <a:spcPct val="0"/>
              </a:spcBef>
              <a:spcAft>
                <a:spcPct val="0"/>
              </a:spcAft>
              <a:defRPr>
                <a:solidFill>
                  <a:schemeClr val="tx1"/>
                </a:solidFill>
                <a:latin typeface="Arial" charset="0"/>
                <a:cs typeface="Arial" charset="0"/>
              </a:defRPr>
            </a:lvl9pPr>
          </a:lstStyle>
          <a:p>
            <a:pPr algn="ctr" eaLnBrk="1" fontAlgn="base">
              <a:lnSpc>
                <a:spcPct val="83000"/>
              </a:lnSpc>
              <a:spcBef>
                <a:spcPct val="50000"/>
              </a:spcBef>
              <a:spcAft>
                <a:spcPct val="0"/>
              </a:spcAft>
              <a:buClr>
                <a:srgbClr val="000000"/>
              </a:buClr>
              <a:buSzPct val="45000"/>
              <a:buFont typeface="StarSymbol" charset="0"/>
              <a:buNone/>
            </a:pPr>
            <a:r>
              <a:rPr lang="en-US" sz="2900" b="1" dirty="0"/>
              <a:t>OASIS discovery #1 </a:t>
            </a:r>
            <a:r>
              <a:rPr lang="en-US" sz="2902" b="1" dirty="0">
                <a:latin typeface="Calibri" panose="020F0502020204030204" pitchFamily="34" charset="0"/>
                <a:cs typeface="Calibri" panose="020F0502020204030204" pitchFamily="34" charset="0"/>
              </a:rPr>
              <a:t>: A New Planet – HIP 54515 b</a:t>
            </a:r>
          </a:p>
        </p:txBody>
      </p:sp>
      <p:pic>
        <p:nvPicPr>
          <p:cNvPr id="4" name="Picture 3">
            <a:extLst>
              <a:ext uri="{FF2B5EF4-FFF2-40B4-BE49-F238E27FC236}">
                <a16:creationId xmlns:a16="http://schemas.microsoft.com/office/drawing/2014/main" id="{FED8A4A6-DA3C-BD63-B54B-1DBF3CE84600}"/>
              </a:ext>
            </a:extLst>
          </p:cNvPr>
          <p:cNvPicPr>
            <a:picLocks noChangeAspect="1"/>
          </p:cNvPicPr>
          <p:nvPr/>
        </p:nvPicPr>
        <p:blipFill>
          <a:blip r:embed="rId3"/>
          <a:stretch>
            <a:fillRect/>
          </a:stretch>
        </p:blipFill>
        <p:spPr>
          <a:xfrm>
            <a:off x="130849" y="521918"/>
            <a:ext cx="6214817" cy="6336082"/>
          </a:xfrm>
          <a:prstGeom prst="rect">
            <a:avLst/>
          </a:prstGeom>
        </p:spPr>
      </p:pic>
      <p:pic>
        <p:nvPicPr>
          <p:cNvPr id="3" name="Picture 2">
            <a:extLst>
              <a:ext uri="{FF2B5EF4-FFF2-40B4-BE49-F238E27FC236}">
                <a16:creationId xmlns:a16="http://schemas.microsoft.com/office/drawing/2014/main" id="{32339DD4-5851-A1F5-1554-7B34F8F52838}"/>
              </a:ext>
            </a:extLst>
          </p:cNvPr>
          <p:cNvPicPr>
            <a:picLocks noChangeAspect="1"/>
          </p:cNvPicPr>
          <p:nvPr/>
        </p:nvPicPr>
        <p:blipFill>
          <a:blip r:embed="rId4"/>
          <a:stretch>
            <a:fillRect/>
          </a:stretch>
        </p:blipFill>
        <p:spPr>
          <a:xfrm>
            <a:off x="6345666" y="521918"/>
            <a:ext cx="5608215" cy="3809718"/>
          </a:xfrm>
          <a:prstGeom prst="rect">
            <a:avLst/>
          </a:prstGeom>
        </p:spPr>
      </p:pic>
      <p:sp>
        <p:nvSpPr>
          <p:cNvPr id="8" name="TextBox 7">
            <a:extLst>
              <a:ext uri="{FF2B5EF4-FFF2-40B4-BE49-F238E27FC236}">
                <a16:creationId xmlns:a16="http://schemas.microsoft.com/office/drawing/2014/main" id="{C09410DC-B37D-1833-E7D7-B0F6B86B8AC1}"/>
              </a:ext>
            </a:extLst>
          </p:cNvPr>
          <p:cNvSpPr txBox="1"/>
          <p:nvPr/>
        </p:nvSpPr>
        <p:spPr>
          <a:xfrm>
            <a:off x="6607037" y="4685695"/>
            <a:ext cx="6097656" cy="403508"/>
          </a:xfrm>
          <a:prstGeom prst="rect">
            <a:avLst/>
          </a:prstGeom>
          <a:noFill/>
        </p:spPr>
        <p:txBody>
          <a:bodyPr wrap="square">
            <a:spAutoFit/>
          </a:bodyPr>
          <a:lstStyle/>
          <a:p>
            <a:pPr eaLnBrk="1" fontAlgn="base">
              <a:lnSpc>
                <a:spcPct val="83000"/>
              </a:lnSpc>
              <a:spcBef>
                <a:spcPct val="50000"/>
              </a:spcBef>
              <a:spcAft>
                <a:spcPct val="0"/>
              </a:spcAft>
              <a:buClr>
                <a:srgbClr val="000000"/>
              </a:buClr>
              <a:buSzPct val="45000"/>
              <a:buFont typeface="StarSymbol" charset="0"/>
              <a:buNone/>
            </a:pPr>
            <a:r>
              <a:rPr lang="en-US" sz="2400" b="1" dirty="0">
                <a:latin typeface="Calibri" panose="020F0502020204030204" pitchFamily="34" charset="0"/>
                <a:cs typeface="Calibri" panose="020F0502020204030204" pitchFamily="34" charset="0"/>
              </a:rPr>
              <a:t>~2100-2400 K, M/L transition object</a:t>
            </a:r>
          </a:p>
        </p:txBody>
      </p:sp>
      <p:grpSp>
        <p:nvGrpSpPr>
          <p:cNvPr id="9" name="Group 8">
            <a:extLst>
              <a:ext uri="{FF2B5EF4-FFF2-40B4-BE49-F238E27FC236}">
                <a16:creationId xmlns:a16="http://schemas.microsoft.com/office/drawing/2014/main" id="{D245A17F-58F2-F55C-6EE9-0A9AD86FF928}"/>
              </a:ext>
            </a:extLst>
          </p:cNvPr>
          <p:cNvGrpSpPr>
            <a:grpSpLocks noChangeAspect="1"/>
          </p:cNvGrpSpPr>
          <p:nvPr/>
        </p:nvGrpSpPr>
        <p:grpSpPr>
          <a:xfrm>
            <a:off x="3373827" y="579609"/>
            <a:ext cx="2332277" cy="2220741"/>
            <a:chOff x="3449520" y="-138133"/>
            <a:chExt cx="7202442" cy="6858000"/>
          </a:xfrm>
        </p:grpSpPr>
        <p:pic>
          <p:nvPicPr>
            <p:cNvPr id="10" name="Picture 9" descr="A graph of a star&#10;&#10;Description automatically generated with medium confidence">
              <a:extLst>
                <a:ext uri="{FF2B5EF4-FFF2-40B4-BE49-F238E27FC236}">
                  <a16:creationId xmlns:a16="http://schemas.microsoft.com/office/drawing/2014/main" id="{0A2DF1C8-D9D2-63F6-A846-76E421CCB560}"/>
                </a:ext>
              </a:extLst>
            </p:cNvPr>
            <p:cNvPicPr>
              <a:picLocks noChangeAspect="1"/>
            </p:cNvPicPr>
            <p:nvPr/>
          </p:nvPicPr>
          <p:blipFill>
            <a:blip r:embed="rId5"/>
            <a:srcRect l="42408" t="17797" r="12362" b="73983"/>
            <a:stretch/>
          </p:blipFill>
          <p:spPr>
            <a:xfrm flipV="1">
              <a:off x="8327859" y="4641603"/>
              <a:ext cx="1519564" cy="425366"/>
            </a:xfrm>
            <a:prstGeom prst="rect">
              <a:avLst/>
            </a:prstGeom>
          </p:spPr>
        </p:pic>
        <p:pic>
          <p:nvPicPr>
            <p:cNvPr id="11" name="Picture 10" descr="A graph of a star&#10;&#10;AI-generated content may be incorrect.">
              <a:extLst>
                <a:ext uri="{FF2B5EF4-FFF2-40B4-BE49-F238E27FC236}">
                  <a16:creationId xmlns:a16="http://schemas.microsoft.com/office/drawing/2014/main" id="{E0D5EB51-2B50-1AE3-12B6-2122D953CAE8}"/>
                </a:ext>
              </a:extLst>
            </p:cNvPr>
            <p:cNvPicPr>
              <a:picLocks noChangeAspect="1"/>
            </p:cNvPicPr>
            <p:nvPr/>
          </p:nvPicPr>
          <p:blipFill>
            <a:blip r:embed="rId6"/>
            <a:stretch>
              <a:fillRect/>
            </a:stretch>
          </p:blipFill>
          <p:spPr>
            <a:xfrm>
              <a:off x="3449520" y="-138133"/>
              <a:ext cx="7202442" cy="6858000"/>
            </a:xfrm>
            <a:prstGeom prst="rect">
              <a:avLst/>
            </a:prstGeom>
          </p:spPr>
        </p:pic>
      </p:grpSp>
    </p:spTree>
    <p:extLst>
      <p:ext uri="{BB962C8B-B14F-4D97-AF65-F5344CB8AC3E}">
        <p14:creationId xmlns:p14="http://schemas.microsoft.com/office/powerpoint/2010/main" val="746450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96B31-C20A-D4AA-A337-967135BA46D8}"/>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1AB6450F-5E6C-010F-D3EC-8A95C8436A3D}"/>
              </a:ext>
            </a:extLst>
          </p:cNvPr>
          <p:cNvSpPr txBox="1"/>
          <p:nvPr/>
        </p:nvSpPr>
        <p:spPr>
          <a:xfrm>
            <a:off x="8828116" y="6488668"/>
            <a:ext cx="3545963" cy="369332"/>
          </a:xfrm>
          <a:prstGeom prst="rect">
            <a:avLst/>
          </a:prstGeom>
          <a:noFill/>
        </p:spPr>
        <p:txBody>
          <a:bodyPr wrap="square">
            <a:spAutoFit/>
          </a:bodyPr>
          <a:lstStyle/>
          <a:p>
            <a:r>
              <a:rPr lang="en-US" sz="1800" b="1" dirty="0">
                <a:latin typeface="Calibri" panose="020F0502020204030204" pitchFamily="34" charset="0"/>
                <a:cs typeface="Calibri" panose="020F0502020204030204" pitchFamily="34" charset="0"/>
              </a:rPr>
              <a:t>Currie &amp; Li </a:t>
            </a:r>
            <a:r>
              <a:rPr lang="en-US" b="1" dirty="0">
                <a:latin typeface="Calibri" panose="020F0502020204030204" pitchFamily="34" charset="0"/>
                <a:cs typeface="Calibri" panose="020F0502020204030204" pitchFamily="34" charset="0"/>
              </a:rPr>
              <a:t>et al. 2026, AJ, 171, 5</a:t>
            </a:r>
            <a:endParaRPr lang="en-US" dirty="0"/>
          </a:p>
        </p:txBody>
      </p:sp>
      <p:pic>
        <p:nvPicPr>
          <p:cNvPr id="5" name="Picture 4">
            <a:extLst>
              <a:ext uri="{FF2B5EF4-FFF2-40B4-BE49-F238E27FC236}">
                <a16:creationId xmlns:a16="http://schemas.microsoft.com/office/drawing/2014/main" id="{C64F6ACE-A34A-839B-BA87-8028B1F3F000}"/>
              </a:ext>
            </a:extLst>
          </p:cNvPr>
          <p:cNvPicPr>
            <a:picLocks noChangeAspect="1"/>
          </p:cNvPicPr>
          <p:nvPr/>
        </p:nvPicPr>
        <p:blipFill>
          <a:blip r:embed="rId3"/>
          <a:srcRect l="772" t="1652" r="624" b="2223"/>
          <a:stretch>
            <a:fillRect/>
          </a:stretch>
        </p:blipFill>
        <p:spPr>
          <a:xfrm>
            <a:off x="2637182" y="1462696"/>
            <a:ext cx="6917634" cy="3857182"/>
          </a:xfrm>
          <a:prstGeom prst="rect">
            <a:avLst/>
          </a:prstGeom>
        </p:spPr>
      </p:pic>
      <p:sp>
        <p:nvSpPr>
          <p:cNvPr id="9" name="TextBox 8">
            <a:extLst>
              <a:ext uri="{FF2B5EF4-FFF2-40B4-BE49-F238E27FC236}">
                <a16:creationId xmlns:a16="http://schemas.microsoft.com/office/drawing/2014/main" id="{E5D01B07-3F64-C735-E73F-815ACD68FE27}"/>
              </a:ext>
            </a:extLst>
          </p:cNvPr>
          <p:cNvSpPr txBox="1"/>
          <p:nvPr/>
        </p:nvSpPr>
        <p:spPr>
          <a:xfrm>
            <a:off x="690029" y="5319878"/>
            <a:ext cx="11501971" cy="1754326"/>
          </a:xfrm>
          <a:prstGeom prst="rect">
            <a:avLst/>
          </a:prstGeom>
          <a:noFill/>
        </p:spPr>
        <p:txBody>
          <a:bodyPr wrap="square">
            <a:spAutoFit/>
          </a:bodyPr>
          <a:lstStyle/>
          <a:p>
            <a:pPr rtl="0" fontAlgn="base"/>
            <a:endParaRPr lang="en-US" b="1" dirty="0">
              <a:solidFill>
                <a:srgbClr val="000000"/>
              </a:solidFill>
              <a:latin typeface="Arial" panose="020B0604020202020204" pitchFamily="34" charset="0"/>
            </a:endParaRPr>
          </a:p>
          <a:p>
            <a:pPr rtl="0" fontAlgn="base"/>
            <a:r>
              <a:rPr lang="en-US" b="1" dirty="0">
                <a:solidFill>
                  <a:srgbClr val="000000"/>
                </a:solidFill>
                <a:latin typeface="Arial" panose="020B0604020202020204" pitchFamily="34" charset="0"/>
              </a:rPr>
              <a:t>HIP 54515 b lies well below the empirical mass turnover from planets to brown dwarfs (~25-30 </a:t>
            </a:r>
            <a:r>
              <a:rPr lang="en-US" b="1" dirty="0" err="1">
                <a:solidFill>
                  <a:srgbClr val="000000"/>
                </a:solidFill>
                <a:latin typeface="Arial" panose="020B0604020202020204" pitchFamily="34" charset="0"/>
              </a:rPr>
              <a:t>Mj</a:t>
            </a:r>
            <a:r>
              <a:rPr lang="en-US" b="1" dirty="0">
                <a:solidFill>
                  <a:srgbClr val="000000"/>
                </a:solidFill>
                <a:latin typeface="Arial" panose="020B0604020202020204" pitchFamily="34" charset="0"/>
              </a:rPr>
              <a:t>) …</a:t>
            </a:r>
          </a:p>
          <a:p>
            <a:pPr rtl="0" fontAlgn="base"/>
            <a:r>
              <a:rPr lang="en-US" b="1" dirty="0">
                <a:solidFill>
                  <a:srgbClr val="000000"/>
                </a:solidFill>
                <a:latin typeface="Arial" panose="020B0604020202020204" pitchFamily="34" charset="0"/>
              </a:rPr>
              <a:t>also lies below the empirical mass ratio turnover  (q ~0.02-0.03)</a:t>
            </a:r>
          </a:p>
          <a:p>
            <a:pPr fontAlgn="base"/>
            <a:br>
              <a:rPr lang="en-US" b="1" dirty="0">
                <a:solidFill>
                  <a:srgbClr val="000000"/>
                </a:solidFill>
                <a:latin typeface="Arial" panose="020B0604020202020204" pitchFamily="34" charset="0"/>
              </a:rPr>
            </a:br>
            <a:br>
              <a:rPr lang="en-US" b="1" dirty="0">
                <a:solidFill>
                  <a:srgbClr val="000000"/>
                </a:solidFill>
                <a:latin typeface="Arial" panose="020B0604020202020204" pitchFamily="34" charset="0"/>
              </a:rPr>
            </a:br>
            <a:endParaRPr lang="en-US" dirty="0"/>
          </a:p>
        </p:txBody>
      </p:sp>
      <p:sp>
        <p:nvSpPr>
          <p:cNvPr id="11" name="TextBox 10">
            <a:extLst>
              <a:ext uri="{FF2B5EF4-FFF2-40B4-BE49-F238E27FC236}">
                <a16:creationId xmlns:a16="http://schemas.microsoft.com/office/drawing/2014/main" id="{A5155A20-DF13-D132-45EC-B12252D71A4E}"/>
              </a:ext>
            </a:extLst>
          </p:cNvPr>
          <p:cNvSpPr txBox="1"/>
          <p:nvPr/>
        </p:nvSpPr>
        <p:spPr>
          <a:xfrm>
            <a:off x="194710" y="55049"/>
            <a:ext cx="11802579" cy="538609"/>
          </a:xfrm>
          <a:prstGeom prst="rect">
            <a:avLst/>
          </a:prstGeom>
          <a:noFill/>
        </p:spPr>
        <p:txBody>
          <a:bodyPr wrap="square">
            <a:spAutoFit/>
          </a:bodyPr>
          <a:lstStyle/>
          <a:p>
            <a:pPr algn="ctr" rtl="0">
              <a:buNone/>
            </a:pPr>
            <a:r>
              <a:rPr lang="en-US" sz="2900" b="1" i="0" u="none" strike="noStrike" dirty="0">
                <a:effectLst/>
              </a:rPr>
              <a:t>Interpreting HIP 54515 b: Evidence Suggests a Planet, Not a Brown Dwarf</a:t>
            </a:r>
            <a:endParaRPr lang="en-US" dirty="0"/>
          </a:p>
        </p:txBody>
      </p:sp>
      <p:cxnSp>
        <p:nvCxnSpPr>
          <p:cNvPr id="14" name="Straight Arrow Connector 13">
            <a:extLst>
              <a:ext uri="{FF2B5EF4-FFF2-40B4-BE49-F238E27FC236}">
                <a16:creationId xmlns:a16="http://schemas.microsoft.com/office/drawing/2014/main" id="{C6AEC5A8-29A6-BADD-E609-6F3EC6C47E1D}"/>
              </a:ext>
            </a:extLst>
          </p:cNvPr>
          <p:cNvCxnSpPr>
            <a:cxnSpLocks/>
          </p:cNvCxnSpPr>
          <p:nvPr/>
        </p:nvCxnSpPr>
        <p:spPr>
          <a:xfrm flipH="1">
            <a:off x="7577401" y="3986078"/>
            <a:ext cx="591671" cy="0"/>
          </a:xfrm>
          <a:prstGeom prst="straightConnector1">
            <a:avLst/>
          </a:prstGeom>
          <a:ln w="63500">
            <a:solidFill>
              <a:srgbClr val="8EFA00"/>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D82E2D12-D702-46F9-07E8-CBBEB9FCCD8A}"/>
              </a:ext>
            </a:extLst>
          </p:cNvPr>
          <p:cNvSpPr txBox="1"/>
          <p:nvPr/>
        </p:nvSpPr>
        <p:spPr>
          <a:xfrm>
            <a:off x="2353848" y="694319"/>
            <a:ext cx="8994510" cy="646331"/>
          </a:xfrm>
          <a:prstGeom prst="rect">
            <a:avLst/>
          </a:prstGeom>
          <a:noFill/>
        </p:spPr>
        <p:txBody>
          <a:bodyPr wrap="square">
            <a:spAutoFit/>
          </a:bodyPr>
          <a:lstStyle/>
          <a:p>
            <a:r>
              <a:rPr lang="en-US" sz="1800" b="1" i="0" u="none" strike="noStrike" dirty="0">
                <a:solidFill>
                  <a:srgbClr val="000000"/>
                </a:solidFill>
                <a:effectLst/>
                <a:latin typeface="Arial" panose="020B0604020202020204" pitchFamily="34" charset="0"/>
              </a:rPr>
              <a:t>Deuterium burning limit fails to distinguish between planets and brown dwarfs</a:t>
            </a:r>
            <a:br>
              <a:rPr lang="en-US" sz="1800" b="1" i="0" u="none" strike="noStrike" dirty="0">
                <a:solidFill>
                  <a:srgbClr val="000000"/>
                </a:solidFill>
                <a:effectLst/>
                <a:latin typeface="Arial" panose="020B0604020202020204" pitchFamily="34" charset="0"/>
              </a:rPr>
            </a:br>
            <a:r>
              <a:rPr lang="en-US" sz="1800" i="0" u="none" strike="noStrike" dirty="0">
                <a:solidFill>
                  <a:srgbClr val="000000"/>
                </a:solidFill>
                <a:effectLst/>
                <a:latin typeface="Arial" panose="020B0604020202020204" pitchFamily="34" charset="0"/>
              </a:rPr>
              <a:t>(Currie, Biller and Lagrange et al. 2023; Currie et al. 2023)</a:t>
            </a:r>
            <a:endParaRPr lang="en-US" dirty="0"/>
          </a:p>
        </p:txBody>
      </p:sp>
      <p:sp>
        <p:nvSpPr>
          <p:cNvPr id="6" name="TextBox 5">
            <a:extLst>
              <a:ext uri="{FF2B5EF4-FFF2-40B4-BE49-F238E27FC236}">
                <a16:creationId xmlns:a16="http://schemas.microsoft.com/office/drawing/2014/main" id="{A8D9E2E0-D7E9-8D5A-83CD-870C90AB1C41}"/>
              </a:ext>
            </a:extLst>
          </p:cNvPr>
          <p:cNvSpPr txBox="1"/>
          <p:nvPr/>
        </p:nvSpPr>
        <p:spPr>
          <a:xfrm>
            <a:off x="-1" y="6473278"/>
            <a:ext cx="8828117" cy="584775"/>
          </a:xfrm>
          <a:prstGeom prst="rect">
            <a:avLst/>
          </a:prstGeom>
          <a:noFill/>
        </p:spPr>
        <p:txBody>
          <a:bodyPr wrap="square">
            <a:spAutoFit/>
          </a:bodyPr>
          <a:lstStyle/>
          <a:p>
            <a:r>
              <a:rPr lang="en-US" sz="1400" b="1" dirty="0">
                <a:solidFill>
                  <a:srgbClr val="000000"/>
                </a:solidFill>
                <a:latin typeface="Arial" panose="020B0604020202020204" pitchFamily="34" charset="0"/>
              </a:rPr>
              <a:t>(see also </a:t>
            </a:r>
            <a:r>
              <a:rPr lang="en-US" sz="1400" dirty="0" err="1">
                <a:solidFill>
                  <a:srgbClr val="000000"/>
                </a:solidFill>
                <a:latin typeface="Arial" panose="020B0604020202020204" pitchFamily="34" charset="0"/>
              </a:rPr>
              <a:t>Sahlmann</a:t>
            </a:r>
            <a:r>
              <a:rPr lang="en-US" sz="1400" dirty="0">
                <a:solidFill>
                  <a:srgbClr val="000000"/>
                </a:solidFill>
                <a:latin typeface="Arial" panose="020B0604020202020204" pitchFamily="34" charset="0"/>
              </a:rPr>
              <a:t> et al. 2011, Ma &amp; Ge 2014, Feng et al. 2023, Meyer et al. 2025; Giacolone et al. 2026)</a:t>
            </a:r>
          </a:p>
          <a:p>
            <a:r>
              <a:rPr lang="en-US" b="1" dirty="0">
                <a:solidFill>
                  <a:srgbClr val="000000"/>
                </a:solidFill>
                <a:latin typeface="Arial" panose="020B0604020202020204" pitchFamily="34" charset="0"/>
              </a:rPr>
              <a:t> </a:t>
            </a:r>
            <a:endParaRPr lang="en-US" dirty="0"/>
          </a:p>
        </p:txBody>
      </p:sp>
    </p:spTree>
    <p:extLst>
      <p:ext uri="{BB962C8B-B14F-4D97-AF65-F5344CB8AC3E}">
        <p14:creationId xmlns:p14="http://schemas.microsoft.com/office/powerpoint/2010/main" val="3584890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0F894-9CFD-4330-59DD-174CE077D25A}"/>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E8DE057-DA5A-FD6A-49E5-5F916A2CF630}"/>
              </a:ext>
            </a:extLst>
          </p:cNvPr>
          <p:cNvSpPr txBox="1"/>
          <p:nvPr/>
        </p:nvSpPr>
        <p:spPr>
          <a:xfrm>
            <a:off x="262564" y="5002435"/>
            <a:ext cx="4691321" cy="1754326"/>
          </a:xfrm>
          <a:prstGeom prst="rect">
            <a:avLst/>
          </a:prstGeom>
          <a:noFill/>
        </p:spPr>
        <p:txBody>
          <a:bodyPr wrap="square">
            <a:spAutoFit/>
          </a:bodyPr>
          <a:lstStyle/>
          <a:p>
            <a:pPr rtl="0">
              <a:buNone/>
            </a:pPr>
            <a:r>
              <a:rPr lang="en-US" sz="1800" b="1" i="0" u="none" strike="noStrike" dirty="0">
                <a:solidFill>
                  <a:srgbClr val="000000"/>
                </a:solidFill>
                <a:effectLst/>
                <a:latin typeface="Arial" panose="020B0604020202020204" pitchFamily="34" charset="0"/>
              </a:rPr>
              <a:t>~60-65 </a:t>
            </a:r>
            <a:r>
              <a:rPr lang="en-US" sz="1800" b="1" i="0" u="none" strike="noStrike" dirty="0" err="1">
                <a:solidFill>
                  <a:srgbClr val="000000"/>
                </a:solidFill>
                <a:effectLst/>
                <a:latin typeface="Arial" panose="020B0604020202020204" pitchFamily="34" charset="0"/>
              </a:rPr>
              <a:t>Mj</a:t>
            </a:r>
            <a:r>
              <a:rPr lang="en-US" sz="1800" b="1" i="0" u="none" strike="noStrike" dirty="0">
                <a:solidFill>
                  <a:srgbClr val="000000"/>
                </a:solidFill>
                <a:effectLst/>
                <a:latin typeface="Arial" panose="020B0604020202020204" pitchFamily="34" charset="0"/>
              </a:rPr>
              <a:t> (likely) brown dwarf at ~11 au</a:t>
            </a:r>
          </a:p>
          <a:p>
            <a:pPr fontAlgn="base"/>
            <a:endParaRPr lang="en-US" b="1" dirty="0">
              <a:solidFill>
                <a:srgbClr val="000000"/>
              </a:solidFill>
              <a:latin typeface="Arial" panose="020B0604020202020204" pitchFamily="34" charset="0"/>
            </a:endParaRPr>
          </a:p>
          <a:p>
            <a:pPr marL="285750" indent="-285750" fontAlgn="base">
              <a:buFont typeface="Arial" panose="020B0604020202020204" pitchFamily="34" charset="0"/>
              <a:buChar char="•"/>
            </a:pPr>
            <a:r>
              <a:rPr lang="en-US" b="1" dirty="0">
                <a:solidFill>
                  <a:srgbClr val="000000"/>
                </a:solidFill>
                <a:latin typeface="Arial" panose="020B0604020202020204" pitchFamily="34" charset="0"/>
              </a:rPr>
              <a:t>Predicted location in 2027:</a:t>
            </a:r>
            <a:br>
              <a:rPr lang="en-US" b="1" dirty="0">
                <a:solidFill>
                  <a:srgbClr val="000000"/>
                </a:solidFill>
                <a:latin typeface="Arial" panose="020B0604020202020204" pitchFamily="34" charset="0"/>
              </a:rPr>
            </a:br>
            <a:r>
              <a:rPr lang="en-US" b="1" dirty="0">
                <a:solidFill>
                  <a:srgbClr val="000000"/>
                </a:solidFill>
                <a:latin typeface="Arial" panose="020B0604020202020204" pitchFamily="34" charset="0"/>
              </a:rPr>
              <a:t> </a:t>
            </a:r>
            <a:r>
              <a:rPr lang="el-GR" dirty="0">
                <a:solidFill>
                  <a:srgbClr val="000000"/>
                </a:solidFill>
                <a:latin typeface="Arial" panose="020B0604020202020204" pitchFamily="34" charset="0"/>
              </a:rPr>
              <a:t>ρ ∼ 0.′′</a:t>
            </a:r>
            <a:r>
              <a:rPr lang="en-US" dirty="0">
                <a:solidFill>
                  <a:srgbClr val="000000"/>
                </a:solidFill>
                <a:latin typeface="Arial" panose="020B0604020202020204" pitchFamily="34" charset="0"/>
              </a:rPr>
              <a:t>26, well within the 0.′′15–0.′′45 CGI dark hole region</a:t>
            </a:r>
            <a:endParaRPr lang="en-US" b="0" dirty="0">
              <a:effectLst/>
            </a:endParaRPr>
          </a:p>
          <a:p>
            <a:pPr>
              <a:buNone/>
            </a:pPr>
            <a:endParaRPr lang="en-US" dirty="0"/>
          </a:p>
        </p:txBody>
      </p:sp>
      <p:pic>
        <p:nvPicPr>
          <p:cNvPr id="6" name="Picture 5">
            <a:extLst>
              <a:ext uri="{FF2B5EF4-FFF2-40B4-BE49-F238E27FC236}">
                <a16:creationId xmlns:a16="http://schemas.microsoft.com/office/drawing/2014/main" id="{B5C9C2AF-BB04-9EE2-8AD6-E130820486C8}"/>
              </a:ext>
            </a:extLst>
          </p:cNvPr>
          <p:cNvPicPr>
            <a:picLocks noChangeAspect="1"/>
          </p:cNvPicPr>
          <p:nvPr/>
        </p:nvPicPr>
        <p:blipFill>
          <a:blip r:embed="rId3"/>
          <a:stretch>
            <a:fillRect/>
          </a:stretch>
        </p:blipFill>
        <p:spPr>
          <a:xfrm>
            <a:off x="310670" y="1042359"/>
            <a:ext cx="4051780" cy="3858838"/>
          </a:xfrm>
          <a:prstGeom prst="rect">
            <a:avLst/>
          </a:prstGeom>
        </p:spPr>
      </p:pic>
      <p:sp>
        <p:nvSpPr>
          <p:cNvPr id="3" name="TextBox 2">
            <a:extLst>
              <a:ext uri="{FF2B5EF4-FFF2-40B4-BE49-F238E27FC236}">
                <a16:creationId xmlns:a16="http://schemas.microsoft.com/office/drawing/2014/main" id="{4FBA7AB0-6B3D-586C-1385-925FB5CBAE40}"/>
              </a:ext>
            </a:extLst>
          </p:cNvPr>
          <p:cNvSpPr txBox="1"/>
          <p:nvPr/>
        </p:nvSpPr>
        <p:spPr>
          <a:xfrm>
            <a:off x="8114626" y="6487152"/>
            <a:ext cx="4394134" cy="646331"/>
          </a:xfrm>
          <a:prstGeom prst="rect">
            <a:avLst/>
          </a:prstGeom>
          <a:noFill/>
        </p:spPr>
        <p:txBody>
          <a:bodyPr wrap="square">
            <a:spAutoFit/>
          </a:bodyPr>
          <a:lstStyle/>
          <a:p>
            <a:pPr rtl="0">
              <a:buNone/>
            </a:pPr>
            <a:r>
              <a:rPr lang="en-US" sz="1800" b="1" i="0" u="none" strike="noStrike" dirty="0">
                <a:solidFill>
                  <a:srgbClr val="212121"/>
                </a:solidFill>
                <a:effectLst/>
                <a:latin typeface="Arial" panose="020B0604020202020204" pitchFamily="34" charset="0"/>
              </a:rPr>
              <a:t>El Morsy et al. 2025, </a:t>
            </a:r>
            <a:r>
              <a:rPr lang="en-US" sz="1800" b="1" i="0" u="none" strike="noStrike" dirty="0" err="1">
                <a:solidFill>
                  <a:srgbClr val="212121"/>
                </a:solidFill>
                <a:effectLst/>
                <a:latin typeface="Arial" panose="020B0604020202020204" pitchFamily="34" charset="0"/>
              </a:rPr>
              <a:t>ApJL</a:t>
            </a:r>
            <a:r>
              <a:rPr lang="en-US" sz="1800" b="1" i="0" u="none" strike="noStrike" dirty="0">
                <a:solidFill>
                  <a:srgbClr val="212121"/>
                </a:solidFill>
                <a:effectLst/>
                <a:latin typeface="Arial" panose="020B0604020202020204" pitchFamily="34" charset="0"/>
              </a:rPr>
              <a:t>, 995, L4  </a:t>
            </a:r>
            <a:br>
              <a:rPr lang="en-US" dirty="0"/>
            </a:br>
            <a:endParaRPr lang="en-US" dirty="0"/>
          </a:p>
        </p:txBody>
      </p:sp>
      <p:sp>
        <p:nvSpPr>
          <p:cNvPr id="5" name="TextBox 4">
            <a:extLst>
              <a:ext uri="{FF2B5EF4-FFF2-40B4-BE49-F238E27FC236}">
                <a16:creationId xmlns:a16="http://schemas.microsoft.com/office/drawing/2014/main" id="{0125EC78-1E7C-2C71-8B01-D6E884009BBF}"/>
              </a:ext>
            </a:extLst>
          </p:cNvPr>
          <p:cNvSpPr txBox="1"/>
          <p:nvPr/>
        </p:nvSpPr>
        <p:spPr>
          <a:xfrm>
            <a:off x="300039" y="47682"/>
            <a:ext cx="11844335" cy="1538883"/>
          </a:xfrm>
          <a:prstGeom prst="rect">
            <a:avLst/>
          </a:prstGeom>
          <a:noFill/>
        </p:spPr>
        <p:txBody>
          <a:bodyPr wrap="square">
            <a:spAutoFit/>
          </a:bodyPr>
          <a:lstStyle/>
          <a:p>
            <a:pPr algn="ctr"/>
            <a:r>
              <a:rPr lang="en-US" sz="2900" b="1" dirty="0"/>
              <a:t>OASIS discovery #2 – HIP 71618 B</a:t>
            </a:r>
            <a:endParaRPr lang="en-US" sz="2900" dirty="0"/>
          </a:p>
          <a:p>
            <a:pPr algn="ctr" rtl="0">
              <a:buNone/>
            </a:pPr>
            <a:r>
              <a:rPr lang="en-US" sz="2900" b="1" i="0" u="none" strike="noStrike" dirty="0">
                <a:effectLst/>
              </a:rPr>
              <a:t>The First* Target Demonstrably Suitable for th</a:t>
            </a:r>
            <a:r>
              <a:rPr lang="en-US" sz="2900" b="1" dirty="0"/>
              <a:t>e Roman CGI Tech Demo</a:t>
            </a:r>
            <a:endParaRPr lang="en-US" sz="2900" b="0" dirty="0">
              <a:effectLst/>
            </a:endParaRPr>
          </a:p>
          <a:p>
            <a:pPr>
              <a:buNone/>
            </a:pPr>
            <a:br>
              <a:rPr lang="en-US" dirty="0"/>
            </a:br>
            <a:endParaRPr lang="en-US" dirty="0"/>
          </a:p>
        </p:txBody>
      </p:sp>
      <p:pic>
        <p:nvPicPr>
          <p:cNvPr id="9" name="Picture 8">
            <a:extLst>
              <a:ext uri="{FF2B5EF4-FFF2-40B4-BE49-F238E27FC236}">
                <a16:creationId xmlns:a16="http://schemas.microsoft.com/office/drawing/2014/main" id="{75D33418-B27B-8719-7581-13B41079380F}"/>
              </a:ext>
            </a:extLst>
          </p:cNvPr>
          <p:cNvPicPr>
            <a:picLocks noChangeAspect="1"/>
          </p:cNvPicPr>
          <p:nvPr/>
        </p:nvPicPr>
        <p:blipFill>
          <a:blip r:embed="rId4"/>
          <a:stretch>
            <a:fillRect/>
          </a:stretch>
        </p:blipFill>
        <p:spPr>
          <a:xfrm>
            <a:off x="4376627" y="1054880"/>
            <a:ext cx="6194950" cy="3858838"/>
          </a:xfrm>
          <a:prstGeom prst="rect">
            <a:avLst/>
          </a:prstGeom>
        </p:spPr>
      </p:pic>
      <p:sp>
        <p:nvSpPr>
          <p:cNvPr id="11" name="TextBox 10">
            <a:extLst>
              <a:ext uri="{FF2B5EF4-FFF2-40B4-BE49-F238E27FC236}">
                <a16:creationId xmlns:a16="http://schemas.microsoft.com/office/drawing/2014/main" id="{F5FAB564-23B5-AAA7-C925-87F5353E6D60}"/>
              </a:ext>
            </a:extLst>
          </p:cNvPr>
          <p:cNvSpPr txBox="1"/>
          <p:nvPr/>
        </p:nvSpPr>
        <p:spPr>
          <a:xfrm>
            <a:off x="6100221" y="4602791"/>
            <a:ext cx="5640303" cy="1200329"/>
          </a:xfrm>
          <a:prstGeom prst="rect">
            <a:avLst/>
          </a:prstGeom>
          <a:noFill/>
        </p:spPr>
        <p:txBody>
          <a:bodyPr wrap="square">
            <a:spAutoFit/>
          </a:bodyPr>
          <a:lstStyle/>
          <a:p>
            <a:pPr rtl="0" fontAlgn="base"/>
            <a:br>
              <a:rPr lang="en-US" sz="1800" b="1" i="0" u="none" strike="noStrike" dirty="0">
                <a:solidFill>
                  <a:srgbClr val="000000"/>
                </a:solidFill>
                <a:effectLst/>
                <a:latin typeface="Arial" panose="020B0604020202020204" pitchFamily="34" charset="0"/>
              </a:rPr>
            </a:br>
            <a:endParaRPr lang="en-US" sz="1800" b="1" i="0" u="none" strike="noStrike" dirty="0">
              <a:solidFill>
                <a:srgbClr val="000000"/>
              </a:solidFill>
              <a:effectLst/>
              <a:latin typeface="Arial" panose="020B0604020202020204" pitchFamily="34" charset="0"/>
            </a:endParaRPr>
          </a:p>
          <a:p>
            <a:pPr marL="285750" indent="-285750">
              <a:buFont typeface="Arial" panose="020B0604020202020204" pitchFamily="34" charset="0"/>
              <a:buChar char="•"/>
            </a:pPr>
            <a:r>
              <a:rPr lang="en-US" sz="1800" b="0" i="0" u="none" strike="noStrike" dirty="0">
                <a:solidFill>
                  <a:srgbClr val="000000"/>
                </a:solidFill>
                <a:effectLst/>
                <a:latin typeface="Arial" panose="020B0604020202020204" pitchFamily="34" charset="0"/>
              </a:rPr>
              <a:t>Predicted 575 nm contrast of a few </a:t>
            </a:r>
            <a:r>
              <a:rPr lang="en-US" dirty="0">
                <a:solidFill>
                  <a:srgbClr val="000000"/>
                </a:solidFill>
                <a:latin typeface="Arial" panose="020B0604020202020204" pitchFamily="34" charset="0"/>
              </a:rPr>
              <a:t>x 10</a:t>
            </a:r>
            <a:r>
              <a:rPr lang="en-US" baseline="30000" dirty="0">
                <a:solidFill>
                  <a:srgbClr val="000000"/>
                </a:solidFill>
                <a:latin typeface="Arial" panose="020B0604020202020204" pitchFamily="34" charset="0"/>
              </a:rPr>
              <a:t>−7</a:t>
            </a:r>
          </a:p>
          <a:p>
            <a:pPr marL="285750" indent="-285750">
              <a:buFont typeface="Arial" panose="020B0604020202020204" pitchFamily="34" charset="0"/>
              <a:buChar char="•"/>
            </a:pPr>
            <a:r>
              <a:rPr lang="en-US" b="1" u="sng" dirty="0">
                <a:solidFill>
                  <a:srgbClr val="000000"/>
                </a:solidFill>
                <a:latin typeface="Arial" panose="020B0604020202020204" pitchFamily="34" charset="0"/>
              </a:rPr>
              <a:t>A high SNR detection will fulfill TTR5</a:t>
            </a:r>
          </a:p>
        </p:txBody>
      </p:sp>
      <p:sp>
        <p:nvSpPr>
          <p:cNvPr id="14" name="TextBox 13">
            <a:extLst>
              <a:ext uri="{FF2B5EF4-FFF2-40B4-BE49-F238E27FC236}">
                <a16:creationId xmlns:a16="http://schemas.microsoft.com/office/drawing/2014/main" id="{B396F3C9-40BE-19E6-B724-1F0AD5F58CE6}"/>
              </a:ext>
            </a:extLst>
          </p:cNvPr>
          <p:cNvSpPr txBox="1"/>
          <p:nvPr/>
        </p:nvSpPr>
        <p:spPr>
          <a:xfrm>
            <a:off x="1824923" y="6488668"/>
            <a:ext cx="6257924" cy="369332"/>
          </a:xfrm>
          <a:prstGeom prst="rect">
            <a:avLst/>
          </a:prstGeom>
          <a:noFill/>
        </p:spPr>
        <p:txBody>
          <a:bodyPr wrap="square">
            <a:spAutoFit/>
          </a:bodyPr>
          <a:lstStyle/>
          <a:p>
            <a:r>
              <a:rPr lang="en-US" sz="1800" b="1" i="0" u="none" strike="noStrike" dirty="0">
                <a:effectLst/>
              </a:rPr>
              <a:t>*and, to date, the </a:t>
            </a:r>
            <a:r>
              <a:rPr lang="en-US" sz="1800" b="1" i="1" u="sng" strike="noStrike" dirty="0">
                <a:effectLst/>
              </a:rPr>
              <a:t>only</a:t>
            </a:r>
            <a:r>
              <a:rPr lang="en-US" sz="1800" b="1" i="0" u="none" strike="noStrike" dirty="0">
                <a:effectLst/>
              </a:rPr>
              <a:t> one from peer-reviewed literature</a:t>
            </a:r>
            <a:endParaRPr lang="en-US" dirty="0"/>
          </a:p>
        </p:txBody>
      </p:sp>
      <p:pic>
        <p:nvPicPr>
          <p:cNvPr id="7" name="Picture 6" descr="A person with brown hair wearing a black and white shirt&#10;&#10;AI-generated content may be incorrect.">
            <a:extLst>
              <a:ext uri="{FF2B5EF4-FFF2-40B4-BE49-F238E27FC236}">
                <a16:creationId xmlns:a16="http://schemas.microsoft.com/office/drawing/2014/main" id="{46E2166A-4689-C655-7A74-B729DDBEC3EC}"/>
              </a:ext>
            </a:extLst>
          </p:cNvPr>
          <p:cNvPicPr>
            <a:picLocks noChangeAspect="1"/>
          </p:cNvPicPr>
          <p:nvPr/>
        </p:nvPicPr>
        <p:blipFill>
          <a:blip r:embed="rId5"/>
          <a:stretch>
            <a:fillRect/>
          </a:stretch>
        </p:blipFill>
        <p:spPr>
          <a:xfrm>
            <a:off x="10547019" y="1042359"/>
            <a:ext cx="1710956" cy="2138694"/>
          </a:xfrm>
          <a:prstGeom prst="rect">
            <a:avLst/>
          </a:prstGeom>
        </p:spPr>
      </p:pic>
    </p:spTree>
    <p:extLst>
      <p:ext uri="{BB962C8B-B14F-4D97-AF65-F5344CB8AC3E}">
        <p14:creationId xmlns:p14="http://schemas.microsoft.com/office/powerpoint/2010/main" val="3184595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268A2-5AB8-4F8B-F094-2BF4E69E829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F7B59E1-FA03-1C6F-8314-8E5A6F3EC094}"/>
              </a:ext>
            </a:extLst>
          </p:cNvPr>
          <p:cNvPicPr>
            <a:picLocks noChangeAspect="1"/>
          </p:cNvPicPr>
          <p:nvPr/>
        </p:nvPicPr>
        <p:blipFill>
          <a:blip r:embed="rId3"/>
          <a:stretch>
            <a:fillRect/>
          </a:stretch>
        </p:blipFill>
        <p:spPr>
          <a:xfrm>
            <a:off x="7682642" y="3197046"/>
            <a:ext cx="3288036" cy="3503490"/>
          </a:xfrm>
          <a:prstGeom prst="rect">
            <a:avLst/>
          </a:prstGeom>
        </p:spPr>
      </p:pic>
      <p:pic>
        <p:nvPicPr>
          <p:cNvPr id="9" name="Picture 8">
            <a:extLst>
              <a:ext uri="{FF2B5EF4-FFF2-40B4-BE49-F238E27FC236}">
                <a16:creationId xmlns:a16="http://schemas.microsoft.com/office/drawing/2014/main" id="{C5BAD01E-D88B-8AE7-FCA0-B02A756AA308}"/>
              </a:ext>
            </a:extLst>
          </p:cNvPr>
          <p:cNvPicPr>
            <a:picLocks noChangeAspect="1"/>
          </p:cNvPicPr>
          <p:nvPr/>
        </p:nvPicPr>
        <p:blipFill>
          <a:blip r:embed="rId4"/>
          <a:srcRect l="4306" t="4916" r="4306" b="5053"/>
          <a:stretch>
            <a:fillRect/>
          </a:stretch>
        </p:blipFill>
        <p:spPr>
          <a:xfrm>
            <a:off x="1250208" y="3200283"/>
            <a:ext cx="3552985" cy="3500253"/>
          </a:xfrm>
          <a:prstGeom prst="rect">
            <a:avLst/>
          </a:prstGeom>
        </p:spPr>
      </p:pic>
      <p:pic>
        <p:nvPicPr>
          <p:cNvPr id="13" name="Picture 12" descr="A no camera sign&#10;&#10;AI-generated content may be incorrect.">
            <a:extLst>
              <a:ext uri="{FF2B5EF4-FFF2-40B4-BE49-F238E27FC236}">
                <a16:creationId xmlns:a16="http://schemas.microsoft.com/office/drawing/2014/main" id="{FA7F8C07-B53D-2095-81F8-BEE6CFA16DED}"/>
              </a:ext>
            </a:extLst>
          </p:cNvPr>
          <p:cNvPicPr>
            <a:picLocks noChangeAspect="1"/>
          </p:cNvPicPr>
          <p:nvPr/>
        </p:nvPicPr>
        <p:blipFill>
          <a:blip r:embed="rId5"/>
          <a:stretch>
            <a:fillRect/>
          </a:stretch>
        </p:blipFill>
        <p:spPr>
          <a:xfrm>
            <a:off x="5040726" y="654067"/>
            <a:ext cx="2299846" cy="2299846"/>
          </a:xfrm>
          <a:prstGeom prst="rect">
            <a:avLst/>
          </a:prstGeom>
        </p:spPr>
      </p:pic>
      <p:pic>
        <p:nvPicPr>
          <p:cNvPr id="16" name="Picture 15" descr="A white x on a black background&#10;&#10;AI-generated content may be incorrect.">
            <a:extLst>
              <a:ext uri="{FF2B5EF4-FFF2-40B4-BE49-F238E27FC236}">
                <a16:creationId xmlns:a16="http://schemas.microsoft.com/office/drawing/2014/main" id="{74A7EDF1-1FA9-E4AB-C22D-EBE9147FD6FA}"/>
              </a:ext>
            </a:extLst>
          </p:cNvPr>
          <p:cNvPicPr>
            <a:picLocks noChangeAspect="1"/>
          </p:cNvPicPr>
          <p:nvPr/>
        </p:nvPicPr>
        <p:blipFill>
          <a:blip r:embed="rId6"/>
          <a:stretch>
            <a:fillRect/>
          </a:stretch>
        </p:blipFill>
        <p:spPr>
          <a:xfrm>
            <a:off x="7883013" y="1282377"/>
            <a:ext cx="838441" cy="983000"/>
          </a:xfrm>
          <a:prstGeom prst="rect">
            <a:avLst/>
          </a:prstGeom>
        </p:spPr>
      </p:pic>
      <p:pic>
        <p:nvPicPr>
          <p:cNvPr id="18" name="Picture 17" descr="A blue butterfly on a white background&#10;&#10;AI-generated content may be incorrect.">
            <a:extLst>
              <a:ext uri="{FF2B5EF4-FFF2-40B4-BE49-F238E27FC236}">
                <a16:creationId xmlns:a16="http://schemas.microsoft.com/office/drawing/2014/main" id="{98624A41-5E0F-8A80-66E7-21C40089FB74}"/>
              </a:ext>
            </a:extLst>
          </p:cNvPr>
          <p:cNvPicPr>
            <a:picLocks noChangeAspect="1"/>
          </p:cNvPicPr>
          <p:nvPr/>
        </p:nvPicPr>
        <p:blipFill>
          <a:blip r:embed="rId7"/>
          <a:stretch>
            <a:fillRect/>
          </a:stretch>
        </p:blipFill>
        <p:spPr>
          <a:xfrm>
            <a:off x="8670439" y="1282377"/>
            <a:ext cx="1069734" cy="983000"/>
          </a:xfrm>
          <a:prstGeom prst="rect">
            <a:avLst/>
          </a:prstGeom>
        </p:spPr>
      </p:pic>
      <p:sp>
        <p:nvSpPr>
          <p:cNvPr id="22" name="TextBox 21">
            <a:extLst>
              <a:ext uri="{FF2B5EF4-FFF2-40B4-BE49-F238E27FC236}">
                <a16:creationId xmlns:a16="http://schemas.microsoft.com/office/drawing/2014/main" id="{7F362AEC-221F-B052-06C1-1474D54CBD85}"/>
              </a:ext>
            </a:extLst>
          </p:cNvPr>
          <p:cNvSpPr txBox="1"/>
          <p:nvPr/>
        </p:nvSpPr>
        <p:spPr>
          <a:xfrm>
            <a:off x="4844598" y="3206185"/>
            <a:ext cx="2970162" cy="1200329"/>
          </a:xfrm>
          <a:prstGeom prst="rect">
            <a:avLst/>
          </a:prstGeom>
          <a:noFill/>
        </p:spPr>
        <p:txBody>
          <a:bodyPr wrap="square">
            <a:spAutoFit/>
          </a:bodyPr>
          <a:lstStyle/>
          <a:p>
            <a:r>
              <a:rPr lang="en-US" dirty="0"/>
              <a:t>Enhanced Metallicity in the atmosphere of </a:t>
            </a:r>
            <a:r>
              <a:rPr lang="en-US" u="sng" dirty="0"/>
              <a:t>HIP 99770 b </a:t>
            </a:r>
            <a:br>
              <a:rPr lang="en-US" dirty="0"/>
            </a:br>
            <a:r>
              <a:rPr lang="en-US" dirty="0"/>
              <a:t>(Balmer et al. 2026 in press); </a:t>
            </a:r>
            <a:r>
              <a:rPr lang="en-US" i="1" dirty="0"/>
              <a:t>see poster by A. Messier</a:t>
            </a:r>
          </a:p>
        </p:txBody>
      </p:sp>
      <p:sp>
        <p:nvSpPr>
          <p:cNvPr id="23" name="Oval 22">
            <a:extLst>
              <a:ext uri="{FF2B5EF4-FFF2-40B4-BE49-F238E27FC236}">
                <a16:creationId xmlns:a16="http://schemas.microsoft.com/office/drawing/2014/main" id="{E8769945-0ADE-EAB1-963C-04AFD19E091C}"/>
              </a:ext>
            </a:extLst>
          </p:cNvPr>
          <p:cNvSpPr/>
          <p:nvPr/>
        </p:nvSpPr>
        <p:spPr>
          <a:xfrm>
            <a:off x="7814760" y="803842"/>
            <a:ext cx="1996368" cy="1854199"/>
          </a:xfrm>
          <a:prstGeom prst="ellipse">
            <a:avLst/>
          </a:prstGeom>
          <a:noFill/>
          <a:ln w="152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B676A2DC-2305-E725-6E10-078AA57B7087}"/>
              </a:ext>
            </a:extLst>
          </p:cNvPr>
          <p:cNvCxnSpPr>
            <a:cxnSpLocks/>
            <a:endCxn id="23" idx="5"/>
          </p:cNvCxnSpPr>
          <p:nvPr/>
        </p:nvCxnSpPr>
        <p:spPr>
          <a:xfrm>
            <a:off x="8188377" y="1084522"/>
            <a:ext cx="1330390" cy="1301978"/>
          </a:xfrm>
          <a:prstGeom prst="line">
            <a:avLst/>
          </a:prstGeom>
          <a:ln w="165100">
            <a:solidFill>
              <a:srgbClr val="FF0000"/>
            </a:solidFill>
          </a:ln>
        </p:spPr>
        <p:style>
          <a:lnRef idx="2">
            <a:schemeClr val="accent1"/>
          </a:lnRef>
          <a:fillRef idx="0">
            <a:schemeClr val="accent1"/>
          </a:fillRef>
          <a:effectRef idx="1">
            <a:schemeClr val="accent1"/>
          </a:effectRef>
          <a:fontRef idx="minor">
            <a:schemeClr val="tx1"/>
          </a:fontRef>
        </p:style>
      </p:cxnSp>
      <p:pic>
        <p:nvPicPr>
          <p:cNvPr id="28" name="Picture 27" descr="A yellow and black object on a white background&#10;&#10;AI-generated content may be incorrect.">
            <a:extLst>
              <a:ext uri="{FF2B5EF4-FFF2-40B4-BE49-F238E27FC236}">
                <a16:creationId xmlns:a16="http://schemas.microsoft.com/office/drawing/2014/main" id="{70C83781-B796-331B-4016-880EF9390E14}"/>
              </a:ext>
            </a:extLst>
          </p:cNvPr>
          <p:cNvPicPr>
            <a:picLocks noChangeAspect="1"/>
          </p:cNvPicPr>
          <p:nvPr/>
        </p:nvPicPr>
        <p:blipFill>
          <a:blip r:embed="rId8"/>
          <a:srcRect l="6181" r="7175"/>
          <a:stretch>
            <a:fillRect/>
          </a:stretch>
        </p:blipFill>
        <p:spPr>
          <a:xfrm>
            <a:off x="1833031" y="654067"/>
            <a:ext cx="2318400" cy="2299847"/>
          </a:xfrm>
          <a:prstGeom prst="rect">
            <a:avLst/>
          </a:prstGeom>
        </p:spPr>
      </p:pic>
      <p:sp>
        <p:nvSpPr>
          <p:cNvPr id="32" name="Text Box 6">
            <a:extLst>
              <a:ext uri="{FF2B5EF4-FFF2-40B4-BE49-F238E27FC236}">
                <a16:creationId xmlns:a16="http://schemas.microsoft.com/office/drawing/2014/main" id="{216C529D-22B3-A419-7349-0C218723723E}"/>
              </a:ext>
            </a:extLst>
          </p:cNvPr>
          <p:cNvSpPr txBox="1">
            <a:spLocks noChangeArrowheads="1"/>
          </p:cNvSpPr>
          <p:nvPr/>
        </p:nvSpPr>
        <p:spPr bwMode="auto">
          <a:xfrm>
            <a:off x="1410620" y="146288"/>
            <a:ext cx="9560058" cy="4986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82909" tIns="41455" rIns="82909" bIns="41455">
            <a:spAutoFit/>
          </a:bodyPr>
          <a:lstStyle>
            <a:lvl1pPr defTabSz="828675" eaLnBrk="0" hangingPunct="0">
              <a:defRPr>
                <a:solidFill>
                  <a:schemeClr val="tx1"/>
                </a:solidFill>
                <a:latin typeface="Arial" charset="0"/>
                <a:cs typeface="Arial" charset="0"/>
              </a:defRPr>
            </a:lvl1pPr>
            <a:lvl2pPr marL="742950" indent="-285750" defTabSz="828675" eaLnBrk="0" hangingPunct="0">
              <a:defRPr>
                <a:solidFill>
                  <a:schemeClr val="tx1"/>
                </a:solidFill>
                <a:latin typeface="Arial" charset="0"/>
                <a:cs typeface="Arial" charset="0"/>
              </a:defRPr>
            </a:lvl2pPr>
            <a:lvl3pPr marL="1143000" indent="-228600" defTabSz="828675" eaLnBrk="0" hangingPunct="0">
              <a:defRPr>
                <a:solidFill>
                  <a:schemeClr val="tx1"/>
                </a:solidFill>
                <a:latin typeface="Arial" charset="0"/>
                <a:cs typeface="Arial" charset="0"/>
              </a:defRPr>
            </a:lvl3pPr>
            <a:lvl4pPr marL="1600200" indent="-228600" defTabSz="828675" eaLnBrk="0" hangingPunct="0">
              <a:defRPr>
                <a:solidFill>
                  <a:schemeClr val="tx1"/>
                </a:solidFill>
                <a:latin typeface="Arial" charset="0"/>
                <a:cs typeface="Arial" charset="0"/>
              </a:defRPr>
            </a:lvl4pPr>
            <a:lvl5pPr marL="2057400" indent="-228600" defTabSz="828675" eaLnBrk="0" hangingPunct="0">
              <a:defRPr>
                <a:solidFill>
                  <a:schemeClr val="tx1"/>
                </a:solidFill>
                <a:latin typeface="Arial" charset="0"/>
                <a:cs typeface="Arial" charset="0"/>
              </a:defRPr>
            </a:lvl5pPr>
            <a:lvl6pPr marL="2514600" indent="-228600" defTabSz="828675" eaLnBrk="0" fontAlgn="base" hangingPunct="0">
              <a:spcBef>
                <a:spcPct val="0"/>
              </a:spcBef>
              <a:spcAft>
                <a:spcPct val="0"/>
              </a:spcAft>
              <a:defRPr>
                <a:solidFill>
                  <a:schemeClr val="tx1"/>
                </a:solidFill>
                <a:latin typeface="Arial" charset="0"/>
                <a:cs typeface="Arial" charset="0"/>
              </a:defRPr>
            </a:lvl6pPr>
            <a:lvl7pPr marL="2971800" indent="-228600" defTabSz="828675" eaLnBrk="0" fontAlgn="base" hangingPunct="0">
              <a:spcBef>
                <a:spcPct val="0"/>
              </a:spcBef>
              <a:spcAft>
                <a:spcPct val="0"/>
              </a:spcAft>
              <a:defRPr>
                <a:solidFill>
                  <a:schemeClr val="tx1"/>
                </a:solidFill>
                <a:latin typeface="Arial" charset="0"/>
                <a:cs typeface="Arial" charset="0"/>
              </a:defRPr>
            </a:lvl7pPr>
            <a:lvl8pPr marL="3429000" indent="-228600" defTabSz="828675" eaLnBrk="0" fontAlgn="base" hangingPunct="0">
              <a:spcBef>
                <a:spcPct val="0"/>
              </a:spcBef>
              <a:spcAft>
                <a:spcPct val="0"/>
              </a:spcAft>
              <a:defRPr>
                <a:solidFill>
                  <a:schemeClr val="tx1"/>
                </a:solidFill>
                <a:latin typeface="Arial" charset="0"/>
                <a:cs typeface="Arial" charset="0"/>
              </a:defRPr>
            </a:lvl8pPr>
            <a:lvl9pPr marL="3886200" indent="-228600" defTabSz="828675" eaLnBrk="0" fontAlgn="base" hangingPunct="0">
              <a:spcBef>
                <a:spcPct val="0"/>
              </a:spcBef>
              <a:spcAft>
                <a:spcPct val="0"/>
              </a:spcAft>
              <a:defRPr>
                <a:solidFill>
                  <a:schemeClr val="tx1"/>
                </a:solidFill>
                <a:latin typeface="Arial" charset="0"/>
                <a:cs typeface="Arial" charset="0"/>
              </a:defRPr>
            </a:lvl9pPr>
          </a:lstStyle>
          <a:p>
            <a:pPr algn="ctr" eaLnBrk="1" fontAlgn="base">
              <a:lnSpc>
                <a:spcPct val="83000"/>
              </a:lnSpc>
              <a:spcBef>
                <a:spcPct val="50000"/>
              </a:spcBef>
              <a:spcAft>
                <a:spcPct val="0"/>
              </a:spcAft>
              <a:buClr>
                <a:srgbClr val="000000"/>
              </a:buClr>
              <a:buSzPct val="45000"/>
              <a:buFont typeface="StarSymbol" charset="0"/>
              <a:buNone/>
            </a:pPr>
            <a:r>
              <a:rPr lang="en-US" sz="3200" b="1" dirty="0">
                <a:latin typeface="Calibri" panose="020F0502020204030204" pitchFamily="34" charset="0"/>
                <a:cs typeface="Calibri" panose="020F0502020204030204" pitchFamily="34" charset="0"/>
              </a:rPr>
              <a:t>OASIS: Enhancing the Science Return of JWST</a:t>
            </a:r>
          </a:p>
        </p:txBody>
      </p:sp>
    </p:spTree>
    <p:extLst>
      <p:ext uri="{BB962C8B-B14F-4D97-AF65-F5344CB8AC3E}">
        <p14:creationId xmlns:p14="http://schemas.microsoft.com/office/powerpoint/2010/main" val="15026360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currie_scexao_subaru_usersmtg2025" id="{56E73EA4-2CAB-8943-BA33-22630E6C67AC}" vid="{40007C12-1D3A-CD41-8EF1-15131AA81B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5912</TotalTime>
  <Words>2984</Words>
  <Application>Microsoft Macintosh PowerPoint</Application>
  <PresentationFormat>Widescreen</PresentationFormat>
  <Paragraphs>167</Paragraphs>
  <Slides>13</Slides>
  <Notes>13</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Bitstream Vera Sans</vt:lpstr>
      <vt:lpstr>Calibri</vt:lpstr>
      <vt:lpstr>StarSymbol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Thayne Currie</dc:creator>
  <cp:lastModifiedBy>Thayne Currie</cp:lastModifiedBy>
  <cp:revision>101</cp:revision>
  <dcterms:created xsi:type="dcterms:W3CDTF">2025-10-26T01:10:47Z</dcterms:created>
  <dcterms:modified xsi:type="dcterms:W3CDTF">2026-02-27T03:04:48Z</dcterms:modified>
</cp:coreProperties>
</file>