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FEDD501-BF45-4088-A032-3041498DF5F1}">
  <a:tblStyle styleId="{BFEDD501-BF45-4088-A032-3041498DF5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6be3ccdd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76be3ccdd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6be3ccdd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76be3ccdd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76be3ccdd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76be3ccdd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6be3ccd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6be3ccd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69da4784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69da4784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6be3ccdd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6be3ccdd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6be3ccdd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6be3ccdd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6be3ccdd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76be3ccdd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76be3ccdd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76be3ccdd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6be3ccdd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76be3ccdd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6be3ccdd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76be3ccdd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github.com/synthpop-galaxy/synthpop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ithub.com/synthpop-galaxy/synthpop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Galactic Bulge Time Domain Survey in Context with Galactic Models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367525"/>
            <a:ext cx="5935500" cy="12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Macy Huston</a:t>
            </a:r>
            <a:endParaRPr/>
          </a:p>
          <a:p>
            <a:pPr indent="-3244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+"/>
            </a:pPr>
            <a:r>
              <a:rPr lang="en" sz="1632"/>
              <a:t>Jessica Lu, Matthew Penny, Jonas Kluter, Samson Johnson, Naoki Koshimoto, Farzaneh Zohrabi, Marz Newman</a:t>
            </a:r>
            <a:endParaRPr sz="1632"/>
          </a:p>
          <a:p>
            <a:pPr indent="-3244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+"/>
            </a:pPr>
            <a:r>
              <a:rPr lang="en" sz="1632"/>
              <a:t>RGES PIT Galactic Models + Simulations Working Groups</a:t>
            </a:r>
            <a:endParaRPr sz="1632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34041" l="24217" r="33818" t="23492"/>
          <a:stretch/>
        </p:blipFill>
        <p:spPr>
          <a:xfrm>
            <a:off x="6431664" y="2949575"/>
            <a:ext cx="2400635" cy="136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Probing Galactic Populations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6440100" y="897775"/>
            <a:ext cx="2036100" cy="4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en" sz="1330"/>
              <a:t>bin width: 0.5kpc</a:t>
            </a:r>
            <a:endParaRPr sz="1330"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188" y="1152475"/>
            <a:ext cx="7691618" cy="37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5417800" y="4840500"/>
            <a:ext cx="3000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30">
                <a:solidFill>
                  <a:schemeClr val="dk1"/>
                </a:solidFill>
              </a:rPr>
              <a:t>Huston et al. (in prep)</a:t>
            </a:r>
            <a:endParaRPr sz="133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Refining Galactic models with Roman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Roman will provide a new, vast data set to further improve Galactic models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Galactic Plane Survey will also be a valuable resource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660984"/>
            <a:ext cx="8520602" cy="190134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5832300" y="4492675"/>
            <a:ext cx="3000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30">
                <a:solidFill>
                  <a:schemeClr val="dk1"/>
                </a:solidFill>
              </a:rPr>
              <a:t>Figure 1 from Sanderson et al (2024)</a:t>
            </a:r>
            <a:endParaRPr sz="133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SynthPop Galactic modeling framework is accessible here: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https://github.com/synthpop-galaxy/synthpop</a:t>
            </a:r>
            <a:r>
              <a:rPr lang="en"/>
              <a:t> (paper coming soon)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current model is testing well, and we are getting ready to start updated RGES PIT simulations with SynthPop and GULLS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GBTDS will probe stellar (+ planet and compact object) populations across the Galaxy, testing our models for planet formation, stellar evolution, and Galactic structure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GBTDS Simulations with Galactic Models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Motivation: Roman Galactic Exoplanet Survey PIT requirements verification &amp; survey optimization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Simulation process with Galactic model: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Creation of SynthPop framework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Evaluating multiple model configurations against observation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Selection/tuning of model to improve on the model used in Penny et al. 2019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Monte carlo integration for “true” microlensing event rates + characteristics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Running GULLS simulations on model catalogs to account for survey/instrument factors &amp; estimate yields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SynthPop - Galactic Population Synthesis Model Framework</a:t>
            </a:r>
            <a:endParaRPr sz="2420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Synthpop: an object-oriented, modular Python framework for generating synthetic stellar catalogs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Input: module selections for each population (e.g. stellar mass distribution, IMF), configuration (e.g. </a:t>
            </a:r>
            <a:r>
              <a:rPr lang="en"/>
              <a:t>extinction maps, </a:t>
            </a:r>
            <a:r>
              <a:rPr lang="en"/>
              <a:t>field selections, magnitude limits).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Output: catalog of simulated stars with positions, kinematics, properties, and synthetic photometry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Software paper in prep: Klüter, Huston, et al.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https://github.com/synthpop-galaxy/synthpop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SynthPop model development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model: Besancon model from Robin et al (2003)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Some key changes: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Bulge model from Cao+2013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Disk components + kinematics</a:t>
            </a:r>
            <a:r>
              <a:rPr lang="en"/>
              <a:t> from Koshimoto+21 (genstars/genulens)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MESA Isochrones and Stellar Tracks (MIST; Choi+16, Dotter+16)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Extinction map: 2-d map from Surot+20, 3-d implementation based on galaxia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IFMR for compact objects (based on PopSyCLE; Lam+20, Rose+22)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Nuclear Stellar Disk population (based on Sormani+22)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Stellar multiplicity in progress (work being done by Marz Newman)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SynthPop model development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results from model testing: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Improved match to proper motion studies in SWEEPS fields + Stanek window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Improved match to CMDs from OGLE EWS maps for selected events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Good match to inner Galaxy field luminosity functions from HST Bulge Treasury Program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Producing peak IR event rate in Galactic plane, as seen in VVV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Microlensing Event Rate for GBTDS Primary Filter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386" y="1152475"/>
            <a:ext cx="4923225" cy="37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4070750" y="4811300"/>
            <a:ext cx="3000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30">
                <a:solidFill>
                  <a:schemeClr val="dk1"/>
                </a:solidFill>
              </a:rPr>
              <a:t>Huston et al. (in prep)</a:t>
            </a:r>
            <a:endParaRPr sz="133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Microlensing Event Rate for GBTDS in 2 filters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81075"/>
            <a:ext cx="4260300" cy="32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8518" y="1381075"/>
            <a:ext cx="4173783" cy="32044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5832300" y="4568875"/>
            <a:ext cx="3000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30">
                <a:solidFill>
                  <a:schemeClr val="dk1"/>
                </a:solidFill>
              </a:rPr>
              <a:t>Huston et al. (in prep)</a:t>
            </a:r>
            <a:endParaRPr sz="133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Exoplanets Across the Milky Way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875850" y="4595550"/>
            <a:ext cx="73923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60">
                <a:solidFill>
                  <a:srgbClr val="FFFFFF"/>
                </a:solidFill>
              </a:rPr>
              <a:t>Figure adapted from Nate Smith; data from NASA Exoplanet Archive, July 2024</a:t>
            </a:r>
            <a:endParaRPr sz="1360">
              <a:solidFill>
                <a:srgbClr val="FFFFFF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750" y="1045550"/>
            <a:ext cx="7260500" cy="36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Probing Galactic Populations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2" name="Google Shape;112;p21"/>
          <p:cNvGraphicFramePr/>
          <p:nvPr/>
        </p:nvGraphicFramePr>
        <p:xfrm>
          <a:off x="31165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{BFEDD501-BF45-4088-A032-3041498DF5F1}</a:tableStyleId>
              </a:tblPr>
              <a:tblGrid>
                <a:gridCol w="1217225"/>
                <a:gridCol w="1217225"/>
                <a:gridCol w="1217225"/>
                <a:gridCol w="1217225"/>
                <a:gridCol w="1217225"/>
                <a:gridCol w="1217225"/>
                <a:gridCol w="1217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7-field layout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9-field layout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 GC field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populations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lenses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sources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lenses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sources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lenses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sources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bulge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82%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46%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disk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nuclear stellar disk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&lt;1%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~1%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&lt;1%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&lt;1%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46%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113" name="Google Shape;113;p21"/>
          <p:cNvSpPr txBox="1"/>
          <p:nvPr/>
        </p:nvSpPr>
        <p:spPr>
          <a:xfrm>
            <a:off x="5832225" y="4004100"/>
            <a:ext cx="3000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30">
                <a:solidFill>
                  <a:schemeClr val="dk1"/>
                </a:solidFill>
              </a:rPr>
              <a:t>Huston et al. (in prep)</a:t>
            </a:r>
            <a:endParaRPr sz="133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