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5143500" cx="9144000"/>
  <p:notesSz cx="6858000" cy="9144000"/>
  <p:embeddedFontLst>
    <p:embeddedFont>
      <p:font typeface="Roboto Condensed"/>
      <p:regular r:id="rId26"/>
      <p:bold r:id="rId27"/>
      <p:italic r:id="rId28"/>
      <p:boldItalic r:id="rId29"/>
    </p:embeddedFont>
    <p:embeddedFont>
      <p:font typeface="Century Schoolbook"/>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4" roundtripDataSignature="AMtx7miIqaQVKtZN39cpmdP9ofXPv72h7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font" Target="fonts/RobotoCondensed-regular.fntdata"/><Relationship Id="rId25" Type="http://schemas.openxmlformats.org/officeDocument/2006/relationships/slide" Target="slides/slide20.xml"/><Relationship Id="rId28" Type="http://schemas.openxmlformats.org/officeDocument/2006/relationships/font" Target="fonts/RobotoCondensed-italic.fntdata"/><Relationship Id="rId27" Type="http://schemas.openxmlformats.org/officeDocument/2006/relationships/font" Target="fonts/RobotoCondensed-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obotoCondensed-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CenturySchoolbook-bold.fntdata"/><Relationship Id="rId30" Type="http://schemas.openxmlformats.org/officeDocument/2006/relationships/font" Target="fonts/CenturySchoolbook-regular.fntdata"/><Relationship Id="rId11" Type="http://schemas.openxmlformats.org/officeDocument/2006/relationships/slide" Target="slides/slide6.xml"/><Relationship Id="rId33" Type="http://schemas.openxmlformats.org/officeDocument/2006/relationships/font" Target="fonts/CenturySchoolbook-boldItalic.fntdata"/><Relationship Id="rId10" Type="http://schemas.openxmlformats.org/officeDocument/2006/relationships/slide" Target="slides/slide5.xml"/><Relationship Id="rId32" Type="http://schemas.openxmlformats.org/officeDocument/2006/relationships/font" Target="fonts/CenturySchoolbook-italic.fntdata"/><Relationship Id="rId13" Type="http://schemas.openxmlformats.org/officeDocument/2006/relationships/slide" Target="slides/slide8.xml"/><Relationship Id="rId12" Type="http://schemas.openxmlformats.org/officeDocument/2006/relationships/slide" Target="slides/slide7.xml"/><Relationship Id="rId34" Type="http://customschemas.google.com/relationships/presentationmetadata" Target="meta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533520" y="764280"/>
            <a:ext cx="6704640" cy="377136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777240" y="4777560"/>
            <a:ext cx="6217560" cy="4525920"/>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5" name="Google Shape;5;n"/>
          <p:cNvSpPr txBox="1"/>
          <p:nvPr>
            <p:ph idx="3" type="hdr"/>
          </p:nvPr>
        </p:nvSpPr>
        <p:spPr>
          <a:xfrm>
            <a:off x="0" y="0"/>
            <a:ext cx="3372840" cy="50256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6" name="Google Shape;6;n"/>
          <p:cNvSpPr txBox="1"/>
          <p:nvPr>
            <p:ph idx="10" type="dt"/>
          </p:nvPr>
        </p:nvSpPr>
        <p:spPr>
          <a:xfrm>
            <a:off x="4399200" y="0"/>
            <a:ext cx="3372840" cy="502560"/>
          </a:xfrm>
          <a:prstGeom prst="rect">
            <a:avLst/>
          </a:prstGeom>
          <a:noFill/>
          <a:ln>
            <a:noFill/>
          </a:ln>
        </p:spPr>
        <p:txBody>
          <a:bodyPr anchorCtr="0" anchor="t" bIns="0" lIns="0" spcFirstLastPara="1" rIns="0" wrap="square" tIns="0">
            <a:noAutofit/>
          </a:bodyPr>
          <a:lstStyle>
            <a:lvl1pPr lvl="0" marR="0" rtl="0" algn="r">
              <a:spcBef>
                <a:spcPts val="0"/>
              </a:spcBef>
              <a:spcAft>
                <a:spcPts val="0"/>
              </a:spcAft>
              <a:buSzPts val="1400"/>
              <a:buFont typeface="Times New Roman"/>
              <a:buNone/>
              <a:defRPr b="0" i="0" sz="1400" u="none" cap="none" strike="noStrike">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7" name="Google Shape;7;n"/>
          <p:cNvSpPr txBox="1"/>
          <p:nvPr>
            <p:ph idx="11" type="ftr"/>
          </p:nvPr>
        </p:nvSpPr>
        <p:spPr>
          <a:xfrm>
            <a:off x="0" y="9555480"/>
            <a:ext cx="3372840" cy="502560"/>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SzPts val="1400"/>
              <a:buNone/>
              <a:defRPr b="0" i="0" sz="1400" u="none" cap="none" strike="noStrike">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8" name="Google Shape;8;n"/>
          <p:cNvSpPr txBox="1"/>
          <p:nvPr>
            <p:ph idx="12" type="sldNum"/>
          </p:nvPr>
        </p:nvSpPr>
        <p:spPr>
          <a:xfrm>
            <a:off x="4399200" y="9555480"/>
            <a:ext cx="3372840" cy="502560"/>
          </a:xfrm>
          <a:prstGeom prst="rect">
            <a:avLst/>
          </a:prstGeom>
          <a:noFill/>
          <a:ln>
            <a:noFill/>
          </a:ln>
        </p:spPr>
        <p:txBody>
          <a:bodyPr anchorCtr="0" anchor="b" bIns="0" lIns="0" spcFirstLastPara="1" rIns="0" wrap="square" tIns="0">
            <a:noAutofit/>
          </a:bodyPr>
          <a:lstStyle/>
          <a:p>
            <a:pPr indent="0" lvl="0" marL="0" marR="0" rtl="0" algn="r">
              <a:spcBef>
                <a:spcPts val="0"/>
              </a:spcBef>
              <a:spcAft>
                <a:spcPts val="0"/>
              </a:spcAft>
              <a:buSzPts val="1400"/>
              <a:buFont typeface="Times New Roman"/>
              <a:buNone/>
            </a:pPr>
            <a:fld id="{00000000-1234-1234-1234-123412341234}" type="slidenum">
              <a:rPr b="0" i="0" lang="en" sz="1400" u="none" cap="none" strike="noStrike">
                <a:latin typeface="Times New Roman"/>
                <a:ea typeface="Times New Roman"/>
                <a:cs typeface="Times New Roman"/>
                <a:sym typeface="Times New Roman"/>
              </a:rPr>
              <a:t>‹#›</a:t>
            </a:fld>
            <a:endParaRPr b="0" i="0" sz="1400" u="none" cap="none" strike="noStrike">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1:notes"/>
          <p:cNvSpPr txBox="1"/>
          <p:nvPr>
            <p:ph idx="1" type="body"/>
          </p:nvPr>
        </p:nvSpPr>
        <p:spPr>
          <a:xfrm>
            <a:off x="777240" y="4777560"/>
            <a:ext cx="6217560" cy="452592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43" name="Google Shape;143;p1:notes"/>
          <p:cNvSpPr/>
          <p:nvPr>
            <p:ph idx="2" type="sldImg"/>
          </p:nvPr>
        </p:nvSpPr>
        <p:spPr>
          <a:xfrm>
            <a:off x="533520" y="764280"/>
            <a:ext cx="6704640" cy="37713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0:notes"/>
          <p:cNvSpPr txBox="1"/>
          <p:nvPr>
            <p:ph idx="1" type="body"/>
          </p:nvPr>
        </p:nvSpPr>
        <p:spPr>
          <a:xfrm>
            <a:off x="777240" y="4777560"/>
            <a:ext cx="6217560" cy="452592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30" name="Google Shape;230;p10:notes"/>
          <p:cNvSpPr/>
          <p:nvPr>
            <p:ph idx="2" type="sldImg"/>
          </p:nvPr>
        </p:nvSpPr>
        <p:spPr>
          <a:xfrm>
            <a:off x="533520" y="764280"/>
            <a:ext cx="6704640" cy="37713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1:notes"/>
          <p:cNvSpPr txBox="1"/>
          <p:nvPr>
            <p:ph idx="1" type="body"/>
          </p:nvPr>
        </p:nvSpPr>
        <p:spPr>
          <a:xfrm>
            <a:off x="777240" y="4777560"/>
            <a:ext cx="6217560" cy="452592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37" name="Google Shape;237;p11:notes"/>
          <p:cNvSpPr/>
          <p:nvPr>
            <p:ph idx="2" type="sldImg"/>
          </p:nvPr>
        </p:nvSpPr>
        <p:spPr>
          <a:xfrm>
            <a:off x="533520" y="764280"/>
            <a:ext cx="6704640" cy="37713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2:notes"/>
          <p:cNvSpPr txBox="1"/>
          <p:nvPr>
            <p:ph idx="1" type="body"/>
          </p:nvPr>
        </p:nvSpPr>
        <p:spPr>
          <a:xfrm>
            <a:off x="777240" y="4777560"/>
            <a:ext cx="6217560" cy="452592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48" name="Google Shape;248;p12:notes"/>
          <p:cNvSpPr/>
          <p:nvPr>
            <p:ph idx="2" type="sldImg"/>
          </p:nvPr>
        </p:nvSpPr>
        <p:spPr>
          <a:xfrm>
            <a:off x="533520" y="764280"/>
            <a:ext cx="6704640" cy="37713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3:notes"/>
          <p:cNvSpPr txBox="1"/>
          <p:nvPr>
            <p:ph idx="1" type="body"/>
          </p:nvPr>
        </p:nvSpPr>
        <p:spPr>
          <a:xfrm>
            <a:off x="777240" y="4777560"/>
            <a:ext cx="6217560" cy="452592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62" name="Google Shape;262;p13:notes"/>
          <p:cNvSpPr/>
          <p:nvPr>
            <p:ph idx="2" type="sldImg"/>
          </p:nvPr>
        </p:nvSpPr>
        <p:spPr>
          <a:xfrm>
            <a:off x="533520" y="764280"/>
            <a:ext cx="6704640" cy="37713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4:notes"/>
          <p:cNvSpPr txBox="1"/>
          <p:nvPr>
            <p:ph idx="1" type="body"/>
          </p:nvPr>
        </p:nvSpPr>
        <p:spPr>
          <a:xfrm>
            <a:off x="777240" y="4777560"/>
            <a:ext cx="6217560" cy="452592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70" name="Google Shape;270;p14:notes"/>
          <p:cNvSpPr/>
          <p:nvPr>
            <p:ph idx="2" type="sldImg"/>
          </p:nvPr>
        </p:nvSpPr>
        <p:spPr>
          <a:xfrm>
            <a:off x="533520" y="764280"/>
            <a:ext cx="6704640" cy="37713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15:notes"/>
          <p:cNvSpPr txBox="1"/>
          <p:nvPr>
            <p:ph idx="1" type="body"/>
          </p:nvPr>
        </p:nvSpPr>
        <p:spPr>
          <a:xfrm>
            <a:off x="777240" y="4777560"/>
            <a:ext cx="6217560" cy="452592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78" name="Google Shape;278;p15:notes"/>
          <p:cNvSpPr/>
          <p:nvPr>
            <p:ph idx="2" type="sldImg"/>
          </p:nvPr>
        </p:nvSpPr>
        <p:spPr>
          <a:xfrm>
            <a:off x="533520" y="764280"/>
            <a:ext cx="6704640" cy="37713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16:notes"/>
          <p:cNvSpPr/>
          <p:nvPr>
            <p:ph idx="2" type="sldImg"/>
          </p:nvPr>
        </p:nvSpPr>
        <p:spPr>
          <a:xfrm>
            <a:off x="381240" y="685800"/>
            <a:ext cx="6095520" cy="34286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84" name="Google Shape;284;p16:notes"/>
          <p:cNvSpPr txBox="1"/>
          <p:nvPr>
            <p:ph idx="1" type="body"/>
          </p:nvPr>
        </p:nvSpPr>
        <p:spPr>
          <a:xfrm>
            <a:off x="685800" y="4343400"/>
            <a:ext cx="5486040" cy="4114440"/>
          </a:xfrm>
          <a:prstGeom prst="rect">
            <a:avLst/>
          </a:prstGeom>
          <a:noFill/>
          <a:ln>
            <a:noFill/>
          </a:ln>
        </p:spPr>
        <p:txBody>
          <a:bodyPr anchorCtr="0" anchor="t" bIns="91425" lIns="0" spcFirstLastPara="1" rIns="0" wrap="square" tIns="91425">
            <a:noAutofit/>
          </a:bodyPr>
          <a:lstStyle/>
          <a:p>
            <a:pPr indent="0" lvl="0" marL="0" rtl="0" algn="l">
              <a:lnSpc>
                <a:spcPct val="100000"/>
              </a:lnSpc>
              <a:spcBef>
                <a:spcPts val="0"/>
              </a:spcBef>
              <a:spcAft>
                <a:spcPts val="0"/>
              </a:spcAft>
              <a:buClr>
                <a:srgbClr val="000000"/>
              </a:buClr>
              <a:buSzPts val="1100"/>
              <a:buFont typeface="Arial"/>
              <a:buNone/>
            </a:pPr>
            <a:r>
              <a:rPr b="0" lang="en" sz="1100" strike="noStrike">
                <a:solidFill>
                  <a:srgbClr val="000000"/>
                </a:solidFill>
                <a:latin typeface="Arial"/>
                <a:ea typeface="Arial"/>
                <a:cs typeface="Arial"/>
                <a:sym typeface="Arial"/>
              </a:rPr>
              <a:t>List instrumental effects, uncertainties (check proposal Table 12 Hounsell et al 2018 and A.1 Troxel et al 2022)</a:t>
            </a:r>
            <a:endParaRPr b="0" sz="1100" strike="noStrike">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17:notes"/>
          <p:cNvSpPr txBox="1"/>
          <p:nvPr>
            <p:ph idx="1" type="body"/>
          </p:nvPr>
        </p:nvSpPr>
        <p:spPr>
          <a:xfrm>
            <a:off x="777240" y="4777560"/>
            <a:ext cx="6217560" cy="452592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91" name="Google Shape;291;p17:notes"/>
          <p:cNvSpPr/>
          <p:nvPr>
            <p:ph idx="2" type="sldImg"/>
          </p:nvPr>
        </p:nvSpPr>
        <p:spPr>
          <a:xfrm>
            <a:off x="533520" y="764280"/>
            <a:ext cx="6704640" cy="37713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18:notes"/>
          <p:cNvSpPr txBox="1"/>
          <p:nvPr>
            <p:ph idx="1" type="body"/>
          </p:nvPr>
        </p:nvSpPr>
        <p:spPr>
          <a:xfrm>
            <a:off x="777240" y="4777560"/>
            <a:ext cx="6217560" cy="452592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08" name="Google Shape;308;p18:notes"/>
          <p:cNvSpPr/>
          <p:nvPr>
            <p:ph idx="2" type="sldImg"/>
          </p:nvPr>
        </p:nvSpPr>
        <p:spPr>
          <a:xfrm>
            <a:off x="533520" y="764280"/>
            <a:ext cx="6704640" cy="37713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19:notes"/>
          <p:cNvSpPr txBox="1"/>
          <p:nvPr>
            <p:ph idx="1" type="body"/>
          </p:nvPr>
        </p:nvSpPr>
        <p:spPr>
          <a:xfrm>
            <a:off x="777240" y="4777560"/>
            <a:ext cx="6217560" cy="452592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25" name="Google Shape;325;p19:notes"/>
          <p:cNvSpPr/>
          <p:nvPr>
            <p:ph idx="2" type="sldImg"/>
          </p:nvPr>
        </p:nvSpPr>
        <p:spPr>
          <a:xfrm>
            <a:off x="533520" y="764280"/>
            <a:ext cx="6704640" cy="37713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2:notes"/>
          <p:cNvSpPr/>
          <p:nvPr>
            <p:ph idx="2" type="sldImg"/>
          </p:nvPr>
        </p:nvSpPr>
        <p:spPr>
          <a:xfrm>
            <a:off x="381240" y="685800"/>
            <a:ext cx="6095520" cy="34286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2" name="Google Shape;152;p2:notes"/>
          <p:cNvSpPr txBox="1"/>
          <p:nvPr>
            <p:ph idx="1" type="body"/>
          </p:nvPr>
        </p:nvSpPr>
        <p:spPr>
          <a:xfrm>
            <a:off x="685800" y="4343400"/>
            <a:ext cx="5486040" cy="4114440"/>
          </a:xfrm>
          <a:prstGeom prst="rect">
            <a:avLst/>
          </a:prstGeom>
          <a:noFill/>
          <a:ln>
            <a:noFill/>
          </a:ln>
        </p:spPr>
        <p:txBody>
          <a:bodyPr anchorCtr="0" anchor="t" bIns="91425" lIns="0" spcFirstLastPara="1" rIns="0" wrap="square" tIns="91425">
            <a:noAutofit/>
          </a:bodyPr>
          <a:lstStyle/>
          <a:p>
            <a:pPr indent="0" lvl="0" marL="0" rtl="0" algn="l">
              <a:lnSpc>
                <a:spcPct val="100000"/>
              </a:lnSpc>
              <a:spcBef>
                <a:spcPts val="0"/>
              </a:spcBef>
              <a:spcAft>
                <a:spcPts val="0"/>
              </a:spcAft>
              <a:buClr>
                <a:srgbClr val="000000"/>
              </a:buClr>
              <a:buSzPts val="1100"/>
              <a:buFont typeface="Arial"/>
              <a:buNone/>
            </a:pPr>
            <a:r>
              <a:rPr b="0" lang="en" sz="1100" strike="noStrike">
                <a:solidFill>
                  <a:srgbClr val="000000"/>
                </a:solidFill>
                <a:latin typeface="Arial"/>
                <a:ea typeface="Arial"/>
                <a:cs typeface="Arial"/>
                <a:sym typeface="Arial"/>
              </a:rPr>
              <a:t>Type Ia Supernovae are an extremely powerful tool for measuring the expansion of the Universe. </a:t>
            </a:r>
            <a:r>
              <a:rPr b="0" i="1" lang="en" sz="1100" strike="noStrike">
                <a:solidFill>
                  <a:srgbClr val="000000"/>
                </a:solidFill>
                <a:latin typeface="Arial"/>
                <a:ea typeface="Arial"/>
                <a:cs typeface="Arial"/>
                <a:sym typeface="Arial"/>
              </a:rPr>
              <a:t>Roman</a:t>
            </a:r>
            <a:r>
              <a:rPr b="0" lang="en" sz="1100" strike="noStrike">
                <a:solidFill>
                  <a:srgbClr val="000000"/>
                </a:solidFill>
                <a:latin typeface="Arial"/>
                <a:ea typeface="Arial"/>
                <a:cs typeface="Arial"/>
                <a:sym typeface="Arial"/>
              </a:rPr>
              <a:t> was designed with supernova cosmology in mind. The High Latitude Time Domain Survey is designed to leverage this. We expect to find more SNe Ia than ever out to a higher redshift than ever with unprecedented levels of photometric precision. In fact, there will be so many SNe that statistical uncertainty will be negligible and we will be left with only systematic uncertainties from intrinsic SN variation. </a:t>
            </a:r>
            <a:endParaRPr b="0" sz="1100" strike="noStrike">
              <a:latin typeface="Arial"/>
              <a:ea typeface="Arial"/>
              <a:cs typeface="Arial"/>
              <a:sym typeface="Arial"/>
            </a:endParaRPr>
          </a:p>
          <a:p>
            <a:pPr indent="0" lvl="0" marL="0" rtl="0" algn="l">
              <a:lnSpc>
                <a:spcPct val="100000"/>
              </a:lnSpc>
              <a:spcBef>
                <a:spcPts val="0"/>
              </a:spcBef>
              <a:spcAft>
                <a:spcPts val="0"/>
              </a:spcAft>
              <a:buSzPts val="1100"/>
              <a:buNone/>
            </a:pPr>
            <a:r>
              <a:t/>
            </a:r>
            <a:endParaRPr b="0" sz="1100" strike="noStrike">
              <a:latin typeface="Arial"/>
              <a:ea typeface="Arial"/>
              <a:cs typeface="Arial"/>
              <a:sym typeface="Arial"/>
            </a:endParaRPr>
          </a:p>
          <a:p>
            <a:pPr indent="0" lvl="0" marL="0" rtl="0" algn="l">
              <a:lnSpc>
                <a:spcPct val="100000"/>
              </a:lnSpc>
              <a:spcBef>
                <a:spcPts val="0"/>
              </a:spcBef>
              <a:spcAft>
                <a:spcPts val="0"/>
              </a:spcAft>
              <a:buClr>
                <a:srgbClr val="000000"/>
              </a:buClr>
              <a:buSzPts val="1100"/>
              <a:buFont typeface="Arial"/>
              <a:buNone/>
            </a:pPr>
            <a:r>
              <a:rPr b="0" lang="en" sz="1100" strike="noStrike">
                <a:solidFill>
                  <a:srgbClr val="000000"/>
                </a:solidFill>
                <a:latin typeface="Arial"/>
                <a:ea typeface="Arial"/>
                <a:cs typeface="Arial"/>
                <a:sym typeface="Arial"/>
              </a:rPr>
              <a:t>-----------------------------------------------------------</a:t>
            </a:r>
            <a:endParaRPr b="0" sz="1100" strike="noStrike">
              <a:latin typeface="Arial"/>
              <a:ea typeface="Arial"/>
              <a:cs typeface="Arial"/>
              <a:sym typeface="Arial"/>
            </a:endParaRPr>
          </a:p>
          <a:p>
            <a:pPr indent="0" lvl="0" marL="0" rtl="0" algn="l">
              <a:lnSpc>
                <a:spcPct val="100000"/>
              </a:lnSpc>
              <a:spcBef>
                <a:spcPts val="0"/>
              </a:spcBef>
              <a:spcAft>
                <a:spcPts val="0"/>
              </a:spcAft>
              <a:buSzPts val="1100"/>
              <a:buNone/>
            </a:pPr>
            <a:r>
              <a:t/>
            </a:r>
            <a:endParaRPr b="0" sz="1100" strike="noStrike">
              <a:latin typeface="Arial"/>
              <a:ea typeface="Arial"/>
              <a:cs typeface="Arial"/>
              <a:sym typeface="Arial"/>
            </a:endParaRPr>
          </a:p>
          <a:p>
            <a:pPr indent="0" lvl="0" marL="0" rtl="0" algn="l">
              <a:lnSpc>
                <a:spcPct val="100000"/>
              </a:lnSpc>
              <a:spcBef>
                <a:spcPts val="0"/>
              </a:spcBef>
              <a:spcAft>
                <a:spcPts val="0"/>
              </a:spcAft>
              <a:buClr>
                <a:srgbClr val="000000"/>
              </a:buClr>
              <a:buSzPts val="1100"/>
              <a:buFont typeface="Arial"/>
              <a:buNone/>
            </a:pPr>
            <a:r>
              <a:rPr b="0" lang="en" sz="1100" strike="noStrike">
                <a:solidFill>
                  <a:srgbClr val="000000"/>
                </a:solidFill>
                <a:latin typeface="Arial"/>
                <a:ea typeface="Arial"/>
                <a:cs typeface="Arial"/>
                <a:sym typeface="Arial"/>
              </a:rPr>
              <a:t>Notes: </a:t>
            </a:r>
            <a:endParaRPr b="0" sz="1100" strike="noStrike">
              <a:latin typeface="Arial"/>
              <a:ea typeface="Arial"/>
              <a:cs typeface="Arial"/>
              <a:sym typeface="Arial"/>
            </a:endParaRPr>
          </a:p>
          <a:p>
            <a:pPr indent="-298440" lvl="0" marL="457200" rtl="0" algn="l">
              <a:lnSpc>
                <a:spcPct val="100000"/>
              </a:lnSpc>
              <a:spcBef>
                <a:spcPts val="0"/>
              </a:spcBef>
              <a:spcAft>
                <a:spcPts val="0"/>
              </a:spcAft>
              <a:buClr>
                <a:srgbClr val="000000"/>
              </a:buClr>
              <a:buSzPts val="1100"/>
              <a:buFont typeface="Arial"/>
              <a:buChar char="●"/>
            </a:pPr>
            <a:r>
              <a:rPr b="0" lang="en" sz="1100" strike="noStrike">
                <a:solidFill>
                  <a:srgbClr val="000000"/>
                </a:solidFill>
                <a:latin typeface="Arial"/>
                <a:ea typeface="Arial"/>
                <a:cs typeface="Arial"/>
                <a:sym typeface="Arial"/>
              </a:rPr>
              <a:t>Roman SN redshift will go down to z ~ 0.3.</a:t>
            </a:r>
            <a:endParaRPr b="0" sz="1100" strike="noStrike">
              <a:latin typeface="Arial"/>
              <a:ea typeface="Arial"/>
              <a:cs typeface="Arial"/>
              <a:sym typeface="Arial"/>
            </a:endParaRPr>
          </a:p>
          <a:p>
            <a:pPr indent="-298440" lvl="0" marL="457200" rtl="0" algn="l">
              <a:lnSpc>
                <a:spcPct val="100000"/>
              </a:lnSpc>
              <a:spcBef>
                <a:spcPts val="0"/>
              </a:spcBef>
              <a:spcAft>
                <a:spcPts val="0"/>
              </a:spcAft>
              <a:buClr>
                <a:srgbClr val="000000"/>
              </a:buClr>
              <a:buSzPts val="1100"/>
              <a:buFont typeface="Arial"/>
              <a:buChar char="●"/>
            </a:pPr>
            <a:r>
              <a:rPr b="0" lang="en" sz="1100" strike="noStrike">
                <a:solidFill>
                  <a:srgbClr val="000000"/>
                </a:solidFill>
                <a:latin typeface="Arial"/>
                <a:ea typeface="Arial"/>
                <a:cs typeface="Arial"/>
                <a:sym typeface="Arial"/>
              </a:rPr>
              <a:t>Hubble diagram currently has thousands SNe Ia up to z ~ 2. </a:t>
            </a:r>
            <a:endParaRPr b="0" sz="1100" strike="noStrike">
              <a:latin typeface="Arial"/>
              <a:ea typeface="Arial"/>
              <a:cs typeface="Arial"/>
              <a:sym typeface="Arial"/>
            </a:endParaRPr>
          </a:p>
          <a:p>
            <a:pPr indent="-298440" lvl="0" marL="457200" rtl="0" algn="l">
              <a:lnSpc>
                <a:spcPct val="100000"/>
              </a:lnSpc>
              <a:spcBef>
                <a:spcPts val="0"/>
              </a:spcBef>
              <a:spcAft>
                <a:spcPts val="0"/>
              </a:spcAft>
              <a:buClr>
                <a:srgbClr val="000000"/>
              </a:buClr>
              <a:buSzPts val="1100"/>
              <a:buFont typeface="Arial"/>
              <a:buChar char="●"/>
            </a:pPr>
            <a:r>
              <a:rPr b="0" lang="en" sz="1100" strike="noStrike">
                <a:solidFill>
                  <a:srgbClr val="000000"/>
                </a:solidFill>
                <a:latin typeface="Arial"/>
                <a:ea typeface="Arial"/>
                <a:cs typeface="Arial"/>
                <a:sym typeface="Arial"/>
              </a:rPr>
              <a:t>Currently only 20 well-sampled enough SNe Ia w/ z &gt; 2</a:t>
            </a:r>
            <a:endParaRPr b="0" sz="1100" strike="noStrike">
              <a:latin typeface="Arial"/>
              <a:ea typeface="Arial"/>
              <a:cs typeface="Arial"/>
              <a:sym typeface="Arial"/>
            </a:endParaRPr>
          </a:p>
          <a:p>
            <a:pPr indent="-298440" lvl="0" marL="457200" rtl="0" algn="l">
              <a:lnSpc>
                <a:spcPct val="100000"/>
              </a:lnSpc>
              <a:spcBef>
                <a:spcPts val="0"/>
              </a:spcBef>
              <a:spcAft>
                <a:spcPts val="0"/>
              </a:spcAft>
              <a:buClr>
                <a:srgbClr val="000000"/>
              </a:buClr>
              <a:buSzPts val="1100"/>
              <a:buFont typeface="Arial"/>
              <a:buChar char="●"/>
            </a:pPr>
            <a:r>
              <a:rPr b="0" lang="en" sz="1100" strike="noStrike">
                <a:solidFill>
                  <a:srgbClr val="000000"/>
                </a:solidFill>
                <a:latin typeface="Arial"/>
                <a:ea typeface="Arial"/>
                <a:cs typeface="Arial"/>
                <a:sym typeface="Arial"/>
              </a:rPr>
              <a:t>w = w0 + (1-a)wa, w/ w0=-1 and wa=0 for cosmological constant</a:t>
            </a:r>
            <a:endParaRPr b="0" sz="1100" strike="noStrike">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20:notes"/>
          <p:cNvSpPr txBox="1"/>
          <p:nvPr>
            <p:ph idx="1" type="body"/>
          </p:nvPr>
        </p:nvSpPr>
        <p:spPr>
          <a:xfrm>
            <a:off x="777240" y="4777560"/>
            <a:ext cx="6217560" cy="452592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35" name="Google Shape;335;p20:notes"/>
          <p:cNvSpPr/>
          <p:nvPr>
            <p:ph idx="2" type="sldImg"/>
          </p:nvPr>
        </p:nvSpPr>
        <p:spPr>
          <a:xfrm>
            <a:off x="533520" y="764280"/>
            <a:ext cx="6704640" cy="37713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3:notes"/>
          <p:cNvSpPr/>
          <p:nvPr>
            <p:ph idx="2" type="sldImg"/>
          </p:nvPr>
        </p:nvSpPr>
        <p:spPr>
          <a:xfrm>
            <a:off x="381240" y="685800"/>
            <a:ext cx="6095520" cy="34286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0" name="Google Shape;160;p3:notes"/>
          <p:cNvSpPr txBox="1"/>
          <p:nvPr>
            <p:ph idx="1" type="body"/>
          </p:nvPr>
        </p:nvSpPr>
        <p:spPr>
          <a:xfrm>
            <a:off x="685800" y="4343400"/>
            <a:ext cx="5486040" cy="4114440"/>
          </a:xfrm>
          <a:prstGeom prst="rect">
            <a:avLst/>
          </a:prstGeom>
          <a:noFill/>
          <a:ln>
            <a:noFill/>
          </a:ln>
        </p:spPr>
        <p:txBody>
          <a:bodyPr anchorCtr="0" anchor="t" bIns="91425" lIns="0" spcFirstLastPara="1" rIns="0" wrap="square" tIns="91425">
            <a:noAutofit/>
          </a:bodyPr>
          <a:lstStyle/>
          <a:p>
            <a:pPr indent="0" lvl="0" marL="0" rtl="0" algn="l">
              <a:lnSpc>
                <a:spcPct val="100000"/>
              </a:lnSpc>
              <a:spcBef>
                <a:spcPts val="0"/>
              </a:spcBef>
              <a:spcAft>
                <a:spcPts val="0"/>
              </a:spcAft>
              <a:buSzPts val="1100"/>
              <a:buFont typeface="Arial"/>
              <a:buNone/>
            </a:pPr>
            <a:r>
              <a:rPr b="0" lang="en" sz="1100" strike="noStrike">
                <a:latin typeface="Arial"/>
                <a:ea typeface="Arial"/>
                <a:cs typeface="Arial"/>
                <a:sym typeface="Arial"/>
              </a:rPr>
              <a:t>In order to make all this worth it, we need to have goals on how accurate our results are. In this case, we want to calculate the cosmological “w” parameters. Roman will be especially good for constraining this because we will be pushing the limit on SN Ia redshift further than before. So we need to work backwards to figure out how to obtain such accuracy. We will forecast the results starting with this quantity called the “figure of merit”, which is related to uncertainties in the w parameters, and tells you how capable your dark energy experiment is. The larger the number, the better. </a:t>
            </a:r>
            <a:endParaRPr b="0" sz="1100" strike="noStrike">
              <a:latin typeface="Arial"/>
              <a:ea typeface="Arial"/>
              <a:cs typeface="Arial"/>
              <a:sym typeface="Arial"/>
            </a:endParaRPr>
          </a:p>
          <a:p>
            <a:pPr indent="0" lvl="0" marL="0" rtl="0" algn="l">
              <a:lnSpc>
                <a:spcPct val="100000"/>
              </a:lnSpc>
              <a:spcBef>
                <a:spcPts val="0"/>
              </a:spcBef>
              <a:spcAft>
                <a:spcPts val="0"/>
              </a:spcAft>
              <a:buSzPts val="1100"/>
              <a:buNone/>
            </a:pPr>
            <a:r>
              <a:t/>
            </a:r>
            <a:endParaRPr b="0" sz="1100" strike="noStrike">
              <a:latin typeface="Arial"/>
              <a:ea typeface="Arial"/>
              <a:cs typeface="Arial"/>
              <a:sym typeface="Arial"/>
            </a:endParaRPr>
          </a:p>
          <a:p>
            <a:pPr indent="0" lvl="0" marL="0" rtl="0" algn="l">
              <a:lnSpc>
                <a:spcPct val="100000"/>
              </a:lnSpc>
              <a:spcBef>
                <a:spcPts val="0"/>
              </a:spcBef>
              <a:spcAft>
                <a:spcPts val="0"/>
              </a:spcAft>
              <a:buClr>
                <a:srgbClr val="000000"/>
              </a:buClr>
              <a:buSzPts val="1100"/>
              <a:buFont typeface="Arial"/>
              <a:buNone/>
            </a:pPr>
            <a:r>
              <a:rPr b="0" lang="en" sz="1100" strike="noStrike">
                <a:solidFill>
                  <a:srgbClr val="000000"/>
                </a:solidFill>
                <a:latin typeface="Arial"/>
                <a:ea typeface="Arial"/>
                <a:cs typeface="Arial"/>
                <a:sym typeface="Arial"/>
              </a:rPr>
              <a:t>-----------------------------------------------------------</a:t>
            </a:r>
            <a:endParaRPr b="0" sz="1100" strike="noStrike">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4:notes"/>
          <p:cNvSpPr/>
          <p:nvPr>
            <p:ph idx="2" type="sldImg"/>
          </p:nvPr>
        </p:nvSpPr>
        <p:spPr>
          <a:xfrm>
            <a:off x="381240" y="685800"/>
            <a:ext cx="6095520" cy="34286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2" name="Google Shape;172;p4:notes"/>
          <p:cNvSpPr txBox="1"/>
          <p:nvPr>
            <p:ph idx="1" type="body"/>
          </p:nvPr>
        </p:nvSpPr>
        <p:spPr>
          <a:xfrm>
            <a:off x="685800" y="4343400"/>
            <a:ext cx="5486040" cy="4114440"/>
          </a:xfrm>
          <a:prstGeom prst="rect">
            <a:avLst/>
          </a:prstGeom>
          <a:noFill/>
          <a:ln>
            <a:noFill/>
          </a:ln>
        </p:spPr>
        <p:txBody>
          <a:bodyPr anchorCtr="0" anchor="t" bIns="91425" lIns="0" spcFirstLastPara="1" rIns="0" wrap="square" tIns="91425">
            <a:noAutofit/>
          </a:bodyPr>
          <a:lstStyle/>
          <a:p>
            <a:pPr indent="0" lvl="0" marL="0" rtl="0" algn="l">
              <a:lnSpc>
                <a:spcPct val="100000"/>
              </a:lnSpc>
              <a:spcBef>
                <a:spcPts val="0"/>
              </a:spcBef>
              <a:spcAft>
                <a:spcPts val="0"/>
              </a:spcAft>
              <a:buSzPts val="1100"/>
              <a:buFont typeface="Arial"/>
              <a:buNone/>
            </a:pPr>
            <a:r>
              <a:rPr b="0" lang="en" sz="1100" strike="noStrike">
                <a:latin typeface="Arial"/>
                <a:ea typeface="Arial"/>
                <a:cs typeface="Arial"/>
                <a:sym typeface="Arial"/>
              </a:rPr>
              <a:t>As we stack experimental error contributions, the figure of merit decreases, and the error budget can be distributed accordingly. We can calculate how many SNe we will need to get the desired statistics, as well as frequency of light curve sampling, appropriate redshift bins, and other observational requirements. </a:t>
            </a:r>
            <a:endParaRPr b="0" sz="1100" strike="noStrike">
              <a:latin typeface="Arial"/>
              <a:ea typeface="Arial"/>
              <a:cs typeface="Arial"/>
              <a:sym typeface="Arial"/>
            </a:endParaRPr>
          </a:p>
          <a:p>
            <a:pPr indent="0" lvl="0" marL="0" rtl="0" algn="l">
              <a:lnSpc>
                <a:spcPct val="100000"/>
              </a:lnSpc>
              <a:spcBef>
                <a:spcPts val="0"/>
              </a:spcBef>
              <a:spcAft>
                <a:spcPts val="0"/>
              </a:spcAft>
              <a:buSzPts val="1100"/>
              <a:buNone/>
            </a:pPr>
            <a:br>
              <a:rPr lang="en" sz="1100"/>
            </a:br>
            <a:r>
              <a:rPr b="0" lang="en" sz="1100" strike="noStrike">
                <a:solidFill>
                  <a:srgbClr val="000000"/>
                </a:solidFill>
                <a:latin typeface="Arial"/>
                <a:ea typeface="Arial"/>
                <a:cs typeface="Arial"/>
                <a:sym typeface="Arial"/>
              </a:rPr>
              <a:t>-----------------------------------------------------------</a:t>
            </a:r>
            <a:br>
              <a:rPr lang="en" sz="1100"/>
            </a:br>
            <a:endParaRPr b="0" sz="1100" strike="noStrike">
              <a:latin typeface="Arial"/>
              <a:ea typeface="Arial"/>
              <a:cs typeface="Arial"/>
              <a:sym typeface="Arial"/>
            </a:endParaRPr>
          </a:p>
          <a:p>
            <a:pPr indent="0" lvl="0" marL="0" rtl="0" algn="l">
              <a:lnSpc>
                <a:spcPct val="100000"/>
              </a:lnSpc>
              <a:spcBef>
                <a:spcPts val="0"/>
              </a:spcBef>
              <a:spcAft>
                <a:spcPts val="0"/>
              </a:spcAft>
              <a:buSzPts val="1100"/>
              <a:buFont typeface="Arial"/>
              <a:buNone/>
            </a:pPr>
            <a:r>
              <a:rPr b="0" lang="en" sz="1100" strike="noStrike">
                <a:latin typeface="Arial"/>
                <a:ea typeface="Arial"/>
                <a:cs typeface="Arial"/>
                <a:sym typeface="Arial"/>
              </a:rPr>
              <a:t>NOTES:</a:t>
            </a:r>
            <a:endParaRPr b="0" sz="1100" strike="noStrike">
              <a:latin typeface="Arial"/>
              <a:ea typeface="Arial"/>
              <a:cs typeface="Arial"/>
              <a:sym typeface="Arial"/>
            </a:endParaRPr>
          </a:p>
          <a:p>
            <a:pPr indent="-298440" lvl="0" marL="457200" rtl="0" algn="l">
              <a:lnSpc>
                <a:spcPct val="100000"/>
              </a:lnSpc>
              <a:spcBef>
                <a:spcPts val="0"/>
              </a:spcBef>
              <a:spcAft>
                <a:spcPts val="0"/>
              </a:spcAft>
              <a:buClr>
                <a:srgbClr val="000000"/>
              </a:buClr>
              <a:buSzPts val="1100"/>
              <a:buFont typeface="Arial"/>
              <a:buChar char="●"/>
            </a:pPr>
            <a:r>
              <a:rPr b="0" lang="en" sz="1100" strike="noStrike">
                <a:latin typeface="Arial"/>
                <a:ea typeface="Arial"/>
                <a:cs typeface="Arial"/>
                <a:sym typeface="Arial"/>
              </a:rPr>
              <a:t>“Wide tier”: N ~ 7000, 0.3 &lt; z &lt; 1.0</a:t>
            </a:r>
            <a:endParaRPr b="0" sz="1100" strike="noStrike">
              <a:latin typeface="Arial"/>
              <a:ea typeface="Arial"/>
              <a:cs typeface="Arial"/>
              <a:sym typeface="Arial"/>
            </a:endParaRPr>
          </a:p>
          <a:p>
            <a:pPr indent="-298440" lvl="0" marL="457200" rtl="0" algn="l">
              <a:lnSpc>
                <a:spcPct val="100000"/>
              </a:lnSpc>
              <a:spcBef>
                <a:spcPts val="0"/>
              </a:spcBef>
              <a:spcAft>
                <a:spcPts val="0"/>
              </a:spcAft>
              <a:buClr>
                <a:srgbClr val="000000"/>
              </a:buClr>
              <a:buSzPts val="1100"/>
              <a:buFont typeface="Arial"/>
              <a:buChar char="●"/>
            </a:pPr>
            <a:r>
              <a:rPr b="0" lang="en" sz="1100" strike="noStrike">
                <a:latin typeface="Arial"/>
                <a:ea typeface="Arial"/>
                <a:cs typeface="Arial"/>
                <a:sym typeface="Arial"/>
              </a:rPr>
              <a:t>“Deep tier”: N ~ 4000, 0.5 &lt; z &lt; 3.0</a:t>
            </a:r>
            <a:endParaRPr b="0" sz="1100" strike="noStrike">
              <a:latin typeface="Arial"/>
              <a:ea typeface="Arial"/>
              <a:cs typeface="Arial"/>
              <a:sym typeface="Arial"/>
            </a:endParaRPr>
          </a:p>
          <a:p>
            <a:pPr indent="-298440" lvl="0" marL="457200" rtl="0" algn="l">
              <a:lnSpc>
                <a:spcPct val="100000"/>
              </a:lnSpc>
              <a:spcBef>
                <a:spcPts val="0"/>
              </a:spcBef>
              <a:spcAft>
                <a:spcPts val="0"/>
              </a:spcAft>
              <a:buClr>
                <a:srgbClr val="000000"/>
              </a:buClr>
              <a:buSzPts val="1100"/>
              <a:buFont typeface="Arial"/>
              <a:buChar char="●"/>
            </a:pPr>
            <a:r>
              <a:rPr b="0" lang="en" sz="1100" strike="noStrike">
                <a:solidFill>
                  <a:srgbClr val="000000"/>
                </a:solidFill>
                <a:latin typeface="Arial"/>
                <a:ea typeface="Arial"/>
                <a:cs typeface="Arial"/>
                <a:sym typeface="Arial"/>
              </a:rPr>
              <a:t>Survey capability:</a:t>
            </a:r>
            <a:endParaRPr b="0" sz="1100" strike="noStrike">
              <a:latin typeface="Arial"/>
              <a:ea typeface="Arial"/>
              <a:cs typeface="Arial"/>
              <a:sym typeface="Arial"/>
            </a:endParaRPr>
          </a:p>
          <a:p>
            <a:pPr indent="-298440" lvl="1" marL="914400" rtl="0" algn="l">
              <a:lnSpc>
                <a:spcPct val="100000"/>
              </a:lnSpc>
              <a:spcBef>
                <a:spcPts val="0"/>
              </a:spcBef>
              <a:spcAft>
                <a:spcPts val="0"/>
              </a:spcAft>
              <a:buClr>
                <a:srgbClr val="000000"/>
              </a:buClr>
              <a:buSzPts val="1100"/>
              <a:buFont typeface="Noto Sans Symbols"/>
              <a:buChar char="🌕"/>
            </a:pPr>
            <a:r>
              <a:rPr b="0" lang="en" sz="1100" strike="noStrike">
                <a:solidFill>
                  <a:srgbClr val="000000"/>
                </a:solidFill>
                <a:latin typeface="Arial"/>
                <a:ea typeface="Arial"/>
                <a:cs typeface="Arial"/>
                <a:sym typeface="Arial"/>
              </a:rPr>
              <a:t>&gt;100 SNe Ia per z=0.1</a:t>
            </a:r>
            <a:endParaRPr b="0" sz="1100" strike="noStrike">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5:notes"/>
          <p:cNvSpPr/>
          <p:nvPr>
            <p:ph idx="2" type="sldImg"/>
          </p:nvPr>
        </p:nvSpPr>
        <p:spPr>
          <a:xfrm>
            <a:off x="381240" y="685800"/>
            <a:ext cx="6095520" cy="34286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1" name="Google Shape;181;p5:notes"/>
          <p:cNvSpPr txBox="1"/>
          <p:nvPr>
            <p:ph idx="1" type="body"/>
          </p:nvPr>
        </p:nvSpPr>
        <p:spPr>
          <a:xfrm>
            <a:off x="685800" y="4343400"/>
            <a:ext cx="5486040" cy="4114440"/>
          </a:xfrm>
          <a:prstGeom prst="rect">
            <a:avLst/>
          </a:prstGeom>
          <a:noFill/>
          <a:ln>
            <a:noFill/>
          </a:ln>
        </p:spPr>
        <p:txBody>
          <a:bodyPr anchorCtr="0" anchor="t" bIns="91425" lIns="0" spcFirstLastPara="1" rIns="0" wrap="square" tIns="91425">
            <a:noAutofit/>
          </a:bodyPr>
          <a:lstStyle/>
          <a:p>
            <a:pPr indent="0" lvl="0" marL="0" rtl="0" algn="l">
              <a:lnSpc>
                <a:spcPct val="100000"/>
              </a:lnSpc>
              <a:spcBef>
                <a:spcPts val="0"/>
              </a:spcBef>
              <a:spcAft>
                <a:spcPts val="0"/>
              </a:spcAft>
              <a:buSzPts val="1100"/>
              <a:buFont typeface="Arial"/>
              <a:buNone/>
            </a:pPr>
            <a:r>
              <a:rPr b="0" lang="en" sz="1100" strike="noStrike">
                <a:latin typeface="Arial"/>
                <a:ea typeface="Arial"/>
                <a:cs typeface="Arial"/>
                <a:sym typeface="Arial"/>
              </a:rPr>
              <a:t>Then, based on those values, we can simulate SN Ia observations and build a projected Hubble diagram to the specifications originally determined from this figure of merit value. </a:t>
            </a:r>
            <a:endParaRPr b="0" sz="1100" strike="noStrike">
              <a:latin typeface="Arial"/>
              <a:ea typeface="Arial"/>
              <a:cs typeface="Arial"/>
              <a:sym typeface="Arial"/>
            </a:endParaRPr>
          </a:p>
          <a:p>
            <a:pPr indent="0" lvl="0" marL="0" rtl="0" algn="l">
              <a:lnSpc>
                <a:spcPct val="100000"/>
              </a:lnSpc>
              <a:spcBef>
                <a:spcPts val="0"/>
              </a:spcBef>
              <a:spcAft>
                <a:spcPts val="0"/>
              </a:spcAft>
              <a:buSzPts val="1100"/>
              <a:buNone/>
            </a:pPr>
            <a:br>
              <a:rPr lang="en" sz="1100"/>
            </a:br>
            <a:r>
              <a:rPr b="0" lang="en" sz="1100" strike="noStrike">
                <a:solidFill>
                  <a:srgbClr val="000000"/>
                </a:solidFill>
                <a:latin typeface="Arial"/>
                <a:ea typeface="Arial"/>
                <a:cs typeface="Arial"/>
                <a:sym typeface="Arial"/>
              </a:rPr>
              <a:t>-----------------------------------------------------------</a:t>
            </a:r>
            <a:br>
              <a:rPr lang="en" sz="1100"/>
            </a:br>
            <a:endParaRPr b="0" sz="1100" strike="noStrike">
              <a:latin typeface="Arial"/>
              <a:ea typeface="Arial"/>
              <a:cs typeface="Arial"/>
              <a:sym typeface="Arial"/>
            </a:endParaRPr>
          </a:p>
          <a:p>
            <a:pPr indent="0" lvl="0" marL="0" rtl="0" algn="l">
              <a:lnSpc>
                <a:spcPct val="100000"/>
              </a:lnSpc>
              <a:spcBef>
                <a:spcPts val="0"/>
              </a:spcBef>
              <a:spcAft>
                <a:spcPts val="0"/>
              </a:spcAft>
              <a:buSzPts val="1100"/>
              <a:buFont typeface="Arial"/>
              <a:buNone/>
            </a:pPr>
            <a:r>
              <a:rPr b="0" lang="en" sz="1100" strike="noStrike">
                <a:latin typeface="Arial"/>
                <a:ea typeface="Arial"/>
                <a:cs typeface="Arial"/>
                <a:sym typeface="Arial"/>
              </a:rPr>
              <a:t>NOTES:</a:t>
            </a:r>
            <a:endParaRPr b="0" sz="1100" strike="noStrike">
              <a:latin typeface="Arial"/>
              <a:ea typeface="Arial"/>
              <a:cs typeface="Arial"/>
              <a:sym typeface="Arial"/>
            </a:endParaRPr>
          </a:p>
          <a:p>
            <a:pPr indent="-298440" lvl="0" marL="457200" rtl="0" algn="l">
              <a:lnSpc>
                <a:spcPct val="100000"/>
              </a:lnSpc>
              <a:spcBef>
                <a:spcPts val="0"/>
              </a:spcBef>
              <a:spcAft>
                <a:spcPts val="0"/>
              </a:spcAft>
              <a:buClr>
                <a:srgbClr val="000000"/>
              </a:buClr>
              <a:buSzPts val="1100"/>
              <a:buFont typeface="Noto Sans Symbols"/>
              <a:buChar char="●"/>
            </a:pPr>
            <a:r>
              <a:rPr b="0" lang="en" sz="1100" strike="noStrike">
                <a:latin typeface="Arial"/>
                <a:ea typeface="Arial"/>
                <a:cs typeface="Arial"/>
                <a:sym typeface="Arial"/>
              </a:rPr>
              <a:t>“Wide tier”: N ~ 7000, 0.3 &lt; z &lt; 1.0</a:t>
            </a:r>
            <a:endParaRPr b="0" sz="1100" strike="noStrike">
              <a:latin typeface="Arial"/>
              <a:ea typeface="Arial"/>
              <a:cs typeface="Arial"/>
              <a:sym typeface="Arial"/>
            </a:endParaRPr>
          </a:p>
          <a:p>
            <a:pPr indent="-298440" lvl="0" marL="457200" rtl="0" algn="l">
              <a:lnSpc>
                <a:spcPct val="100000"/>
              </a:lnSpc>
              <a:spcBef>
                <a:spcPts val="0"/>
              </a:spcBef>
              <a:spcAft>
                <a:spcPts val="0"/>
              </a:spcAft>
              <a:buClr>
                <a:srgbClr val="000000"/>
              </a:buClr>
              <a:buSzPts val="1100"/>
              <a:buFont typeface="Noto Sans Symbols"/>
              <a:buChar char="●"/>
            </a:pPr>
            <a:r>
              <a:rPr b="0" lang="en" sz="1100" strike="noStrike">
                <a:latin typeface="Arial"/>
                <a:ea typeface="Arial"/>
                <a:cs typeface="Arial"/>
                <a:sym typeface="Arial"/>
              </a:rPr>
              <a:t>“Deep tier”: N ~ 4000, 0.5 &lt; z &lt; 3.0</a:t>
            </a:r>
            <a:endParaRPr b="0" sz="1100" strike="noStrike">
              <a:latin typeface="Arial"/>
              <a:ea typeface="Arial"/>
              <a:cs typeface="Arial"/>
              <a:sym typeface="Arial"/>
            </a:endParaRPr>
          </a:p>
          <a:p>
            <a:pPr indent="-298440" lvl="0" marL="457200" rtl="0" algn="l">
              <a:lnSpc>
                <a:spcPct val="100000"/>
              </a:lnSpc>
              <a:spcBef>
                <a:spcPts val="0"/>
              </a:spcBef>
              <a:spcAft>
                <a:spcPts val="0"/>
              </a:spcAft>
              <a:buClr>
                <a:srgbClr val="000000"/>
              </a:buClr>
              <a:buSzPts val="1100"/>
              <a:buFont typeface="Noto Sans Symbols"/>
              <a:buChar char="●"/>
            </a:pPr>
            <a:r>
              <a:rPr b="0" lang="en" sz="1100" strike="noStrike">
                <a:latin typeface="Arial"/>
                <a:ea typeface="Arial"/>
                <a:cs typeface="Arial"/>
                <a:sym typeface="Arial"/>
              </a:rPr>
              <a:t>Survey capability:</a:t>
            </a:r>
            <a:endParaRPr b="0" sz="1100" strike="noStrike">
              <a:latin typeface="Arial"/>
              <a:ea typeface="Arial"/>
              <a:cs typeface="Arial"/>
              <a:sym typeface="Arial"/>
            </a:endParaRPr>
          </a:p>
          <a:p>
            <a:pPr indent="-298440" lvl="1" marL="914400" rtl="0" algn="l">
              <a:lnSpc>
                <a:spcPct val="100000"/>
              </a:lnSpc>
              <a:spcBef>
                <a:spcPts val="0"/>
              </a:spcBef>
              <a:spcAft>
                <a:spcPts val="0"/>
              </a:spcAft>
              <a:buClr>
                <a:srgbClr val="000000"/>
              </a:buClr>
              <a:buSzPts val="1100"/>
              <a:buFont typeface="Noto Sans Symbols"/>
              <a:buChar char="🌕"/>
            </a:pPr>
            <a:r>
              <a:rPr b="0" lang="en" sz="1100" strike="noStrike">
                <a:solidFill>
                  <a:srgbClr val="000000"/>
                </a:solidFill>
                <a:latin typeface="Arial"/>
                <a:ea typeface="Arial"/>
                <a:cs typeface="Arial"/>
                <a:sym typeface="Arial"/>
              </a:rPr>
              <a:t>&gt;100 SNe Ia per z=0.1</a:t>
            </a:r>
            <a:endParaRPr b="0" sz="1100" strike="noStrike">
              <a:latin typeface="Arial"/>
              <a:ea typeface="Arial"/>
              <a:cs typeface="Arial"/>
              <a:sym typeface="Arial"/>
            </a:endParaRPr>
          </a:p>
          <a:p>
            <a:pPr indent="-298440" lvl="1" marL="914400" rtl="0" algn="l">
              <a:lnSpc>
                <a:spcPct val="100000"/>
              </a:lnSpc>
              <a:spcBef>
                <a:spcPts val="0"/>
              </a:spcBef>
              <a:spcAft>
                <a:spcPts val="0"/>
              </a:spcAft>
              <a:buClr>
                <a:srgbClr val="000000"/>
              </a:buClr>
              <a:buSzPts val="1100"/>
              <a:buFont typeface="Noto Sans Symbols"/>
              <a:buChar char="🌕"/>
            </a:pPr>
            <a:r>
              <a:rPr b="0" lang="en" sz="1100" strike="noStrike">
                <a:latin typeface="Arial"/>
                <a:ea typeface="Arial"/>
                <a:cs typeface="Arial"/>
                <a:sym typeface="Arial"/>
              </a:rPr>
              <a:t>FoM &gt; 325 </a:t>
            </a:r>
            <a:endParaRPr b="0" sz="1100" strike="noStrike">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6:notes"/>
          <p:cNvSpPr/>
          <p:nvPr>
            <p:ph idx="2" type="sldImg"/>
          </p:nvPr>
        </p:nvSpPr>
        <p:spPr>
          <a:xfrm>
            <a:off x="381240" y="685800"/>
            <a:ext cx="6095520" cy="34286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0" name="Google Shape;190;p6:notes"/>
          <p:cNvSpPr txBox="1"/>
          <p:nvPr>
            <p:ph idx="1" type="body"/>
          </p:nvPr>
        </p:nvSpPr>
        <p:spPr>
          <a:xfrm>
            <a:off x="685800" y="4343400"/>
            <a:ext cx="5486040" cy="4114440"/>
          </a:xfrm>
          <a:prstGeom prst="rect">
            <a:avLst/>
          </a:prstGeom>
          <a:noFill/>
          <a:ln>
            <a:noFill/>
          </a:ln>
        </p:spPr>
        <p:txBody>
          <a:bodyPr anchorCtr="0" anchor="t" bIns="91425" lIns="0" spcFirstLastPara="1" rIns="0" wrap="square" tIns="91425">
            <a:noAutofit/>
          </a:bodyPr>
          <a:lstStyle/>
          <a:p>
            <a:pPr indent="0" lvl="0" marL="0" rtl="0" algn="l">
              <a:lnSpc>
                <a:spcPct val="100000"/>
              </a:lnSpc>
              <a:spcBef>
                <a:spcPts val="0"/>
              </a:spcBef>
              <a:spcAft>
                <a:spcPts val="0"/>
              </a:spcAft>
              <a:buSzPts val="1100"/>
              <a:buFont typeface="Arial"/>
              <a:buNone/>
            </a:pPr>
            <a:r>
              <a:rPr b="0" lang="en" sz="1100" strike="noStrike">
                <a:latin typeface="Arial"/>
                <a:ea typeface="Arial"/>
                <a:cs typeface="Arial"/>
                <a:sym typeface="Arial"/>
              </a:rPr>
              <a:t>I am a member of the Roman SN project infrastructure team. Our end goal is to build a pixel-to-cosmology pipeline; in other words, we are planning on delivering software that can take us from raw Roman data to cosmological parameters that satisfy the accuracy requirements we’re looking for. In order to do this, we need both image- and catalog-level simulations. The catalog-level simulations can be used for optimizing observing strategy, but we still need image simulations to feedback into the catalog-level simulations because there are things that we can’t learn from a catalog that we can only learn from images, like artifacts, detector effects, noise, and saturation. We will have 3 simulation products: </a:t>
            </a:r>
            <a:r>
              <a:rPr b="0" lang="en" sz="1100" strike="noStrike">
                <a:solidFill>
                  <a:srgbClr val="000000"/>
                </a:solidFill>
                <a:latin typeface="Arial"/>
                <a:ea typeface="Arial"/>
                <a:cs typeface="Arial"/>
                <a:sym typeface="Arial"/>
              </a:rPr>
              <a:t> 1. Catalog-level LCs and spectra for Sne (all kinds), 2. Pixel-level HLTDS images w/ injected SN point sources, 3. 3D spectral datacubes</a:t>
            </a:r>
            <a:r>
              <a:rPr b="0" lang="en" sz="1100" strike="noStrike">
                <a:latin typeface="Arial"/>
                <a:ea typeface="Arial"/>
                <a:cs typeface="Arial"/>
                <a:sym typeface="Arial"/>
              </a:rPr>
              <a:t>. We will be able to download and process the images in like, simulated Twilight Zone “real-time”, which personally I’m excited about just because I think it’ll be a fun time. </a:t>
            </a:r>
            <a:endParaRPr b="0" sz="1100" strike="noStrike">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7:notes"/>
          <p:cNvSpPr txBox="1"/>
          <p:nvPr>
            <p:ph idx="1" type="body"/>
          </p:nvPr>
        </p:nvSpPr>
        <p:spPr>
          <a:xfrm>
            <a:off x="777240" y="4777560"/>
            <a:ext cx="6217560" cy="452592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00" name="Google Shape;200;p7:notes"/>
          <p:cNvSpPr/>
          <p:nvPr>
            <p:ph idx="2" type="sldImg"/>
          </p:nvPr>
        </p:nvSpPr>
        <p:spPr>
          <a:xfrm>
            <a:off x="533520" y="764280"/>
            <a:ext cx="6704640" cy="37713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8:notes"/>
          <p:cNvSpPr/>
          <p:nvPr>
            <p:ph idx="2" type="sldImg"/>
          </p:nvPr>
        </p:nvSpPr>
        <p:spPr>
          <a:xfrm>
            <a:off x="381240" y="685800"/>
            <a:ext cx="6095520" cy="34286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7" name="Google Shape;207;p8:notes"/>
          <p:cNvSpPr txBox="1"/>
          <p:nvPr>
            <p:ph idx="1" type="body"/>
          </p:nvPr>
        </p:nvSpPr>
        <p:spPr>
          <a:xfrm>
            <a:off x="685800" y="4343400"/>
            <a:ext cx="5486040" cy="4114440"/>
          </a:xfrm>
          <a:prstGeom prst="rect">
            <a:avLst/>
          </a:prstGeom>
          <a:noFill/>
          <a:ln>
            <a:noFill/>
          </a:ln>
        </p:spPr>
        <p:txBody>
          <a:bodyPr anchorCtr="0" anchor="t" bIns="91425" lIns="0" spcFirstLastPara="1" rIns="0" wrap="square" tIns="91425">
            <a:noAutofit/>
          </a:bodyPr>
          <a:lstStyle/>
          <a:p>
            <a:pPr indent="0" lvl="0" marL="0" rtl="0" algn="l">
              <a:lnSpc>
                <a:spcPct val="100000"/>
              </a:lnSpc>
              <a:spcBef>
                <a:spcPts val="0"/>
              </a:spcBef>
              <a:spcAft>
                <a:spcPts val="0"/>
              </a:spcAft>
              <a:buSzPts val="1100"/>
              <a:buNone/>
            </a:pPr>
            <a:r>
              <a:t/>
            </a:r>
            <a:endParaRPr b="0" sz="1100" strike="noStrike">
              <a:latin typeface="Arial"/>
              <a:ea typeface="Arial"/>
              <a:cs typeface="Arial"/>
              <a:sym typeface="Arial"/>
            </a:endParaRPr>
          </a:p>
          <a:p>
            <a:pPr indent="0" lvl="0" marL="0" rtl="0" algn="l">
              <a:lnSpc>
                <a:spcPct val="100000"/>
              </a:lnSpc>
              <a:spcBef>
                <a:spcPts val="0"/>
              </a:spcBef>
              <a:spcAft>
                <a:spcPts val="0"/>
              </a:spcAft>
              <a:buSzPts val="1100"/>
              <a:buFont typeface="Arial"/>
              <a:buNone/>
            </a:pPr>
            <a:r>
              <a:rPr b="0" lang="en" sz="1100" strike="noStrike">
                <a:latin typeface="Arial"/>
                <a:ea typeface="Arial"/>
                <a:cs typeface="Arial"/>
                <a:sym typeface="Arial"/>
              </a:rPr>
              <a:t>-----------------------------------------------------------</a:t>
            </a:r>
            <a:endParaRPr b="0" sz="1100" strike="noStrike">
              <a:latin typeface="Arial"/>
              <a:ea typeface="Arial"/>
              <a:cs typeface="Arial"/>
              <a:sym typeface="Arial"/>
            </a:endParaRPr>
          </a:p>
          <a:p>
            <a:pPr indent="0" lvl="0" marL="0" rtl="0" algn="l">
              <a:lnSpc>
                <a:spcPct val="100000"/>
              </a:lnSpc>
              <a:spcBef>
                <a:spcPts val="0"/>
              </a:spcBef>
              <a:spcAft>
                <a:spcPts val="0"/>
              </a:spcAft>
              <a:buSzPts val="1100"/>
              <a:buNone/>
            </a:pPr>
            <a:r>
              <a:t/>
            </a:r>
            <a:endParaRPr b="0" sz="1100" strike="noStrike">
              <a:latin typeface="Arial"/>
              <a:ea typeface="Arial"/>
              <a:cs typeface="Arial"/>
              <a:sym typeface="Arial"/>
            </a:endParaRPr>
          </a:p>
          <a:p>
            <a:pPr indent="0" lvl="0" marL="0" rtl="0" algn="l">
              <a:lnSpc>
                <a:spcPct val="100000"/>
              </a:lnSpc>
              <a:spcBef>
                <a:spcPts val="0"/>
              </a:spcBef>
              <a:spcAft>
                <a:spcPts val="0"/>
              </a:spcAft>
              <a:buSzPts val="1100"/>
              <a:buFont typeface="Arial"/>
              <a:buNone/>
            </a:pPr>
            <a:r>
              <a:rPr b="0" lang="en" sz="1100" strike="noStrike">
                <a:latin typeface="Arial"/>
                <a:ea typeface="Arial"/>
                <a:cs typeface="Arial"/>
                <a:sym typeface="Arial"/>
              </a:rPr>
              <a:t>On “statistically optimal”, Lei says: “</a:t>
            </a:r>
            <a:r>
              <a:rPr b="0" lang="en" sz="1150" strike="noStrike">
                <a:solidFill>
                  <a:srgbClr val="1D1C1D"/>
                </a:solidFill>
                <a:latin typeface="Arial"/>
                <a:ea typeface="Arial"/>
                <a:cs typeface="Arial"/>
                <a:sym typeface="Arial"/>
              </a:rPr>
              <a:t>if the statistical noise (e.g., for photon/detector) propagation to difference image is well calculated, I think an optimal subtraction should create a difference image with SNRs following a standard Gaussian distribution N(0, 1). Expect for the pixels associated with flux variability.”</a:t>
            </a:r>
            <a:endParaRPr b="0" sz="1150" strike="noStrike">
              <a:latin typeface="Arial"/>
              <a:ea typeface="Arial"/>
              <a:cs typeface="Arial"/>
              <a:sym typeface="Arial"/>
            </a:endParaRPr>
          </a:p>
          <a:p>
            <a:pPr indent="0" lvl="0" marL="0" rtl="0" algn="l">
              <a:lnSpc>
                <a:spcPct val="100000"/>
              </a:lnSpc>
              <a:spcBef>
                <a:spcPts val="0"/>
              </a:spcBef>
              <a:spcAft>
                <a:spcPts val="0"/>
              </a:spcAft>
              <a:buSzPts val="1150"/>
              <a:buNone/>
            </a:pPr>
            <a:r>
              <a:t/>
            </a:r>
            <a:endParaRPr b="0" sz="1150" strike="noStrike">
              <a:latin typeface="Arial"/>
              <a:ea typeface="Arial"/>
              <a:cs typeface="Arial"/>
              <a:sym typeface="Arial"/>
            </a:endParaRPr>
          </a:p>
          <a:p>
            <a:pPr indent="0" lvl="0" marL="0" rtl="0" algn="l">
              <a:lnSpc>
                <a:spcPct val="100000"/>
              </a:lnSpc>
              <a:spcBef>
                <a:spcPts val="0"/>
              </a:spcBef>
              <a:spcAft>
                <a:spcPts val="0"/>
              </a:spcAft>
              <a:buClr>
                <a:srgbClr val="1D1C1D"/>
              </a:buClr>
              <a:buSzPts val="1150"/>
              <a:buFont typeface="Arial"/>
              <a:buNone/>
            </a:pPr>
            <a:r>
              <a:rPr b="0" lang="en" sz="1150" strike="noStrike">
                <a:solidFill>
                  <a:srgbClr val="1D1C1D"/>
                </a:solidFill>
                <a:latin typeface="Arial"/>
                <a:ea typeface="Arial"/>
                <a:cs typeface="Arial"/>
                <a:sym typeface="Arial"/>
              </a:rPr>
              <a:t>On the SNR estimation, Lei says: “I propagate Photon noise from reference and science to difference, and divide the noise map to get SNR. The source Photon noise at a pixel on reference (science) is estimated as np.sqrt(flux/gain), coupled with a background noise with standard deviation bkgsig . Assume they are independent, it is ok use the sum of the two variance. If you ignore the effect of convolution during the image subtraction, i.e., it is reduced as a simple elementwise operation: diff = ref - sci, so that you can estimate noise on difference as the sum of variance of reference and science. This is a simplified way to approximate noise propagation. but should be good enough for now to quality our image processing.”</a:t>
            </a:r>
            <a:endParaRPr b="0" sz="1150" strike="noStrike">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9:notes"/>
          <p:cNvSpPr/>
          <p:nvPr>
            <p:ph idx="2" type="sldImg"/>
          </p:nvPr>
        </p:nvSpPr>
        <p:spPr>
          <a:xfrm>
            <a:off x="381240" y="685800"/>
            <a:ext cx="6095520" cy="34286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8" name="Google Shape;218;p9:notes"/>
          <p:cNvSpPr txBox="1"/>
          <p:nvPr>
            <p:ph idx="1" type="body"/>
          </p:nvPr>
        </p:nvSpPr>
        <p:spPr>
          <a:xfrm>
            <a:off x="685800" y="4343400"/>
            <a:ext cx="5486040" cy="4114440"/>
          </a:xfrm>
          <a:prstGeom prst="rect">
            <a:avLst/>
          </a:prstGeom>
          <a:noFill/>
          <a:ln>
            <a:noFill/>
          </a:ln>
        </p:spPr>
        <p:txBody>
          <a:bodyPr anchorCtr="0" anchor="t" bIns="91425" lIns="0" spcFirstLastPara="1" rIns="0" wrap="square" tIns="91425">
            <a:noAutofit/>
          </a:bodyPr>
          <a:lstStyle/>
          <a:p>
            <a:pPr indent="0" lvl="0" marL="0" rtl="0" algn="l">
              <a:lnSpc>
                <a:spcPct val="100000"/>
              </a:lnSpc>
              <a:spcBef>
                <a:spcPts val="0"/>
              </a:spcBef>
              <a:spcAft>
                <a:spcPts val="0"/>
              </a:spcAft>
              <a:buSzPts val="1100"/>
              <a:buFont typeface="Arial"/>
              <a:buNone/>
            </a:pPr>
            <a:r>
              <a:rPr b="0" lang="en" sz="1100" strike="noStrike">
                <a:latin typeface="Arial"/>
                <a:ea typeface="Arial"/>
                <a:cs typeface="Arial"/>
                <a:sym typeface="Arial"/>
              </a:rPr>
              <a:t>-----------------------------------------------------------</a:t>
            </a:r>
            <a:endParaRPr b="0" sz="1100" strike="noStrike">
              <a:latin typeface="Arial"/>
              <a:ea typeface="Arial"/>
              <a:cs typeface="Arial"/>
              <a:sym typeface="Arial"/>
            </a:endParaRPr>
          </a:p>
          <a:p>
            <a:pPr indent="0" lvl="0" marL="0" rtl="0" algn="l">
              <a:lnSpc>
                <a:spcPct val="100000"/>
              </a:lnSpc>
              <a:spcBef>
                <a:spcPts val="0"/>
              </a:spcBef>
              <a:spcAft>
                <a:spcPts val="0"/>
              </a:spcAft>
              <a:buSzPts val="1100"/>
              <a:buNone/>
            </a:pPr>
            <a:r>
              <a:t/>
            </a:r>
            <a:endParaRPr b="0" sz="1100" strike="noStrike">
              <a:latin typeface="Arial"/>
              <a:ea typeface="Arial"/>
              <a:cs typeface="Arial"/>
              <a:sym typeface="Arial"/>
            </a:endParaRPr>
          </a:p>
          <a:p>
            <a:pPr indent="0" lvl="0" marL="0" rtl="0" algn="l">
              <a:lnSpc>
                <a:spcPct val="100000"/>
              </a:lnSpc>
              <a:spcBef>
                <a:spcPts val="0"/>
              </a:spcBef>
              <a:spcAft>
                <a:spcPts val="0"/>
              </a:spcAft>
              <a:buSzPts val="1100"/>
              <a:buFont typeface="Arial"/>
              <a:buNone/>
            </a:pPr>
            <a:r>
              <a:rPr b="0" lang="en" sz="1100" strike="noStrike">
                <a:latin typeface="Arial"/>
                <a:ea typeface="Arial"/>
                <a:cs typeface="Arial"/>
                <a:sym typeface="Arial"/>
              </a:rPr>
              <a:t>On “statistically optimal”, Lei says: “</a:t>
            </a:r>
            <a:r>
              <a:rPr b="0" lang="en" sz="1150" strike="noStrike">
                <a:solidFill>
                  <a:srgbClr val="1D1C1D"/>
                </a:solidFill>
                <a:latin typeface="Arial"/>
                <a:ea typeface="Arial"/>
                <a:cs typeface="Arial"/>
                <a:sym typeface="Arial"/>
              </a:rPr>
              <a:t>if the statistical noise (e.g., for photon/detector) propagation to difference image is well calculated, I think an optimal subtraction should create a difference image with SNRs following a standard Gaussian distribution N(0, 1). Expect for the pixels associated with flux variability.”</a:t>
            </a:r>
            <a:endParaRPr b="0" sz="1150" strike="noStrike">
              <a:latin typeface="Arial"/>
              <a:ea typeface="Arial"/>
              <a:cs typeface="Arial"/>
              <a:sym typeface="Arial"/>
            </a:endParaRPr>
          </a:p>
          <a:p>
            <a:pPr indent="0" lvl="0" marL="0" rtl="0" algn="l">
              <a:lnSpc>
                <a:spcPct val="100000"/>
              </a:lnSpc>
              <a:spcBef>
                <a:spcPts val="0"/>
              </a:spcBef>
              <a:spcAft>
                <a:spcPts val="0"/>
              </a:spcAft>
              <a:buSzPts val="1150"/>
              <a:buNone/>
            </a:pPr>
            <a:r>
              <a:t/>
            </a:r>
            <a:endParaRPr b="0" sz="1150" strike="noStrike">
              <a:latin typeface="Arial"/>
              <a:ea typeface="Arial"/>
              <a:cs typeface="Arial"/>
              <a:sym typeface="Arial"/>
            </a:endParaRPr>
          </a:p>
          <a:p>
            <a:pPr indent="0" lvl="0" marL="0" rtl="0" algn="l">
              <a:lnSpc>
                <a:spcPct val="100000"/>
              </a:lnSpc>
              <a:spcBef>
                <a:spcPts val="0"/>
              </a:spcBef>
              <a:spcAft>
                <a:spcPts val="0"/>
              </a:spcAft>
              <a:buClr>
                <a:srgbClr val="1D1C1D"/>
              </a:buClr>
              <a:buSzPts val="1150"/>
              <a:buFont typeface="Arial"/>
              <a:buNone/>
            </a:pPr>
            <a:r>
              <a:rPr b="0" lang="en" sz="1150" strike="noStrike">
                <a:solidFill>
                  <a:srgbClr val="1D1C1D"/>
                </a:solidFill>
                <a:latin typeface="Arial"/>
                <a:ea typeface="Arial"/>
                <a:cs typeface="Arial"/>
                <a:sym typeface="Arial"/>
              </a:rPr>
              <a:t>On the SNR estimation, Lei says: “I propagate Photon noise from reference and science to difference, and divide the noise map to get SNR. The source Photon noise at a pixel on reference (science) is estimated as np.sqrt(flux/gain), coupled with a background noise with standard deviation bkgsig . Assume they are independent, it is ok use the sum of the two variance. If you ignore the effect of convolution during the image subtraction, i.e., it is reduced as a simple elementwise operation: diff = ref - sci, so that you can estimate noise on difference as the sum of variance of reference and science. This is a simplified way to approximate noise propagation. but should be good enough for now to quality our image processing.”</a:t>
            </a:r>
            <a:endParaRPr b="0" sz="1150" strike="noStrike">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15" name="Shape 15"/>
        <p:cNvGrpSpPr/>
        <p:nvPr/>
      </p:nvGrpSpPr>
      <p:grpSpPr>
        <a:xfrm>
          <a:off x="0" y="0"/>
          <a:ext cx="0" cy="0"/>
          <a:chOff x="0" y="0"/>
          <a:chExt cx="0" cy="0"/>
        </a:xfrm>
      </p:grpSpPr>
      <p:sp>
        <p:nvSpPr>
          <p:cNvPr id="16" name="Google Shape;16;p22"/>
          <p:cNvSpPr txBox="1"/>
          <p:nvPr>
            <p:ph type="title"/>
          </p:nvPr>
        </p:nvSpPr>
        <p:spPr>
          <a:xfrm>
            <a:off x="311760" y="444960"/>
            <a:ext cx="8520120" cy="5724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22"/>
          <p:cNvSpPr txBox="1"/>
          <p:nvPr>
            <p:ph idx="1" type="subTitle"/>
          </p:nvPr>
        </p:nvSpPr>
        <p:spPr>
          <a:xfrm>
            <a:off x="311760" y="1152360"/>
            <a:ext cx="8520120" cy="341604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22"/>
          <p:cNvSpPr txBox="1"/>
          <p:nvPr>
            <p:ph idx="12" type="sldNum"/>
          </p:nvPr>
        </p:nvSpPr>
        <p:spPr>
          <a:xfrm>
            <a:off x="8472600" y="4663080"/>
            <a:ext cx="548280" cy="39312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1pPr>
            <a:lvl2pPr indent="0" lvl="1"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2pPr>
            <a:lvl3pPr indent="0" lvl="2"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3pPr>
            <a:lvl4pPr indent="0" lvl="3"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4pPr>
            <a:lvl5pPr indent="0" lvl="4"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5pPr>
            <a:lvl6pPr indent="0" lvl="5"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6pPr>
            <a:lvl7pPr indent="0" lvl="6"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7pPr>
            <a:lvl8pPr indent="0" lvl="7"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8pPr>
            <a:lvl9pPr indent="0" lvl="8"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54" name="Shape 54"/>
        <p:cNvGrpSpPr/>
        <p:nvPr/>
      </p:nvGrpSpPr>
      <p:grpSpPr>
        <a:xfrm>
          <a:off x="0" y="0"/>
          <a:ext cx="0" cy="0"/>
          <a:chOff x="0" y="0"/>
          <a:chExt cx="0" cy="0"/>
        </a:xfrm>
      </p:grpSpPr>
      <p:sp>
        <p:nvSpPr>
          <p:cNvPr id="55" name="Google Shape;55;p33"/>
          <p:cNvSpPr txBox="1"/>
          <p:nvPr>
            <p:ph type="title"/>
          </p:nvPr>
        </p:nvSpPr>
        <p:spPr>
          <a:xfrm>
            <a:off x="311760" y="444960"/>
            <a:ext cx="8520120" cy="5724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33"/>
          <p:cNvSpPr txBox="1"/>
          <p:nvPr>
            <p:ph idx="1" type="body"/>
          </p:nvPr>
        </p:nvSpPr>
        <p:spPr>
          <a:xfrm>
            <a:off x="311760" y="1152360"/>
            <a:ext cx="8520120" cy="16293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7" name="Google Shape;57;p33"/>
          <p:cNvSpPr txBox="1"/>
          <p:nvPr>
            <p:ph idx="2" type="body"/>
          </p:nvPr>
        </p:nvSpPr>
        <p:spPr>
          <a:xfrm>
            <a:off x="311760" y="2936880"/>
            <a:ext cx="8520120" cy="16293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8" name="Google Shape;58;p33"/>
          <p:cNvSpPr txBox="1"/>
          <p:nvPr>
            <p:ph idx="12" type="sldNum"/>
          </p:nvPr>
        </p:nvSpPr>
        <p:spPr>
          <a:xfrm>
            <a:off x="8472600" y="4663080"/>
            <a:ext cx="548280" cy="39312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1pPr>
            <a:lvl2pPr indent="0" lvl="1"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2pPr>
            <a:lvl3pPr indent="0" lvl="2"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3pPr>
            <a:lvl4pPr indent="0" lvl="3"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4pPr>
            <a:lvl5pPr indent="0" lvl="4"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5pPr>
            <a:lvl6pPr indent="0" lvl="5"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6pPr>
            <a:lvl7pPr indent="0" lvl="6"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7pPr>
            <a:lvl8pPr indent="0" lvl="7"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8pPr>
            <a:lvl9pPr indent="0" lvl="8"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59" name="Shape 59"/>
        <p:cNvGrpSpPr/>
        <p:nvPr/>
      </p:nvGrpSpPr>
      <p:grpSpPr>
        <a:xfrm>
          <a:off x="0" y="0"/>
          <a:ext cx="0" cy="0"/>
          <a:chOff x="0" y="0"/>
          <a:chExt cx="0" cy="0"/>
        </a:xfrm>
      </p:grpSpPr>
      <p:sp>
        <p:nvSpPr>
          <p:cNvPr id="60" name="Google Shape;60;p34"/>
          <p:cNvSpPr txBox="1"/>
          <p:nvPr>
            <p:ph type="title"/>
          </p:nvPr>
        </p:nvSpPr>
        <p:spPr>
          <a:xfrm>
            <a:off x="311760" y="444960"/>
            <a:ext cx="8520120" cy="5724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34"/>
          <p:cNvSpPr txBox="1"/>
          <p:nvPr>
            <p:ph idx="1" type="body"/>
          </p:nvPr>
        </p:nvSpPr>
        <p:spPr>
          <a:xfrm>
            <a:off x="311760" y="1152360"/>
            <a:ext cx="4157640" cy="16293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2" name="Google Shape;62;p34"/>
          <p:cNvSpPr txBox="1"/>
          <p:nvPr>
            <p:ph idx="2" type="body"/>
          </p:nvPr>
        </p:nvSpPr>
        <p:spPr>
          <a:xfrm>
            <a:off x="4677840" y="1152360"/>
            <a:ext cx="4157640" cy="16293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3" name="Google Shape;63;p34"/>
          <p:cNvSpPr txBox="1"/>
          <p:nvPr>
            <p:ph idx="3" type="body"/>
          </p:nvPr>
        </p:nvSpPr>
        <p:spPr>
          <a:xfrm>
            <a:off x="311760" y="2936880"/>
            <a:ext cx="4157640" cy="16293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4" name="Google Shape;64;p34"/>
          <p:cNvSpPr txBox="1"/>
          <p:nvPr>
            <p:ph idx="4" type="body"/>
          </p:nvPr>
        </p:nvSpPr>
        <p:spPr>
          <a:xfrm>
            <a:off x="4677840" y="2936880"/>
            <a:ext cx="4157640" cy="16293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5" name="Google Shape;65;p34"/>
          <p:cNvSpPr txBox="1"/>
          <p:nvPr>
            <p:ph idx="12" type="sldNum"/>
          </p:nvPr>
        </p:nvSpPr>
        <p:spPr>
          <a:xfrm>
            <a:off x="8472600" y="4663080"/>
            <a:ext cx="548280" cy="39312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1pPr>
            <a:lvl2pPr indent="0" lvl="1"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2pPr>
            <a:lvl3pPr indent="0" lvl="2"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3pPr>
            <a:lvl4pPr indent="0" lvl="3"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4pPr>
            <a:lvl5pPr indent="0" lvl="4"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5pPr>
            <a:lvl6pPr indent="0" lvl="5"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6pPr>
            <a:lvl7pPr indent="0" lvl="6"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7pPr>
            <a:lvl8pPr indent="0" lvl="7"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8pPr>
            <a:lvl9pPr indent="0" lvl="8"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66" name="Shape 66"/>
        <p:cNvGrpSpPr/>
        <p:nvPr/>
      </p:nvGrpSpPr>
      <p:grpSpPr>
        <a:xfrm>
          <a:off x="0" y="0"/>
          <a:ext cx="0" cy="0"/>
          <a:chOff x="0" y="0"/>
          <a:chExt cx="0" cy="0"/>
        </a:xfrm>
      </p:grpSpPr>
      <p:sp>
        <p:nvSpPr>
          <p:cNvPr id="67" name="Google Shape;67;p35"/>
          <p:cNvSpPr txBox="1"/>
          <p:nvPr>
            <p:ph type="title"/>
          </p:nvPr>
        </p:nvSpPr>
        <p:spPr>
          <a:xfrm>
            <a:off x="311760" y="444960"/>
            <a:ext cx="8520120" cy="5724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35"/>
          <p:cNvSpPr txBox="1"/>
          <p:nvPr>
            <p:ph idx="1" type="body"/>
          </p:nvPr>
        </p:nvSpPr>
        <p:spPr>
          <a:xfrm>
            <a:off x="311760" y="1152360"/>
            <a:ext cx="2743200" cy="16293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9" name="Google Shape;69;p35"/>
          <p:cNvSpPr txBox="1"/>
          <p:nvPr>
            <p:ph idx="2" type="body"/>
          </p:nvPr>
        </p:nvSpPr>
        <p:spPr>
          <a:xfrm>
            <a:off x="3192480" y="1152360"/>
            <a:ext cx="2743200" cy="16293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0" name="Google Shape;70;p35"/>
          <p:cNvSpPr txBox="1"/>
          <p:nvPr>
            <p:ph idx="3" type="body"/>
          </p:nvPr>
        </p:nvSpPr>
        <p:spPr>
          <a:xfrm>
            <a:off x="6073200" y="1152360"/>
            <a:ext cx="2743200" cy="16293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1" name="Google Shape;71;p35"/>
          <p:cNvSpPr txBox="1"/>
          <p:nvPr>
            <p:ph idx="4" type="body"/>
          </p:nvPr>
        </p:nvSpPr>
        <p:spPr>
          <a:xfrm>
            <a:off x="311760" y="2936880"/>
            <a:ext cx="2743200" cy="16293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2" name="Google Shape;72;p35"/>
          <p:cNvSpPr txBox="1"/>
          <p:nvPr>
            <p:ph idx="5" type="body"/>
          </p:nvPr>
        </p:nvSpPr>
        <p:spPr>
          <a:xfrm>
            <a:off x="3192480" y="2936880"/>
            <a:ext cx="2743200" cy="16293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3" name="Google Shape;73;p35"/>
          <p:cNvSpPr txBox="1"/>
          <p:nvPr>
            <p:ph idx="6" type="body"/>
          </p:nvPr>
        </p:nvSpPr>
        <p:spPr>
          <a:xfrm>
            <a:off x="6073200" y="2936880"/>
            <a:ext cx="2743200" cy="16293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4" name="Google Shape;74;p35"/>
          <p:cNvSpPr txBox="1"/>
          <p:nvPr>
            <p:ph idx="12" type="sldNum"/>
          </p:nvPr>
        </p:nvSpPr>
        <p:spPr>
          <a:xfrm>
            <a:off x="8472600" y="4663080"/>
            <a:ext cx="548280" cy="39312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1pPr>
            <a:lvl2pPr indent="0" lvl="1"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2pPr>
            <a:lvl3pPr indent="0" lvl="2"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3pPr>
            <a:lvl4pPr indent="0" lvl="3"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4pPr>
            <a:lvl5pPr indent="0" lvl="4"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5pPr>
            <a:lvl6pPr indent="0" lvl="5"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6pPr>
            <a:lvl7pPr indent="0" lvl="6"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7pPr>
            <a:lvl8pPr indent="0" lvl="7"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8pPr>
            <a:lvl9pPr indent="0" lvl="8"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81" name="Shape 81"/>
        <p:cNvGrpSpPr/>
        <p:nvPr/>
      </p:nvGrpSpPr>
      <p:grpSpPr>
        <a:xfrm>
          <a:off x="0" y="0"/>
          <a:ext cx="0" cy="0"/>
          <a:chOff x="0" y="0"/>
          <a:chExt cx="0" cy="0"/>
        </a:xfrm>
      </p:grpSpPr>
      <p:sp>
        <p:nvSpPr>
          <p:cNvPr id="82" name="Google Shape;82;p24"/>
          <p:cNvSpPr txBox="1"/>
          <p:nvPr>
            <p:ph type="title"/>
          </p:nvPr>
        </p:nvSpPr>
        <p:spPr>
          <a:xfrm>
            <a:off x="311760" y="444960"/>
            <a:ext cx="8520120" cy="5724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24"/>
          <p:cNvSpPr txBox="1"/>
          <p:nvPr>
            <p:ph idx="1" type="body"/>
          </p:nvPr>
        </p:nvSpPr>
        <p:spPr>
          <a:xfrm>
            <a:off x="311760" y="1152360"/>
            <a:ext cx="8520120" cy="34160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84" name="Google Shape;84;p24"/>
          <p:cNvSpPr txBox="1"/>
          <p:nvPr>
            <p:ph idx="12" type="sldNum"/>
          </p:nvPr>
        </p:nvSpPr>
        <p:spPr>
          <a:xfrm>
            <a:off x="8472600" y="4663080"/>
            <a:ext cx="548280" cy="39312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1pPr>
            <a:lvl2pPr indent="0" lvl="1"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2pPr>
            <a:lvl3pPr indent="0" lvl="2"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3pPr>
            <a:lvl4pPr indent="0" lvl="3"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4pPr>
            <a:lvl5pPr indent="0" lvl="4"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5pPr>
            <a:lvl6pPr indent="0" lvl="5"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6pPr>
            <a:lvl7pPr indent="0" lvl="6"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7pPr>
            <a:lvl8pPr indent="0" lvl="7"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8pPr>
            <a:lvl9pPr indent="0" lvl="8"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85" name="Shape 85"/>
        <p:cNvGrpSpPr/>
        <p:nvPr/>
      </p:nvGrpSpPr>
      <p:grpSpPr>
        <a:xfrm>
          <a:off x="0" y="0"/>
          <a:ext cx="0" cy="0"/>
          <a:chOff x="0" y="0"/>
          <a:chExt cx="0" cy="0"/>
        </a:xfrm>
      </p:grpSpPr>
      <p:sp>
        <p:nvSpPr>
          <p:cNvPr id="86" name="Google Shape;86;p36"/>
          <p:cNvSpPr txBox="1"/>
          <p:nvPr>
            <p:ph idx="12" type="sldNum"/>
          </p:nvPr>
        </p:nvSpPr>
        <p:spPr>
          <a:xfrm>
            <a:off x="8472600" y="4663080"/>
            <a:ext cx="548280" cy="39312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1pPr>
            <a:lvl2pPr indent="0" lvl="1"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2pPr>
            <a:lvl3pPr indent="0" lvl="2"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3pPr>
            <a:lvl4pPr indent="0" lvl="3"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4pPr>
            <a:lvl5pPr indent="0" lvl="4"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5pPr>
            <a:lvl6pPr indent="0" lvl="5"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6pPr>
            <a:lvl7pPr indent="0" lvl="6"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7pPr>
            <a:lvl8pPr indent="0" lvl="7"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8pPr>
            <a:lvl9pPr indent="0" lvl="8"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87" name="Shape 87"/>
        <p:cNvGrpSpPr/>
        <p:nvPr/>
      </p:nvGrpSpPr>
      <p:grpSpPr>
        <a:xfrm>
          <a:off x="0" y="0"/>
          <a:ext cx="0" cy="0"/>
          <a:chOff x="0" y="0"/>
          <a:chExt cx="0" cy="0"/>
        </a:xfrm>
      </p:grpSpPr>
      <p:sp>
        <p:nvSpPr>
          <p:cNvPr id="88" name="Google Shape;88;p37"/>
          <p:cNvSpPr txBox="1"/>
          <p:nvPr>
            <p:ph type="title"/>
          </p:nvPr>
        </p:nvSpPr>
        <p:spPr>
          <a:xfrm>
            <a:off x="311760" y="444960"/>
            <a:ext cx="8520120" cy="5724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37"/>
          <p:cNvSpPr txBox="1"/>
          <p:nvPr>
            <p:ph idx="1" type="subTitle"/>
          </p:nvPr>
        </p:nvSpPr>
        <p:spPr>
          <a:xfrm>
            <a:off x="311760" y="1152360"/>
            <a:ext cx="8520120" cy="341604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37"/>
          <p:cNvSpPr txBox="1"/>
          <p:nvPr>
            <p:ph idx="12" type="sldNum"/>
          </p:nvPr>
        </p:nvSpPr>
        <p:spPr>
          <a:xfrm>
            <a:off x="8472600" y="4663080"/>
            <a:ext cx="548280" cy="39312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1pPr>
            <a:lvl2pPr indent="0" lvl="1"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2pPr>
            <a:lvl3pPr indent="0" lvl="2"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3pPr>
            <a:lvl4pPr indent="0" lvl="3"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4pPr>
            <a:lvl5pPr indent="0" lvl="4"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5pPr>
            <a:lvl6pPr indent="0" lvl="5"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6pPr>
            <a:lvl7pPr indent="0" lvl="6"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7pPr>
            <a:lvl8pPr indent="0" lvl="7"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8pPr>
            <a:lvl9pPr indent="0" lvl="8"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91" name="Shape 91"/>
        <p:cNvGrpSpPr/>
        <p:nvPr/>
      </p:nvGrpSpPr>
      <p:grpSpPr>
        <a:xfrm>
          <a:off x="0" y="0"/>
          <a:ext cx="0" cy="0"/>
          <a:chOff x="0" y="0"/>
          <a:chExt cx="0" cy="0"/>
        </a:xfrm>
      </p:grpSpPr>
      <p:sp>
        <p:nvSpPr>
          <p:cNvPr id="92" name="Google Shape;92;p38"/>
          <p:cNvSpPr txBox="1"/>
          <p:nvPr>
            <p:ph type="title"/>
          </p:nvPr>
        </p:nvSpPr>
        <p:spPr>
          <a:xfrm>
            <a:off x="311760" y="444960"/>
            <a:ext cx="8520120" cy="5724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38"/>
          <p:cNvSpPr txBox="1"/>
          <p:nvPr>
            <p:ph idx="1" type="body"/>
          </p:nvPr>
        </p:nvSpPr>
        <p:spPr>
          <a:xfrm>
            <a:off x="311760" y="1152360"/>
            <a:ext cx="4157640" cy="34160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94" name="Google Shape;94;p38"/>
          <p:cNvSpPr txBox="1"/>
          <p:nvPr>
            <p:ph idx="2" type="body"/>
          </p:nvPr>
        </p:nvSpPr>
        <p:spPr>
          <a:xfrm>
            <a:off x="4677840" y="1152360"/>
            <a:ext cx="4157640" cy="34160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95" name="Google Shape;95;p38"/>
          <p:cNvSpPr txBox="1"/>
          <p:nvPr>
            <p:ph idx="12" type="sldNum"/>
          </p:nvPr>
        </p:nvSpPr>
        <p:spPr>
          <a:xfrm>
            <a:off x="8472600" y="4663080"/>
            <a:ext cx="548280" cy="39312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1pPr>
            <a:lvl2pPr indent="0" lvl="1"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2pPr>
            <a:lvl3pPr indent="0" lvl="2"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3pPr>
            <a:lvl4pPr indent="0" lvl="3"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4pPr>
            <a:lvl5pPr indent="0" lvl="4"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5pPr>
            <a:lvl6pPr indent="0" lvl="5"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6pPr>
            <a:lvl7pPr indent="0" lvl="6"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7pPr>
            <a:lvl8pPr indent="0" lvl="7"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8pPr>
            <a:lvl9pPr indent="0" lvl="8"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6" name="Shape 96"/>
        <p:cNvGrpSpPr/>
        <p:nvPr/>
      </p:nvGrpSpPr>
      <p:grpSpPr>
        <a:xfrm>
          <a:off x="0" y="0"/>
          <a:ext cx="0" cy="0"/>
          <a:chOff x="0" y="0"/>
          <a:chExt cx="0" cy="0"/>
        </a:xfrm>
      </p:grpSpPr>
      <p:sp>
        <p:nvSpPr>
          <p:cNvPr id="97" name="Google Shape;97;p39"/>
          <p:cNvSpPr txBox="1"/>
          <p:nvPr>
            <p:ph type="title"/>
          </p:nvPr>
        </p:nvSpPr>
        <p:spPr>
          <a:xfrm>
            <a:off x="311760" y="444960"/>
            <a:ext cx="8520120" cy="5724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39"/>
          <p:cNvSpPr txBox="1"/>
          <p:nvPr>
            <p:ph idx="12" type="sldNum"/>
          </p:nvPr>
        </p:nvSpPr>
        <p:spPr>
          <a:xfrm>
            <a:off x="8472600" y="4663080"/>
            <a:ext cx="548280" cy="39312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1pPr>
            <a:lvl2pPr indent="0" lvl="1"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2pPr>
            <a:lvl3pPr indent="0" lvl="2"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3pPr>
            <a:lvl4pPr indent="0" lvl="3"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4pPr>
            <a:lvl5pPr indent="0" lvl="4"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5pPr>
            <a:lvl6pPr indent="0" lvl="5"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6pPr>
            <a:lvl7pPr indent="0" lvl="6"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7pPr>
            <a:lvl8pPr indent="0" lvl="7"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8pPr>
            <a:lvl9pPr indent="0" lvl="8"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99" name="Shape 99"/>
        <p:cNvGrpSpPr/>
        <p:nvPr/>
      </p:nvGrpSpPr>
      <p:grpSpPr>
        <a:xfrm>
          <a:off x="0" y="0"/>
          <a:ext cx="0" cy="0"/>
          <a:chOff x="0" y="0"/>
          <a:chExt cx="0" cy="0"/>
        </a:xfrm>
      </p:grpSpPr>
      <p:sp>
        <p:nvSpPr>
          <p:cNvPr id="100" name="Google Shape;100;p40"/>
          <p:cNvSpPr txBox="1"/>
          <p:nvPr>
            <p:ph idx="1" type="subTitle"/>
          </p:nvPr>
        </p:nvSpPr>
        <p:spPr>
          <a:xfrm>
            <a:off x="311760" y="444960"/>
            <a:ext cx="8520120" cy="265464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40"/>
          <p:cNvSpPr txBox="1"/>
          <p:nvPr>
            <p:ph idx="12" type="sldNum"/>
          </p:nvPr>
        </p:nvSpPr>
        <p:spPr>
          <a:xfrm>
            <a:off x="8472600" y="4663080"/>
            <a:ext cx="548280" cy="39312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1pPr>
            <a:lvl2pPr indent="0" lvl="1"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2pPr>
            <a:lvl3pPr indent="0" lvl="2"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3pPr>
            <a:lvl4pPr indent="0" lvl="3"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4pPr>
            <a:lvl5pPr indent="0" lvl="4"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5pPr>
            <a:lvl6pPr indent="0" lvl="5"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6pPr>
            <a:lvl7pPr indent="0" lvl="6"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7pPr>
            <a:lvl8pPr indent="0" lvl="7"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8pPr>
            <a:lvl9pPr indent="0" lvl="8"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102" name="Shape 102"/>
        <p:cNvGrpSpPr/>
        <p:nvPr/>
      </p:nvGrpSpPr>
      <p:grpSpPr>
        <a:xfrm>
          <a:off x="0" y="0"/>
          <a:ext cx="0" cy="0"/>
          <a:chOff x="0" y="0"/>
          <a:chExt cx="0" cy="0"/>
        </a:xfrm>
      </p:grpSpPr>
      <p:sp>
        <p:nvSpPr>
          <p:cNvPr id="103" name="Google Shape;103;p41"/>
          <p:cNvSpPr txBox="1"/>
          <p:nvPr>
            <p:ph type="title"/>
          </p:nvPr>
        </p:nvSpPr>
        <p:spPr>
          <a:xfrm>
            <a:off x="311760" y="444960"/>
            <a:ext cx="8520120" cy="5724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41"/>
          <p:cNvSpPr txBox="1"/>
          <p:nvPr>
            <p:ph idx="1" type="body"/>
          </p:nvPr>
        </p:nvSpPr>
        <p:spPr>
          <a:xfrm>
            <a:off x="311760" y="1152360"/>
            <a:ext cx="4157640" cy="16293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05" name="Google Shape;105;p41"/>
          <p:cNvSpPr txBox="1"/>
          <p:nvPr>
            <p:ph idx="2" type="body"/>
          </p:nvPr>
        </p:nvSpPr>
        <p:spPr>
          <a:xfrm>
            <a:off x="4677840" y="1152360"/>
            <a:ext cx="4157640" cy="34160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06" name="Google Shape;106;p41"/>
          <p:cNvSpPr txBox="1"/>
          <p:nvPr>
            <p:ph idx="3" type="body"/>
          </p:nvPr>
        </p:nvSpPr>
        <p:spPr>
          <a:xfrm>
            <a:off x="311760" y="2936880"/>
            <a:ext cx="4157640" cy="16293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07" name="Google Shape;107;p41"/>
          <p:cNvSpPr txBox="1"/>
          <p:nvPr>
            <p:ph idx="12" type="sldNum"/>
          </p:nvPr>
        </p:nvSpPr>
        <p:spPr>
          <a:xfrm>
            <a:off x="8472600" y="4663080"/>
            <a:ext cx="548280" cy="39312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1pPr>
            <a:lvl2pPr indent="0" lvl="1"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2pPr>
            <a:lvl3pPr indent="0" lvl="2"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3pPr>
            <a:lvl4pPr indent="0" lvl="3"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4pPr>
            <a:lvl5pPr indent="0" lvl="4"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5pPr>
            <a:lvl6pPr indent="0" lvl="5"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6pPr>
            <a:lvl7pPr indent="0" lvl="6"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7pPr>
            <a:lvl8pPr indent="0" lvl="7"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8pPr>
            <a:lvl9pPr indent="0" lvl="8"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19" name="Shape 19"/>
        <p:cNvGrpSpPr/>
        <p:nvPr/>
      </p:nvGrpSpPr>
      <p:grpSpPr>
        <a:xfrm>
          <a:off x="0" y="0"/>
          <a:ext cx="0" cy="0"/>
          <a:chOff x="0" y="0"/>
          <a:chExt cx="0" cy="0"/>
        </a:xfrm>
      </p:grpSpPr>
      <p:sp>
        <p:nvSpPr>
          <p:cNvPr id="20" name="Google Shape;20;p25"/>
          <p:cNvSpPr txBox="1"/>
          <p:nvPr>
            <p:ph idx="12" type="sldNum"/>
          </p:nvPr>
        </p:nvSpPr>
        <p:spPr>
          <a:xfrm>
            <a:off x="8472600" y="4663080"/>
            <a:ext cx="548280" cy="39312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1pPr>
            <a:lvl2pPr indent="0" lvl="1"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2pPr>
            <a:lvl3pPr indent="0" lvl="2"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3pPr>
            <a:lvl4pPr indent="0" lvl="3"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4pPr>
            <a:lvl5pPr indent="0" lvl="4"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5pPr>
            <a:lvl6pPr indent="0" lvl="5"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6pPr>
            <a:lvl7pPr indent="0" lvl="6"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7pPr>
            <a:lvl8pPr indent="0" lvl="7"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8pPr>
            <a:lvl9pPr indent="0" lvl="8"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108" name="Shape 108"/>
        <p:cNvGrpSpPr/>
        <p:nvPr/>
      </p:nvGrpSpPr>
      <p:grpSpPr>
        <a:xfrm>
          <a:off x="0" y="0"/>
          <a:ext cx="0" cy="0"/>
          <a:chOff x="0" y="0"/>
          <a:chExt cx="0" cy="0"/>
        </a:xfrm>
      </p:grpSpPr>
      <p:sp>
        <p:nvSpPr>
          <p:cNvPr id="109" name="Google Shape;109;p42"/>
          <p:cNvSpPr txBox="1"/>
          <p:nvPr>
            <p:ph type="title"/>
          </p:nvPr>
        </p:nvSpPr>
        <p:spPr>
          <a:xfrm>
            <a:off x="311760" y="444960"/>
            <a:ext cx="8520120" cy="5724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42"/>
          <p:cNvSpPr txBox="1"/>
          <p:nvPr>
            <p:ph idx="1" type="body"/>
          </p:nvPr>
        </p:nvSpPr>
        <p:spPr>
          <a:xfrm>
            <a:off x="311760" y="1152360"/>
            <a:ext cx="4157640" cy="34160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11" name="Google Shape;111;p42"/>
          <p:cNvSpPr txBox="1"/>
          <p:nvPr>
            <p:ph idx="2" type="body"/>
          </p:nvPr>
        </p:nvSpPr>
        <p:spPr>
          <a:xfrm>
            <a:off x="4677840" y="1152360"/>
            <a:ext cx="4157640" cy="16293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12" name="Google Shape;112;p42"/>
          <p:cNvSpPr txBox="1"/>
          <p:nvPr>
            <p:ph idx="3" type="body"/>
          </p:nvPr>
        </p:nvSpPr>
        <p:spPr>
          <a:xfrm>
            <a:off x="4677840" y="2936880"/>
            <a:ext cx="4157640" cy="16293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13" name="Google Shape;113;p42"/>
          <p:cNvSpPr txBox="1"/>
          <p:nvPr>
            <p:ph idx="12" type="sldNum"/>
          </p:nvPr>
        </p:nvSpPr>
        <p:spPr>
          <a:xfrm>
            <a:off x="8472600" y="4663080"/>
            <a:ext cx="548280" cy="39312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1pPr>
            <a:lvl2pPr indent="0" lvl="1"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2pPr>
            <a:lvl3pPr indent="0" lvl="2"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3pPr>
            <a:lvl4pPr indent="0" lvl="3"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4pPr>
            <a:lvl5pPr indent="0" lvl="4"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5pPr>
            <a:lvl6pPr indent="0" lvl="5"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6pPr>
            <a:lvl7pPr indent="0" lvl="6"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7pPr>
            <a:lvl8pPr indent="0" lvl="7"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8pPr>
            <a:lvl9pPr indent="0" lvl="8"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114" name="Shape 114"/>
        <p:cNvGrpSpPr/>
        <p:nvPr/>
      </p:nvGrpSpPr>
      <p:grpSpPr>
        <a:xfrm>
          <a:off x="0" y="0"/>
          <a:ext cx="0" cy="0"/>
          <a:chOff x="0" y="0"/>
          <a:chExt cx="0" cy="0"/>
        </a:xfrm>
      </p:grpSpPr>
      <p:sp>
        <p:nvSpPr>
          <p:cNvPr id="115" name="Google Shape;115;p43"/>
          <p:cNvSpPr txBox="1"/>
          <p:nvPr>
            <p:ph type="title"/>
          </p:nvPr>
        </p:nvSpPr>
        <p:spPr>
          <a:xfrm>
            <a:off x="311760" y="444960"/>
            <a:ext cx="8520120" cy="5724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p43"/>
          <p:cNvSpPr txBox="1"/>
          <p:nvPr>
            <p:ph idx="1" type="body"/>
          </p:nvPr>
        </p:nvSpPr>
        <p:spPr>
          <a:xfrm>
            <a:off x="311760" y="1152360"/>
            <a:ext cx="4157640" cy="16293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17" name="Google Shape;117;p43"/>
          <p:cNvSpPr txBox="1"/>
          <p:nvPr>
            <p:ph idx="2" type="body"/>
          </p:nvPr>
        </p:nvSpPr>
        <p:spPr>
          <a:xfrm>
            <a:off x="4677840" y="1152360"/>
            <a:ext cx="4157640" cy="16293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18" name="Google Shape;118;p43"/>
          <p:cNvSpPr txBox="1"/>
          <p:nvPr>
            <p:ph idx="3" type="body"/>
          </p:nvPr>
        </p:nvSpPr>
        <p:spPr>
          <a:xfrm>
            <a:off x="311760" y="2936880"/>
            <a:ext cx="8520120" cy="16293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19" name="Google Shape;119;p43"/>
          <p:cNvSpPr txBox="1"/>
          <p:nvPr>
            <p:ph idx="12" type="sldNum"/>
          </p:nvPr>
        </p:nvSpPr>
        <p:spPr>
          <a:xfrm>
            <a:off x="8472600" y="4663080"/>
            <a:ext cx="548280" cy="39312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1pPr>
            <a:lvl2pPr indent="0" lvl="1"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2pPr>
            <a:lvl3pPr indent="0" lvl="2"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3pPr>
            <a:lvl4pPr indent="0" lvl="3"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4pPr>
            <a:lvl5pPr indent="0" lvl="4"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5pPr>
            <a:lvl6pPr indent="0" lvl="5"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6pPr>
            <a:lvl7pPr indent="0" lvl="6"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7pPr>
            <a:lvl8pPr indent="0" lvl="7"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8pPr>
            <a:lvl9pPr indent="0" lvl="8"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120" name="Shape 120"/>
        <p:cNvGrpSpPr/>
        <p:nvPr/>
      </p:nvGrpSpPr>
      <p:grpSpPr>
        <a:xfrm>
          <a:off x="0" y="0"/>
          <a:ext cx="0" cy="0"/>
          <a:chOff x="0" y="0"/>
          <a:chExt cx="0" cy="0"/>
        </a:xfrm>
      </p:grpSpPr>
      <p:sp>
        <p:nvSpPr>
          <p:cNvPr id="121" name="Google Shape;121;p44"/>
          <p:cNvSpPr txBox="1"/>
          <p:nvPr>
            <p:ph type="title"/>
          </p:nvPr>
        </p:nvSpPr>
        <p:spPr>
          <a:xfrm>
            <a:off x="311760" y="444960"/>
            <a:ext cx="8520120" cy="5724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p44"/>
          <p:cNvSpPr txBox="1"/>
          <p:nvPr>
            <p:ph idx="1" type="body"/>
          </p:nvPr>
        </p:nvSpPr>
        <p:spPr>
          <a:xfrm>
            <a:off x="311760" y="1152360"/>
            <a:ext cx="8520120" cy="16293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23" name="Google Shape;123;p44"/>
          <p:cNvSpPr txBox="1"/>
          <p:nvPr>
            <p:ph idx="2" type="body"/>
          </p:nvPr>
        </p:nvSpPr>
        <p:spPr>
          <a:xfrm>
            <a:off x="311760" y="2936880"/>
            <a:ext cx="8520120" cy="16293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24" name="Google Shape;124;p44"/>
          <p:cNvSpPr txBox="1"/>
          <p:nvPr>
            <p:ph idx="12" type="sldNum"/>
          </p:nvPr>
        </p:nvSpPr>
        <p:spPr>
          <a:xfrm>
            <a:off x="8472600" y="4663080"/>
            <a:ext cx="548280" cy="39312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1pPr>
            <a:lvl2pPr indent="0" lvl="1"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2pPr>
            <a:lvl3pPr indent="0" lvl="2"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3pPr>
            <a:lvl4pPr indent="0" lvl="3"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4pPr>
            <a:lvl5pPr indent="0" lvl="4"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5pPr>
            <a:lvl6pPr indent="0" lvl="5"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6pPr>
            <a:lvl7pPr indent="0" lvl="6"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7pPr>
            <a:lvl8pPr indent="0" lvl="7"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8pPr>
            <a:lvl9pPr indent="0" lvl="8"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125" name="Shape 125"/>
        <p:cNvGrpSpPr/>
        <p:nvPr/>
      </p:nvGrpSpPr>
      <p:grpSpPr>
        <a:xfrm>
          <a:off x="0" y="0"/>
          <a:ext cx="0" cy="0"/>
          <a:chOff x="0" y="0"/>
          <a:chExt cx="0" cy="0"/>
        </a:xfrm>
      </p:grpSpPr>
      <p:sp>
        <p:nvSpPr>
          <p:cNvPr id="126" name="Google Shape;126;p45"/>
          <p:cNvSpPr txBox="1"/>
          <p:nvPr>
            <p:ph type="title"/>
          </p:nvPr>
        </p:nvSpPr>
        <p:spPr>
          <a:xfrm>
            <a:off x="311760" y="444960"/>
            <a:ext cx="8520120" cy="5724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45"/>
          <p:cNvSpPr txBox="1"/>
          <p:nvPr>
            <p:ph idx="1" type="body"/>
          </p:nvPr>
        </p:nvSpPr>
        <p:spPr>
          <a:xfrm>
            <a:off x="311760" y="1152360"/>
            <a:ext cx="4157640" cy="16293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28" name="Google Shape;128;p45"/>
          <p:cNvSpPr txBox="1"/>
          <p:nvPr>
            <p:ph idx="2" type="body"/>
          </p:nvPr>
        </p:nvSpPr>
        <p:spPr>
          <a:xfrm>
            <a:off x="4677840" y="1152360"/>
            <a:ext cx="4157640" cy="16293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29" name="Google Shape;129;p45"/>
          <p:cNvSpPr txBox="1"/>
          <p:nvPr>
            <p:ph idx="3" type="body"/>
          </p:nvPr>
        </p:nvSpPr>
        <p:spPr>
          <a:xfrm>
            <a:off x="311760" y="2936880"/>
            <a:ext cx="4157640" cy="16293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30" name="Google Shape;130;p45"/>
          <p:cNvSpPr txBox="1"/>
          <p:nvPr>
            <p:ph idx="4" type="body"/>
          </p:nvPr>
        </p:nvSpPr>
        <p:spPr>
          <a:xfrm>
            <a:off x="4677840" y="2936880"/>
            <a:ext cx="4157640" cy="16293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31" name="Google Shape;131;p45"/>
          <p:cNvSpPr txBox="1"/>
          <p:nvPr>
            <p:ph idx="12" type="sldNum"/>
          </p:nvPr>
        </p:nvSpPr>
        <p:spPr>
          <a:xfrm>
            <a:off x="8472600" y="4663080"/>
            <a:ext cx="548280" cy="39312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1pPr>
            <a:lvl2pPr indent="0" lvl="1"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2pPr>
            <a:lvl3pPr indent="0" lvl="2"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3pPr>
            <a:lvl4pPr indent="0" lvl="3"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4pPr>
            <a:lvl5pPr indent="0" lvl="4"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5pPr>
            <a:lvl6pPr indent="0" lvl="5"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6pPr>
            <a:lvl7pPr indent="0" lvl="6"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7pPr>
            <a:lvl8pPr indent="0" lvl="7"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8pPr>
            <a:lvl9pPr indent="0" lvl="8"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132" name="Shape 132"/>
        <p:cNvGrpSpPr/>
        <p:nvPr/>
      </p:nvGrpSpPr>
      <p:grpSpPr>
        <a:xfrm>
          <a:off x="0" y="0"/>
          <a:ext cx="0" cy="0"/>
          <a:chOff x="0" y="0"/>
          <a:chExt cx="0" cy="0"/>
        </a:xfrm>
      </p:grpSpPr>
      <p:sp>
        <p:nvSpPr>
          <p:cNvPr id="133" name="Google Shape;133;p46"/>
          <p:cNvSpPr txBox="1"/>
          <p:nvPr>
            <p:ph type="title"/>
          </p:nvPr>
        </p:nvSpPr>
        <p:spPr>
          <a:xfrm>
            <a:off x="311760" y="444960"/>
            <a:ext cx="8520120" cy="5724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 name="Google Shape;134;p46"/>
          <p:cNvSpPr txBox="1"/>
          <p:nvPr>
            <p:ph idx="1" type="body"/>
          </p:nvPr>
        </p:nvSpPr>
        <p:spPr>
          <a:xfrm>
            <a:off x="311760" y="1152360"/>
            <a:ext cx="2743200" cy="16293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35" name="Google Shape;135;p46"/>
          <p:cNvSpPr txBox="1"/>
          <p:nvPr>
            <p:ph idx="2" type="body"/>
          </p:nvPr>
        </p:nvSpPr>
        <p:spPr>
          <a:xfrm>
            <a:off x="3192480" y="1152360"/>
            <a:ext cx="2743200" cy="16293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36" name="Google Shape;136;p46"/>
          <p:cNvSpPr txBox="1"/>
          <p:nvPr>
            <p:ph idx="3" type="body"/>
          </p:nvPr>
        </p:nvSpPr>
        <p:spPr>
          <a:xfrm>
            <a:off x="6073200" y="1152360"/>
            <a:ext cx="2743200" cy="16293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37" name="Google Shape;137;p46"/>
          <p:cNvSpPr txBox="1"/>
          <p:nvPr>
            <p:ph idx="4" type="body"/>
          </p:nvPr>
        </p:nvSpPr>
        <p:spPr>
          <a:xfrm>
            <a:off x="311760" y="2936880"/>
            <a:ext cx="2743200" cy="16293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38" name="Google Shape;138;p46"/>
          <p:cNvSpPr txBox="1"/>
          <p:nvPr>
            <p:ph idx="5" type="body"/>
          </p:nvPr>
        </p:nvSpPr>
        <p:spPr>
          <a:xfrm>
            <a:off x="3192480" y="2936880"/>
            <a:ext cx="2743200" cy="16293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39" name="Google Shape;139;p46"/>
          <p:cNvSpPr txBox="1"/>
          <p:nvPr>
            <p:ph idx="6" type="body"/>
          </p:nvPr>
        </p:nvSpPr>
        <p:spPr>
          <a:xfrm>
            <a:off x="6073200" y="2936880"/>
            <a:ext cx="2743200" cy="16293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40" name="Google Shape;140;p46"/>
          <p:cNvSpPr txBox="1"/>
          <p:nvPr>
            <p:ph idx="12" type="sldNum"/>
          </p:nvPr>
        </p:nvSpPr>
        <p:spPr>
          <a:xfrm>
            <a:off x="8472600" y="4663080"/>
            <a:ext cx="548280" cy="39312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1pPr>
            <a:lvl2pPr indent="0" lvl="1"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2pPr>
            <a:lvl3pPr indent="0" lvl="2"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3pPr>
            <a:lvl4pPr indent="0" lvl="3"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4pPr>
            <a:lvl5pPr indent="0" lvl="4"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5pPr>
            <a:lvl6pPr indent="0" lvl="5"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6pPr>
            <a:lvl7pPr indent="0" lvl="6"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7pPr>
            <a:lvl8pPr indent="0" lvl="7"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8pPr>
            <a:lvl9pPr indent="0" lvl="8" marL="0" algn="r">
              <a:lnSpc>
                <a:spcPct val="100000"/>
              </a:lnSpc>
              <a:spcBef>
                <a:spcPts val="0"/>
              </a:spcBef>
              <a:buClr>
                <a:srgbClr val="FFFFFF"/>
              </a:buClr>
              <a:buSzPts val="1000"/>
              <a:buFont typeface="Roboto Condensed"/>
              <a:buNone/>
              <a:defRPr b="0" sz="1000" strike="noStrike">
                <a:solidFill>
                  <a:srgbClr val="FFFFFF"/>
                </a:solidFill>
                <a:latin typeface="Roboto Condensed"/>
                <a:ea typeface="Roboto Condensed"/>
                <a:cs typeface="Roboto Condensed"/>
                <a:sym typeface="Roboto Condensed"/>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21" name="Shape 21"/>
        <p:cNvGrpSpPr/>
        <p:nvPr/>
      </p:nvGrpSpPr>
      <p:grpSpPr>
        <a:xfrm>
          <a:off x="0" y="0"/>
          <a:ext cx="0" cy="0"/>
          <a:chOff x="0" y="0"/>
          <a:chExt cx="0" cy="0"/>
        </a:xfrm>
      </p:grpSpPr>
      <p:sp>
        <p:nvSpPr>
          <p:cNvPr id="22" name="Google Shape;22;p26"/>
          <p:cNvSpPr txBox="1"/>
          <p:nvPr>
            <p:ph type="title"/>
          </p:nvPr>
        </p:nvSpPr>
        <p:spPr>
          <a:xfrm>
            <a:off x="311760" y="444960"/>
            <a:ext cx="8520120" cy="5724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26"/>
          <p:cNvSpPr txBox="1"/>
          <p:nvPr>
            <p:ph idx="1" type="body"/>
          </p:nvPr>
        </p:nvSpPr>
        <p:spPr>
          <a:xfrm>
            <a:off x="311760" y="1152360"/>
            <a:ext cx="8520120" cy="34160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4" name="Google Shape;24;p26"/>
          <p:cNvSpPr txBox="1"/>
          <p:nvPr>
            <p:ph idx="12" type="sldNum"/>
          </p:nvPr>
        </p:nvSpPr>
        <p:spPr>
          <a:xfrm>
            <a:off x="8472600" y="4663080"/>
            <a:ext cx="548280" cy="39312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1pPr>
            <a:lvl2pPr indent="0" lvl="1"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2pPr>
            <a:lvl3pPr indent="0" lvl="2"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3pPr>
            <a:lvl4pPr indent="0" lvl="3"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4pPr>
            <a:lvl5pPr indent="0" lvl="4"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5pPr>
            <a:lvl6pPr indent="0" lvl="5"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6pPr>
            <a:lvl7pPr indent="0" lvl="6"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7pPr>
            <a:lvl8pPr indent="0" lvl="7"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8pPr>
            <a:lvl9pPr indent="0" lvl="8"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25" name="Shape 25"/>
        <p:cNvGrpSpPr/>
        <p:nvPr/>
      </p:nvGrpSpPr>
      <p:grpSpPr>
        <a:xfrm>
          <a:off x="0" y="0"/>
          <a:ext cx="0" cy="0"/>
          <a:chOff x="0" y="0"/>
          <a:chExt cx="0" cy="0"/>
        </a:xfrm>
      </p:grpSpPr>
      <p:sp>
        <p:nvSpPr>
          <p:cNvPr id="26" name="Google Shape;26;p27"/>
          <p:cNvSpPr txBox="1"/>
          <p:nvPr>
            <p:ph type="title"/>
          </p:nvPr>
        </p:nvSpPr>
        <p:spPr>
          <a:xfrm>
            <a:off x="311760" y="444960"/>
            <a:ext cx="8520120" cy="5724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27"/>
          <p:cNvSpPr txBox="1"/>
          <p:nvPr>
            <p:ph idx="1" type="body"/>
          </p:nvPr>
        </p:nvSpPr>
        <p:spPr>
          <a:xfrm>
            <a:off x="311760" y="1152360"/>
            <a:ext cx="4157640" cy="34160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8" name="Google Shape;28;p27"/>
          <p:cNvSpPr txBox="1"/>
          <p:nvPr>
            <p:ph idx="2" type="body"/>
          </p:nvPr>
        </p:nvSpPr>
        <p:spPr>
          <a:xfrm>
            <a:off x="4677840" y="1152360"/>
            <a:ext cx="4157640" cy="34160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9" name="Google Shape;29;p27"/>
          <p:cNvSpPr txBox="1"/>
          <p:nvPr>
            <p:ph idx="12" type="sldNum"/>
          </p:nvPr>
        </p:nvSpPr>
        <p:spPr>
          <a:xfrm>
            <a:off x="8472600" y="4663080"/>
            <a:ext cx="548280" cy="39312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1pPr>
            <a:lvl2pPr indent="0" lvl="1"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2pPr>
            <a:lvl3pPr indent="0" lvl="2"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3pPr>
            <a:lvl4pPr indent="0" lvl="3"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4pPr>
            <a:lvl5pPr indent="0" lvl="4"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5pPr>
            <a:lvl6pPr indent="0" lvl="5"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6pPr>
            <a:lvl7pPr indent="0" lvl="6"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7pPr>
            <a:lvl8pPr indent="0" lvl="7"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8pPr>
            <a:lvl9pPr indent="0" lvl="8"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 name="Shape 30"/>
        <p:cNvGrpSpPr/>
        <p:nvPr/>
      </p:nvGrpSpPr>
      <p:grpSpPr>
        <a:xfrm>
          <a:off x="0" y="0"/>
          <a:ext cx="0" cy="0"/>
          <a:chOff x="0" y="0"/>
          <a:chExt cx="0" cy="0"/>
        </a:xfrm>
      </p:grpSpPr>
      <p:sp>
        <p:nvSpPr>
          <p:cNvPr id="31" name="Google Shape;31;p28"/>
          <p:cNvSpPr txBox="1"/>
          <p:nvPr>
            <p:ph type="title"/>
          </p:nvPr>
        </p:nvSpPr>
        <p:spPr>
          <a:xfrm>
            <a:off x="311760" y="444960"/>
            <a:ext cx="8520120" cy="5724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28"/>
          <p:cNvSpPr txBox="1"/>
          <p:nvPr>
            <p:ph idx="12" type="sldNum"/>
          </p:nvPr>
        </p:nvSpPr>
        <p:spPr>
          <a:xfrm>
            <a:off x="8472600" y="4663080"/>
            <a:ext cx="548280" cy="39312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1pPr>
            <a:lvl2pPr indent="0" lvl="1"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2pPr>
            <a:lvl3pPr indent="0" lvl="2"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3pPr>
            <a:lvl4pPr indent="0" lvl="3"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4pPr>
            <a:lvl5pPr indent="0" lvl="4"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5pPr>
            <a:lvl6pPr indent="0" lvl="5"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6pPr>
            <a:lvl7pPr indent="0" lvl="6"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7pPr>
            <a:lvl8pPr indent="0" lvl="7"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8pPr>
            <a:lvl9pPr indent="0" lvl="8"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33" name="Shape 33"/>
        <p:cNvGrpSpPr/>
        <p:nvPr/>
      </p:nvGrpSpPr>
      <p:grpSpPr>
        <a:xfrm>
          <a:off x="0" y="0"/>
          <a:ext cx="0" cy="0"/>
          <a:chOff x="0" y="0"/>
          <a:chExt cx="0" cy="0"/>
        </a:xfrm>
      </p:grpSpPr>
      <p:sp>
        <p:nvSpPr>
          <p:cNvPr id="34" name="Google Shape;34;p29"/>
          <p:cNvSpPr txBox="1"/>
          <p:nvPr>
            <p:ph idx="1" type="subTitle"/>
          </p:nvPr>
        </p:nvSpPr>
        <p:spPr>
          <a:xfrm>
            <a:off x="311760" y="444960"/>
            <a:ext cx="8520120" cy="265464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29"/>
          <p:cNvSpPr txBox="1"/>
          <p:nvPr>
            <p:ph idx="12" type="sldNum"/>
          </p:nvPr>
        </p:nvSpPr>
        <p:spPr>
          <a:xfrm>
            <a:off x="8472600" y="4663080"/>
            <a:ext cx="548280" cy="39312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1pPr>
            <a:lvl2pPr indent="0" lvl="1"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2pPr>
            <a:lvl3pPr indent="0" lvl="2"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3pPr>
            <a:lvl4pPr indent="0" lvl="3"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4pPr>
            <a:lvl5pPr indent="0" lvl="4"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5pPr>
            <a:lvl6pPr indent="0" lvl="5"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6pPr>
            <a:lvl7pPr indent="0" lvl="6"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7pPr>
            <a:lvl8pPr indent="0" lvl="7"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8pPr>
            <a:lvl9pPr indent="0" lvl="8"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36" name="Shape 36"/>
        <p:cNvGrpSpPr/>
        <p:nvPr/>
      </p:nvGrpSpPr>
      <p:grpSpPr>
        <a:xfrm>
          <a:off x="0" y="0"/>
          <a:ext cx="0" cy="0"/>
          <a:chOff x="0" y="0"/>
          <a:chExt cx="0" cy="0"/>
        </a:xfrm>
      </p:grpSpPr>
      <p:sp>
        <p:nvSpPr>
          <p:cNvPr id="37" name="Google Shape;37;p30"/>
          <p:cNvSpPr txBox="1"/>
          <p:nvPr>
            <p:ph type="title"/>
          </p:nvPr>
        </p:nvSpPr>
        <p:spPr>
          <a:xfrm>
            <a:off x="311760" y="444960"/>
            <a:ext cx="8520120" cy="5724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30"/>
          <p:cNvSpPr txBox="1"/>
          <p:nvPr>
            <p:ph idx="1" type="body"/>
          </p:nvPr>
        </p:nvSpPr>
        <p:spPr>
          <a:xfrm>
            <a:off x="311760" y="1152360"/>
            <a:ext cx="4157640" cy="16293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9" name="Google Shape;39;p30"/>
          <p:cNvSpPr txBox="1"/>
          <p:nvPr>
            <p:ph idx="2" type="body"/>
          </p:nvPr>
        </p:nvSpPr>
        <p:spPr>
          <a:xfrm>
            <a:off x="4677840" y="1152360"/>
            <a:ext cx="4157640" cy="34160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0" name="Google Shape;40;p30"/>
          <p:cNvSpPr txBox="1"/>
          <p:nvPr>
            <p:ph idx="3" type="body"/>
          </p:nvPr>
        </p:nvSpPr>
        <p:spPr>
          <a:xfrm>
            <a:off x="311760" y="2936880"/>
            <a:ext cx="4157640" cy="16293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1" name="Google Shape;41;p30"/>
          <p:cNvSpPr txBox="1"/>
          <p:nvPr>
            <p:ph idx="12" type="sldNum"/>
          </p:nvPr>
        </p:nvSpPr>
        <p:spPr>
          <a:xfrm>
            <a:off x="8472600" y="4663080"/>
            <a:ext cx="548280" cy="39312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1pPr>
            <a:lvl2pPr indent="0" lvl="1"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2pPr>
            <a:lvl3pPr indent="0" lvl="2"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3pPr>
            <a:lvl4pPr indent="0" lvl="3"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4pPr>
            <a:lvl5pPr indent="0" lvl="4"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5pPr>
            <a:lvl6pPr indent="0" lvl="5"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6pPr>
            <a:lvl7pPr indent="0" lvl="6"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7pPr>
            <a:lvl8pPr indent="0" lvl="7"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8pPr>
            <a:lvl9pPr indent="0" lvl="8"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42" name="Shape 42"/>
        <p:cNvGrpSpPr/>
        <p:nvPr/>
      </p:nvGrpSpPr>
      <p:grpSpPr>
        <a:xfrm>
          <a:off x="0" y="0"/>
          <a:ext cx="0" cy="0"/>
          <a:chOff x="0" y="0"/>
          <a:chExt cx="0" cy="0"/>
        </a:xfrm>
      </p:grpSpPr>
      <p:sp>
        <p:nvSpPr>
          <p:cNvPr id="43" name="Google Shape;43;p31"/>
          <p:cNvSpPr txBox="1"/>
          <p:nvPr>
            <p:ph type="title"/>
          </p:nvPr>
        </p:nvSpPr>
        <p:spPr>
          <a:xfrm>
            <a:off x="311760" y="444960"/>
            <a:ext cx="8520120" cy="5724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31"/>
          <p:cNvSpPr txBox="1"/>
          <p:nvPr>
            <p:ph idx="1" type="body"/>
          </p:nvPr>
        </p:nvSpPr>
        <p:spPr>
          <a:xfrm>
            <a:off x="311760" y="1152360"/>
            <a:ext cx="4157640" cy="34160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5" name="Google Shape;45;p31"/>
          <p:cNvSpPr txBox="1"/>
          <p:nvPr>
            <p:ph idx="2" type="body"/>
          </p:nvPr>
        </p:nvSpPr>
        <p:spPr>
          <a:xfrm>
            <a:off x="4677840" y="1152360"/>
            <a:ext cx="4157640" cy="16293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6" name="Google Shape;46;p31"/>
          <p:cNvSpPr txBox="1"/>
          <p:nvPr>
            <p:ph idx="3" type="body"/>
          </p:nvPr>
        </p:nvSpPr>
        <p:spPr>
          <a:xfrm>
            <a:off x="4677840" y="2936880"/>
            <a:ext cx="4157640" cy="16293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7" name="Google Shape;47;p31"/>
          <p:cNvSpPr txBox="1"/>
          <p:nvPr>
            <p:ph idx="12" type="sldNum"/>
          </p:nvPr>
        </p:nvSpPr>
        <p:spPr>
          <a:xfrm>
            <a:off x="8472600" y="4663080"/>
            <a:ext cx="548280" cy="39312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1pPr>
            <a:lvl2pPr indent="0" lvl="1"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2pPr>
            <a:lvl3pPr indent="0" lvl="2"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3pPr>
            <a:lvl4pPr indent="0" lvl="3"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4pPr>
            <a:lvl5pPr indent="0" lvl="4"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5pPr>
            <a:lvl6pPr indent="0" lvl="5"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6pPr>
            <a:lvl7pPr indent="0" lvl="6"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7pPr>
            <a:lvl8pPr indent="0" lvl="7"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8pPr>
            <a:lvl9pPr indent="0" lvl="8"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48" name="Shape 48"/>
        <p:cNvGrpSpPr/>
        <p:nvPr/>
      </p:nvGrpSpPr>
      <p:grpSpPr>
        <a:xfrm>
          <a:off x="0" y="0"/>
          <a:ext cx="0" cy="0"/>
          <a:chOff x="0" y="0"/>
          <a:chExt cx="0" cy="0"/>
        </a:xfrm>
      </p:grpSpPr>
      <p:sp>
        <p:nvSpPr>
          <p:cNvPr id="49" name="Google Shape;49;p32"/>
          <p:cNvSpPr txBox="1"/>
          <p:nvPr>
            <p:ph type="title"/>
          </p:nvPr>
        </p:nvSpPr>
        <p:spPr>
          <a:xfrm>
            <a:off x="311760" y="444960"/>
            <a:ext cx="8520120" cy="5724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32"/>
          <p:cNvSpPr txBox="1"/>
          <p:nvPr>
            <p:ph idx="1" type="body"/>
          </p:nvPr>
        </p:nvSpPr>
        <p:spPr>
          <a:xfrm>
            <a:off x="311760" y="1152360"/>
            <a:ext cx="4157640" cy="16293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1" name="Google Shape;51;p32"/>
          <p:cNvSpPr txBox="1"/>
          <p:nvPr>
            <p:ph idx="2" type="body"/>
          </p:nvPr>
        </p:nvSpPr>
        <p:spPr>
          <a:xfrm>
            <a:off x="4677840" y="1152360"/>
            <a:ext cx="4157640" cy="16293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2" name="Google Shape;52;p32"/>
          <p:cNvSpPr txBox="1"/>
          <p:nvPr>
            <p:ph idx="3" type="body"/>
          </p:nvPr>
        </p:nvSpPr>
        <p:spPr>
          <a:xfrm>
            <a:off x="311760" y="2936880"/>
            <a:ext cx="8520120" cy="16293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3" name="Google Shape;53;p32"/>
          <p:cNvSpPr txBox="1"/>
          <p:nvPr>
            <p:ph idx="12" type="sldNum"/>
          </p:nvPr>
        </p:nvSpPr>
        <p:spPr>
          <a:xfrm>
            <a:off x="8472600" y="4663080"/>
            <a:ext cx="548280" cy="39312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1pPr>
            <a:lvl2pPr indent="0" lvl="1"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2pPr>
            <a:lvl3pPr indent="0" lvl="2"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3pPr>
            <a:lvl4pPr indent="0" lvl="3"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4pPr>
            <a:lvl5pPr indent="0" lvl="4"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5pPr>
            <a:lvl6pPr indent="0" lvl="5"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6pPr>
            <a:lvl7pPr indent="0" lvl="6"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7pPr>
            <a:lvl8pPr indent="0" lvl="7"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8pPr>
            <a:lvl9pPr indent="0" lvl="8" marL="0" algn="r">
              <a:lnSpc>
                <a:spcPct val="100000"/>
              </a:lnSpc>
              <a:spcBef>
                <a:spcPts val="0"/>
              </a:spcBef>
              <a:buClr>
                <a:srgbClr val="FFFFFF"/>
              </a:buClr>
              <a:buSzPts val="1000"/>
              <a:buFont typeface="Arial"/>
              <a:buNone/>
              <a:defRPr b="0" sz="1000"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image" Target="../media/image1.png"/><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9" name="Shape 9"/>
        <p:cNvGrpSpPr/>
        <p:nvPr/>
      </p:nvGrpSpPr>
      <p:grpSpPr>
        <a:xfrm>
          <a:off x="0" y="0"/>
          <a:ext cx="0" cy="0"/>
          <a:chOff x="0" y="0"/>
          <a:chExt cx="0" cy="0"/>
        </a:xfrm>
      </p:grpSpPr>
      <p:sp>
        <p:nvSpPr>
          <p:cNvPr id="10" name="Google Shape;10;p21"/>
          <p:cNvSpPr/>
          <p:nvPr/>
        </p:nvSpPr>
        <p:spPr>
          <a:xfrm>
            <a:off x="136440" y="4716720"/>
            <a:ext cx="8603280" cy="339840"/>
          </a:xfrm>
          <a:prstGeom prst="rect">
            <a:avLst/>
          </a:prstGeom>
          <a:noFill/>
          <a:ln>
            <a:noFill/>
          </a:ln>
        </p:spPr>
        <p:txBody>
          <a:bodyPr anchorCtr="0" anchor="t" bIns="182875" lIns="91425" spcFirstLastPara="1" rIns="91425" wrap="square" tIns="182875">
            <a:noAutofit/>
          </a:bodyPr>
          <a:lstStyle/>
          <a:p>
            <a:pPr indent="0" lvl="0" marL="0" marR="0" rtl="0" algn="l">
              <a:lnSpc>
                <a:spcPct val="100000"/>
              </a:lnSpc>
              <a:spcBef>
                <a:spcPts val="0"/>
              </a:spcBef>
              <a:spcAft>
                <a:spcPts val="0"/>
              </a:spcAft>
              <a:buClr>
                <a:srgbClr val="D9D2E9"/>
              </a:buClr>
              <a:buSzPts val="1400"/>
              <a:buFont typeface="Roboto Condensed"/>
              <a:buNone/>
            </a:pPr>
            <a:r>
              <a:rPr b="0" i="0" lang="en" sz="1400" u="none" cap="none" strike="noStrike">
                <a:solidFill>
                  <a:srgbClr val="D9D2E9"/>
                </a:solidFill>
                <a:latin typeface="Roboto Condensed"/>
                <a:ea typeface="Roboto Condensed"/>
                <a:cs typeface="Roboto Condensed"/>
                <a:sym typeface="Roboto Condensed"/>
              </a:rPr>
              <a:t>Lauren Aldoroty  |  Duke University  |  lauren.aldoroty@duke.edu  |  laldoroty.github.io  |         @space_veggie</a:t>
            </a:r>
            <a:endParaRPr b="0" i="0" sz="1400" u="none" cap="none" strike="noStrike">
              <a:latin typeface="Arial"/>
              <a:ea typeface="Arial"/>
              <a:cs typeface="Arial"/>
              <a:sym typeface="Arial"/>
            </a:endParaRPr>
          </a:p>
        </p:txBody>
      </p:sp>
      <p:pic>
        <p:nvPicPr>
          <p:cNvPr id="11" name="Google Shape;11;p21"/>
          <p:cNvPicPr preferRelativeResize="0"/>
          <p:nvPr/>
        </p:nvPicPr>
        <p:blipFill rotWithShape="1">
          <a:blip r:embed="rId1">
            <a:alphaModFix/>
          </a:blip>
          <a:srcRect b="0" l="21081" r="21585" t="0"/>
          <a:stretch/>
        </p:blipFill>
        <p:spPr>
          <a:xfrm>
            <a:off x="6347160" y="4903080"/>
            <a:ext cx="211318" cy="207000"/>
          </a:xfrm>
          <a:prstGeom prst="rect">
            <a:avLst/>
          </a:prstGeom>
          <a:noFill/>
          <a:ln>
            <a:noFill/>
          </a:ln>
        </p:spPr>
      </p:pic>
      <p:sp>
        <p:nvSpPr>
          <p:cNvPr id="12" name="Google Shape;12;p21"/>
          <p:cNvSpPr txBox="1"/>
          <p:nvPr>
            <p:ph type="title"/>
          </p:nvPr>
        </p:nvSpPr>
        <p:spPr>
          <a:xfrm>
            <a:off x="311760" y="744480"/>
            <a:ext cx="8520120" cy="205236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3" name="Google Shape;13;p21"/>
          <p:cNvSpPr txBox="1"/>
          <p:nvPr>
            <p:ph idx="12" type="sldNum"/>
          </p:nvPr>
        </p:nvSpPr>
        <p:spPr>
          <a:xfrm>
            <a:off x="8472600" y="4663080"/>
            <a:ext cx="548280" cy="39312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buClr>
                <a:srgbClr val="FFFFFF"/>
              </a:buClr>
              <a:buSzPts val="1000"/>
              <a:buFont typeface="Arial"/>
              <a:buNone/>
              <a:defRPr b="0" i="0" sz="1000" u="none" cap="none" strike="noStrike">
                <a:solidFill>
                  <a:srgbClr val="FFFFFF"/>
                </a:solidFill>
                <a:latin typeface="Arial"/>
                <a:ea typeface="Arial"/>
                <a:cs typeface="Arial"/>
                <a:sym typeface="Arial"/>
              </a:defRPr>
            </a:lvl1pPr>
            <a:lvl2pPr indent="0" lvl="1" marL="0" marR="0" rtl="0" algn="r">
              <a:lnSpc>
                <a:spcPct val="100000"/>
              </a:lnSpc>
              <a:spcBef>
                <a:spcPts val="0"/>
              </a:spcBef>
              <a:buClr>
                <a:srgbClr val="FFFFFF"/>
              </a:buClr>
              <a:buSzPts val="1000"/>
              <a:buFont typeface="Arial"/>
              <a:buNone/>
              <a:defRPr b="0" i="0" sz="1000" u="none" cap="none" strike="noStrike">
                <a:solidFill>
                  <a:srgbClr val="FFFFFF"/>
                </a:solidFill>
                <a:latin typeface="Arial"/>
                <a:ea typeface="Arial"/>
                <a:cs typeface="Arial"/>
                <a:sym typeface="Arial"/>
              </a:defRPr>
            </a:lvl2pPr>
            <a:lvl3pPr indent="0" lvl="2" marL="0" marR="0" rtl="0" algn="r">
              <a:lnSpc>
                <a:spcPct val="100000"/>
              </a:lnSpc>
              <a:spcBef>
                <a:spcPts val="0"/>
              </a:spcBef>
              <a:buClr>
                <a:srgbClr val="FFFFFF"/>
              </a:buClr>
              <a:buSzPts val="1000"/>
              <a:buFont typeface="Arial"/>
              <a:buNone/>
              <a:defRPr b="0" i="0" sz="1000" u="none" cap="none" strike="noStrike">
                <a:solidFill>
                  <a:srgbClr val="FFFFFF"/>
                </a:solidFill>
                <a:latin typeface="Arial"/>
                <a:ea typeface="Arial"/>
                <a:cs typeface="Arial"/>
                <a:sym typeface="Arial"/>
              </a:defRPr>
            </a:lvl3pPr>
            <a:lvl4pPr indent="0" lvl="3" marL="0" marR="0" rtl="0" algn="r">
              <a:lnSpc>
                <a:spcPct val="100000"/>
              </a:lnSpc>
              <a:spcBef>
                <a:spcPts val="0"/>
              </a:spcBef>
              <a:buClr>
                <a:srgbClr val="FFFFFF"/>
              </a:buClr>
              <a:buSzPts val="1000"/>
              <a:buFont typeface="Arial"/>
              <a:buNone/>
              <a:defRPr b="0" i="0" sz="1000" u="none" cap="none" strike="noStrike">
                <a:solidFill>
                  <a:srgbClr val="FFFFFF"/>
                </a:solidFill>
                <a:latin typeface="Arial"/>
                <a:ea typeface="Arial"/>
                <a:cs typeface="Arial"/>
                <a:sym typeface="Arial"/>
              </a:defRPr>
            </a:lvl4pPr>
            <a:lvl5pPr indent="0" lvl="4" marL="0" marR="0" rtl="0" algn="r">
              <a:lnSpc>
                <a:spcPct val="100000"/>
              </a:lnSpc>
              <a:spcBef>
                <a:spcPts val="0"/>
              </a:spcBef>
              <a:buClr>
                <a:srgbClr val="FFFFFF"/>
              </a:buClr>
              <a:buSzPts val="1000"/>
              <a:buFont typeface="Arial"/>
              <a:buNone/>
              <a:defRPr b="0" i="0" sz="1000" u="none" cap="none" strike="noStrike">
                <a:solidFill>
                  <a:srgbClr val="FFFFFF"/>
                </a:solidFill>
                <a:latin typeface="Arial"/>
                <a:ea typeface="Arial"/>
                <a:cs typeface="Arial"/>
                <a:sym typeface="Arial"/>
              </a:defRPr>
            </a:lvl5pPr>
            <a:lvl6pPr indent="0" lvl="5" marL="0" marR="0" rtl="0" algn="r">
              <a:lnSpc>
                <a:spcPct val="100000"/>
              </a:lnSpc>
              <a:spcBef>
                <a:spcPts val="0"/>
              </a:spcBef>
              <a:buClr>
                <a:srgbClr val="FFFFFF"/>
              </a:buClr>
              <a:buSzPts val="1000"/>
              <a:buFont typeface="Arial"/>
              <a:buNone/>
              <a:defRPr b="0" i="0" sz="1000" u="none" cap="none" strike="noStrike">
                <a:solidFill>
                  <a:srgbClr val="FFFFFF"/>
                </a:solidFill>
                <a:latin typeface="Arial"/>
                <a:ea typeface="Arial"/>
                <a:cs typeface="Arial"/>
                <a:sym typeface="Arial"/>
              </a:defRPr>
            </a:lvl6pPr>
            <a:lvl7pPr indent="0" lvl="6" marL="0" marR="0" rtl="0" algn="r">
              <a:lnSpc>
                <a:spcPct val="100000"/>
              </a:lnSpc>
              <a:spcBef>
                <a:spcPts val="0"/>
              </a:spcBef>
              <a:buClr>
                <a:srgbClr val="FFFFFF"/>
              </a:buClr>
              <a:buSzPts val="1000"/>
              <a:buFont typeface="Arial"/>
              <a:buNone/>
              <a:defRPr b="0" i="0" sz="1000" u="none" cap="none" strike="noStrike">
                <a:solidFill>
                  <a:srgbClr val="FFFFFF"/>
                </a:solidFill>
                <a:latin typeface="Arial"/>
                <a:ea typeface="Arial"/>
                <a:cs typeface="Arial"/>
                <a:sym typeface="Arial"/>
              </a:defRPr>
            </a:lvl7pPr>
            <a:lvl8pPr indent="0" lvl="7" marL="0" marR="0" rtl="0" algn="r">
              <a:lnSpc>
                <a:spcPct val="100000"/>
              </a:lnSpc>
              <a:spcBef>
                <a:spcPts val="0"/>
              </a:spcBef>
              <a:buClr>
                <a:srgbClr val="FFFFFF"/>
              </a:buClr>
              <a:buSzPts val="1000"/>
              <a:buFont typeface="Arial"/>
              <a:buNone/>
              <a:defRPr b="0" i="0" sz="1000" u="none" cap="none" strike="noStrike">
                <a:solidFill>
                  <a:srgbClr val="FFFFFF"/>
                </a:solidFill>
                <a:latin typeface="Arial"/>
                <a:ea typeface="Arial"/>
                <a:cs typeface="Arial"/>
                <a:sym typeface="Arial"/>
              </a:defRPr>
            </a:lvl8pPr>
            <a:lvl9pPr indent="0" lvl="8" marL="0" marR="0" rtl="0" algn="r">
              <a:lnSpc>
                <a:spcPct val="100000"/>
              </a:lnSpc>
              <a:spcBef>
                <a:spcPts val="0"/>
              </a:spcBef>
              <a:buClr>
                <a:srgbClr val="FFFFFF"/>
              </a:buClr>
              <a:buSzPts val="1000"/>
              <a:buFont typeface="Arial"/>
              <a:buNone/>
              <a:defRPr b="0" i="0" sz="10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latin typeface="Times New Roman"/>
              <a:ea typeface="Times New Roman"/>
              <a:cs typeface="Times New Roman"/>
              <a:sym typeface="Times New Roman"/>
            </a:endParaRPr>
          </a:p>
        </p:txBody>
      </p:sp>
      <p:sp>
        <p:nvSpPr>
          <p:cNvPr id="14" name="Google Shape;14;p21"/>
          <p:cNvSpPr txBox="1"/>
          <p:nvPr>
            <p:ph idx="1" type="body"/>
          </p:nvPr>
        </p:nvSpPr>
        <p:spPr>
          <a:xfrm>
            <a:off x="457200" y="1203480"/>
            <a:ext cx="8229240" cy="2982960"/>
          </a:xfrm>
          <a:prstGeom prst="rect">
            <a:avLst/>
          </a:prstGeom>
          <a:noFill/>
          <a:ln>
            <a:noFill/>
          </a:ln>
        </p:spPr>
        <p:txBody>
          <a:bodyPr anchorCtr="0" anchor="t" bIns="0" lIns="0" spcFirstLastPara="1" rIns="0" wrap="square" tIns="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75" name="Shape 75"/>
        <p:cNvGrpSpPr/>
        <p:nvPr/>
      </p:nvGrpSpPr>
      <p:grpSpPr>
        <a:xfrm>
          <a:off x="0" y="0"/>
          <a:ext cx="0" cy="0"/>
          <a:chOff x="0" y="0"/>
          <a:chExt cx="0" cy="0"/>
        </a:xfrm>
      </p:grpSpPr>
      <p:sp>
        <p:nvSpPr>
          <p:cNvPr id="76" name="Google Shape;76;p23"/>
          <p:cNvSpPr/>
          <p:nvPr/>
        </p:nvSpPr>
        <p:spPr>
          <a:xfrm>
            <a:off x="136440" y="4716720"/>
            <a:ext cx="8603280" cy="339840"/>
          </a:xfrm>
          <a:prstGeom prst="rect">
            <a:avLst/>
          </a:prstGeom>
          <a:noFill/>
          <a:ln>
            <a:noFill/>
          </a:ln>
        </p:spPr>
        <p:txBody>
          <a:bodyPr anchorCtr="0" anchor="t" bIns="182875" lIns="91425" spcFirstLastPara="1" rIns="91425" wrap="square" tIns="182875">
            <a:noAutofit/>
          </a:bodyPr>
          <a:lstStyle/>
          <a:p>
            <a:pPr indent="0" lvl="0" marL="0" marR="0" rtl="0" algn="l">
              <a:lnSpc>
                <a:spcPct val="100000"/>
              </a:lnSpc>
              <a:spcBef>
                <a:spcPts val="0"/>
              </a:spcBef>
              <a:spcAft>
                <a:spcPts val="0"/>
              </a:spcAft>
              <a:buClr>
                <a:srgbClr val="D9D2E9"/>
              </a:buClr>
              <a:buSzPts val="1400"/>
              <a:buFont typeface="Roboto Condensed"/>
              <a:buNone/>
            </a:pPr>
            <a:r>
              <a:rPr b="0" i="0" lang="en" sz="1400" u="none" cap="none" strike="noStrike">
                <a:solidFill>
                  <a:srgbClr val="D9D2E9"/>
                </a:solidFill>
                <a:latin typeface="Roboto Condensed"/>
                <a:ea typeface="Roboto Condensed"/>
                <a:cs typeface="Roboto Condensed"/>
                <a:sym typeface="Roboto Condensed"/>
              </a:rPr>
              <a:t>Lauren Aldoroty  |  Duke University  |  lauren.aldoroty@duke.edu  |  laldoroty.github.io  |         @space_veggie</a:t>
            </a:r>
            <a:endParaRPr b="0" i="0" sz="1400" u="none" cap="none" strike="noStrike">
              <a:latin typeface="Arial"/>
              <a:ea typeface="Arial"/>
              <a:cs typeface="Arial"/>
              <a:sym typeface="Arial"/>
            </a:endParaRPr>
          </a:p>
        </p:txBody>
      </p:sp>
      <p:pic>
        <p:nvPicPr>
          <p:cNvPr id="77" name="Google Shape;77;p23"/>
          <p:cNvPicPr preferRelativeResize="0"/>
          <p:nvPr/>
        </p:nvPicPr>
        <p:blipFill rotWithShape="1">
          <a:blip r:embed="rId1">
            <a:alphaModFix/>
          </a:blip>
          <a:srcRect b="0" l="21081" r="21585" t="0"/>
          <a:stretch/>
        </p:blipFill>
        <p:spPr>
          <a:xfrm>
            <a:off x="6347160" y="4903080"/>
            <a:ext cx="211318" cy="207000"/>
          </a:xfrm>
          <a:prstGeom prst="rect">
            <a:avLst/>
          </a:prstGeom>
          <a:noFill/>
          <a:ln>
            <a:noFill/>
          </a:ln>
        </p:spPr>
      </p:pic>
      <p:sp>
        <p:nvSpPr>
          <p:cNvPr id="78" name="Google Shape;78;p23"/>
          <p:cNvSpPr txBox="1"/>
          <p:nvPr>
            <p:ph type="title"/>
          </p:nvPr>
        </p:nvSpPr>
        <p:spPr>
          <a:xfrm>
            <a:off x="311760" y="444960"/>
            <a:ext cx="8520120" cy="572400"/>
          </a:xfrm>
          <a:prstGeom prst="rect">
            <a:avLst/>
          </a:prstGeom>
          <a:noFill/>
          <a:ln>
            <a:noFill/>
          </a:ln>
        </p:spPr>
        <p:txBody>
          <a:bodyPr anchorCtr="0" anchor="t" bIns="91425" lIns="91425" spcFirstLastPara="1" rIns="91425" wrap="square" tIns="91425">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79" name="Google Shape;79;p23"/>
          <p:cNvSpPr txBox="1"/>
          <p:nvPr>
            <p:ph idx="1" type="body"/>
          </p:nvPr>
        </p:nvSpPr>
        <p:spPr>
          <a:xfrm>
            <a:off x="311760" y="1152360"/>
            <a:ext cx="8520120" cy="341604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80" name="Google Shape;80;p23"/>
          <p:cNvSpPr txBox="1"/>
          <p:nvPr>
            <p:ph idx="12" type="sldNum"/>
          </p:nvPr>
        </p:nvSpPr>
        <p:spPr>
          <a:xfrm>
            <a:off x="8472600" y="4663080"/>
            <a:ext cx="548280" cy="39312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buClr>
                <a:srgbClr val="FFFFFF"/>
              </a:buClr>
              <a:buSzPts val="1000"/>
              <a:buFont typeface="Roboto Condensed"/>
              <a:buNone/>
              <a:defRPr b="0" i="0" sz="1000" u="none" cap="none" strike="noStrike">
                <a:solidFill>
                  <a:srgbClr val="FFFFFF"/>
                </a:solidFill>
                <a:latin typeface="Roboto Condensed"/>
                <a:ea typeface="Roboto Condensed"/>
                <a:cs typeface="Roboto Condensed"/>
                <a:sym typeface="Roboto Condensed"/>
              </a:defRPr>
            </a:lvl1pPr>
            <a:lvl2pPr indent="0" lvl="1" marL="0" marR="0" rtl="0" algn="r">
              <a:lnSpc>
                <a:spcPct val="100000"/>
              </a:lnSpc>
              <a:spcBef>
                <a:spcPts val="0"/>
              </a:spcBef>
              <a:buClr>
                <a:srgbClr val="FFFFFF"/>
              </a:buClr>
              <a:buSzPts val="1000"/>
              <a:buFont typeface="Roboto Condensed"/>
              <a:buNone/>
              <a:defRPr b="0" i="0" sz="1000" u="none" cap="none" strike="noStrike">
                <a:solidFill>
                  <a:srgbClr val="FFFFFF"/>
                </a:solidFill>
                <a:latin typeface="Roboto Condensed"/>
                <a:ea typeface="Roboto Condensed"/>
                <a:cs typeface="Roboto Condensed"/>
                <a:sym typeface="Roboto Condensed"/>
              </a:defRPr>
            </a:lvl2pPr>
            <a:lvl3pPr indent="0" lvl="2" marL="0" marR="0" rtl="0" algn="r">
              <a:lnSpc>
                <a:spcPct val="100000"/>
              </a:lnSpc>
              <a:spcBef>
                <a:spcPts val="0"/>
              </a:spcBef>
              <a:buClr>
                <a:srgbClr val="FFFFFF"/>
              </a:buClr>
              <a:buSzPts val="1000"/>
              <a:buFont typeface="Roboto Condensed"/>
              <a:buNone/>
              <a:defRPr b="0" i="0" sz="1000" u="none" cap="none" strike="noStrike">
                <a:solidFill>
                  <a:srgbClr val="FFFFFF"/>
                </a:solidFill>
                <a:latin typeface="Roboto Condensed"/>
                <a:ea typeface="Roboto Condensed"/>
                <a:cs typeface="Roboto Condensed"/>
                <a:sym typeface="Roboto Condensed"/>
              </a:defRPr>
            </a:lvl3pPr>
            <a:lvl4pPr indent="0" lvl="3" marL="0" marR="0" rtl="0" algn="r">
              <a:lnSpc>
                <a:spcPct val="100000"/>
              </a:lnSpc>
              <a:spcBef>
                <a:spcPts val="0"/>
              </a:spcBef>
              <a:buClr>
                <a:srgbClr val="FFFFFF"/>
              </a:buClr>
              <a:buSzPts val="1000"/>
              <a:buFont typeface="Roboto Condensed"/>
              <a:buNone/>
              <a:defRPr b="0" i="0" sz="1000" u="none" cap="none" strike="noStrike">
                <a:solidFill>
                  <a:srgbClr val="FFFFFF"/>
                </a:solidFill>
                <a:latin typeface="Roboto Condensed"/>
                <a:ea typeface="Roboto Condensed"/>
                <a:cs typeface="Roboto Condensed"/>
                <a:sym typeface="Roboto Condensed"/>
              </a:defRPr>
            </a:lvl4pPr>
            <a:lvl5pPr indent="0" lvl="4" marL="0" marR="0" rtl="0" algn="r">
              <a:lnSpc>
                <a:spcPct val="100000"/>
              </a:lnSpc>
              <a:spcBef>
                <a:spcPts val="0"/>
              </a:spcBef>
              <a:buClr>
                <a:srgbClr val="FFFFFF"/>
              </a:buClr>
              <a:buSzPts val="1000"/>
              <a:buFont typeface="Roboto Condensed"/>
              <a:buNone/>
              <a:defRPr b="0" i="0" sz="1000" u="none" cap="none" strike="noStrike">
                <a:solidFill>
                  <a:srgbClr val="FFFFFF"/>
                </a:solidFill>
                <a:latin typeface="Roboto Condensed"/>
                <a:ea typeface="Roboto Condensed"/>
                <a:cs typeface="Roboto Condensed"/>
                <a:sym typeface="Roboto Condensed"/>
              </a:defRPr>
            </a:lvl5pPr>
            <a:lvl6pPr indent="0" lvl="5" marL="0" marR="0" rtl="0" algn="r">
              <a:lnSpc>
                <a:spcPct val="100000"/>
              </a:lnSpc>
              <a:spcBef>
                <a:spcPts val="0"/>
              </a:spcBef>
              <a:buClr>
                <a:srgbClr val="FFFFFF"/>
              </a:buClr>
              <a:buSzPts val="1000"/>
              <a:buFont typeface="Roboto Condensed"/>
              <a:buNone/>
              <a:defRPr b="0" i="0" sz="1000" u="none" cap="none" strike="noStrike">
                <a:solidFill>
                  <a:srgbClr val="FFFFFF"/>
                </a:solidFill>
                <a:latin typeface="Roboto Condensed"/>
                <a:ea typeface="Roboto Condensed"/>
                <a:cs typeface="Roboto Condensed"/>
                <a:sym typeface="Roboto Condensed"/>
              </a:defRPr>
            </a:lvl6pPr>
            <a:lvl7pPr indent="0" lvl="6" marL="0" marR="0" rtl="0" algn="r">
              <a:lnSpc>
                <a:spcPct val="100000"/>
              </a:lnSpc>
              <a:spcBef>
                <a:spcPts val="0"/>
              </a:spcBef>
              <a:buClr>
                <a:srgbClr val="FFFFFF"/>
              </a:buClr>
              <a:buSzPts val="1000"/>
              <a:buFont typeface="Roboto Condensed"/>
              <a:buNone/>
              <a:defRPr b="0" i="0" sz="1000" u="none" cap="none" strike="noStrike">
                <a:solidFill>
                  <a:srgbClr val="FFFFFF"/>
                </a:solidFill>
                <a:latin typeface="Roboto Condensed"/>
                <a:ea typeface="Roboto Condensed"/>
                <a:cs typeface="Roboto Condensed"/>
                <a:sym typeface="Roboto Condensed"/>
              </a:defRPr>
            </a:lvl7pPr>
            <a:lvl8pPr indent="0" lvl="7" marL="0" marR="0" rtl="0" algn="r">
              <a:lnSpc>
                <a:spcPct val="100000"/>
              </a:lnSpc>
              <a:spcBef>
                <a:spcPts val="0"/>
              </a:spcBef>
              <a:buClr>
                <a:srgbClr val="FFFFFF"/>
              </a:buClr>
              <a:buSzPts val="1000"/>
              <a:buFont typeface="Roboto Condensed"/>
              <a:buNone/>
              <a:defRPr b="0" i="0" sz="1000" u="none" cap="none" strike="noStrike">
                <a:solidFill>
                  <a:srgbClr val="FFFFFF"/>
                </a:solidFill>
                <a:latin typeface="Roboto Condensed"/>
                <a:ea typeface="Roboto Condensed"/>
                <a:cs typeface="Roboto Condensed"/>
                <a:sym typeface="Roboto Condensed"/>
              </a:defRPr>
            </a:lvl8pPr>
            <a:lvl9pPr indent="0" lvl="8" marL="0" marR="0" rtl="0" algn="r">
              <a:lnSpc>
                <a:spcPct val="100000"/>
              </a:lnSpc>
              <a:spcBef>
                <a:spcPts val="0"/>
              </a:spcBef>
              <a:buClr>
                <a:srgbClr val="FFFFFF"/>
              </a:buClr>
              <a:buSzPts val="1000"/>
              <a:buFont typeface="Roboto Condensed"/>
              <a:buNone/>
              <a:defRPr b="0" i="0" sz="1000" u="none" cap="none" strike="noStrike">
                <a:solidFill>
                  <a:srgbClr val="FFFFFF"/>
                </a:solidFill>
                <a:latin typeface="Roboto Condensed"/>
                <a:ea typeface="Roboto Condensed"/>
                <a:cs typeface="Roboto Condensed"/>
                <a:sym typeface="Roboto Condensed"/>
              </a:defRPr>
            </a:lvl9pPr>
          </a:lstStyle>
          <a:p>
            <a:pPr indent="0" lvl="0" marL="0" rtl="0" algn="r">
              <a:spcBef>
                <a:spcPts val="0"/>
              </a:spcBef>
              <a:spcAft>
                <a:spcPts val="0"/>
              </a:spcAft>
              <a:buNone/>
            </a:pPr>
            <a:fld id="{00000000-1234-1234-1234-123412341234}" type="slidenum">
              <a:rPr lang="en"/>
              <a:t>‹#›</a:t>
            </a:fld>
            <a:endParaRPr>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0.gif"/><Relationship Id="rId4" Type="http://schemas.openxmlformats.org/officeDocument/2006/relationships/image" Target="../media/image25.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24.png"/><Relationship Id="rId4" Type="http://schemas.openxmlformats.org/officeDocument/2006/relationships/image" Target="../media/image13.png"/><Relationship Id="rId9" Type="http://schemas.openxmlformats.org/officeDocument/2006/relationships/image" Target="../media/image9.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4.png"/><Relationship Id="rId8"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hyperlink" Target="https://github.com/laldoroty/phrosty/tree/main" TargetMode="Externa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28.gif"/><Relationship Id="rId4" Type="http://schemas.openxmlformats.org/officeDocument/2006/relationships/image" Target="../media/image26.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27.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1"/>
          <p:cNvSpPr txBox="1"/>
          <p:nvPr>
            <p:ph type="title"/>
          </p:nvPr>
        </p:nvSpPr>
        <p:spPr>
          <a:xfrm>
            <a:off x="390600" y="833760"/>
            <a:ext cx="8362800" cy="2351100"/>
          </a:xfrm>
          <a:prstGeom prst="rect">
            <a:avLst/>
          </a:prstGeom>
          <a:noFill/>
          <a:ln>
            <a:noFill/>
          </a:ln>
        </p:spPr>
        <p:txBody>
          <a:bodyPr anchorCtr="0" anchor="b" bIns="91425" lIns="0" spcFirstLastPara="1" rIns="0" wrap="square" tIns="91425">
            <a:noAutofit/>
          </a:bodyPr>
          <a:lstStyle/>
          <a:p>
            <a:pPr indent="0" lvl="0" marL="0" rtl="0" algn="ctr">
              <a:lnSpc>
                <a:spcPct val="100000"/>
              </a:lnSpc>
              <a:spcBef>
                <a:spcPts val="0"/>
              </a:spcBef>
              <a:spcAft>
                <a:spcPts val="0"/>
              </a:spcAft>
              <a:buClr>
                <a:srgbClr val="D9D2E9"/>
              </a:buClr>
              <a:buSzPts val="4000"/>
              <a:buFont typeface="Roboto Condensed"/>
              <a:buNone/>
            </a:pPr>
            <a:r>
              <a:rPr b="1" lang="en" sz="4000" strike="noStrike">
                <a:solidFill>
                  <a:srgbClr val="D9D2E9"/>
                </a:solidFill>
                <a:latin typeface="Roboto Condensed"/>
                <a:ea typeface="Roboto Condensed"/>
                <a:cs typeface="Roboto Condensed"/>
                <a:sym typeface="Roboto Condensed"/>
              </a:rPr>
              <a:t>Validating Injected SNe Ia in the </a:t>
            </a:r>
            <a:r>
              <a:rPr b="1" i="1" lang="en" sz="4000" strike="noStrike">
                <a:solidFill>
                  <a:srgbClr val="D9D2E9"/>
                </a:solidFill>
                <a:latin typeface="Roboto Condensed"/>
                <a:ea typeface="Roboto Condensed"/>
                <a:cs typeface="Roboto Condensed"/>
                <a:sym typeface="Roboto Condensed"/>
              </a:rPr>
              <a:t>Roman</a:t>
            </a:r>
            <a:r>
              <a:rPr b="1" lang="en" sz="4000" strike="noStrike">
                <a:solidFill>
                  <a:srgbClr val="D9D2E9"/>
                </a:solidFill>
                <a:latin typeface="Roboto Condensed"/>
                <a:ea typeface="Roboto Condensed"/>
                <a:cs typeface="Roboto Condensed"/>
                <a:sym typeface="Roboto Condensed"/>
              </a:rPr>
              <a:t> OpenUniverse Time-Domain Survey Simulations</a:t>
            </a:r>
            <a:endParaRPr b="0" sz="4000" strike="noStrike">
              <a:solidFill>
                <a:srgbClr val="000000"/>
              </a:solidFill>
              <a:latin typeface="Arial"/>
              <a:ea typeface="Arial"/>
              <a:cs typeface="Arial"/>
              <a:sym typeface="Arial"/>
            </a:endParaRPr>
          </a:p>
          <a:p>
            <a:pPr indent="0" lvl="0" marL="0" rtl="0" algn="ctr">
              <a:lnSpc>
                <a:spcPct val="100000"/>
              </a:lnSpc>
              <a:spcBef>
                <a:spcPts val="0"/>
              </a:spcBef>
              <a:spcAft>
                <a:spcPts val="0"/>
              </a:spcAft>
              <a:buSzPts val="600"/>
              <a:buNone/>
            </a:pPr>
            <a:r>
              <a:t/>
            </a:r>
            <a:endParaRPr b="0" sz="600" strike="noStrike">
              <a:solidFill>
                <a:srgbClr val="000000"/>
              </a:solidFill>
              <a:latin typeface="Arial"/>
              <a:ea typeface="Arial"/>
              <a:cs typeface="Arial"/>
              <a:sym typeface="Arial"/>
            </a:endParaRPr>
          </a:p>
          <a:p>
            <a:pPr indent="0" lvl="0" marL="0" rtl="0" algn="ctr">
              <a:lnSpc>
                <a:spcPct val="100000"/>
              </a:lnSpc>
              <a:spcBef>
                <a:spcPts val="0"/>
              </a:spcBef>
              <a:spcAft>
                <a:spcPts val="0"/>
              </a:spcAft>
              <a:buClr>
                <a:srgbClr val="D9D2E9"/>
              </a:buClr>
              <a:buSzPts val="2200"/>
              <a:buFont typeface="Roboto Condensed"/>
              <a:buNone/>
            </a:pPr>
            <a:r>
              <a:rPr b="1" i="1" lang="en" sz="2200" strike="noStrike">
                <a:solidFill>
                  <a:srgbClr val="D9D2E9"/>
                </a:solidFill>
                <a:latin typeface="Roboto Condensed"/>
                <a:ea typeface="Roboto Condensed"/>
                <a:cs typeface="Roboto Condensed"/>
                <a:sym typeface="Roboto Condensed"/>
              </a:rPr>
              <a:t>Challenging Theory with Roman: From Planet Formation to Cosmology 07/11/2024</a:t>
            </a:r>
            <a:endParaRPr b="0" sz="2200" strike="noStrike">
              <a:solidFill>
                <a:srgbClr val="000000"/>
              </a:solidFill>
              <a:latin typeface="Arial"/>
              <a:ea typeface="Arial"/>
              <a:cs typeface="Arial"/>
              <a:sym typeface="Arial"/>
            </a:endParaRPr>
          </a:p>
        </p:txBody>
      </p:sp>
      <p:sp>
        <p:nvSpPr>
          <p:cNvPr id="146" name="Google Shape;146;p1"/>
          <p:cNvSpPr txBox="1"/>
          <p:nvPr>
            <p:ph idx="1" type="subTitle"/>
          </p:nvPr>
        </p:nvSpPr>
        <p:spPr>
          <a:xfrm>
            <a:off x="311760" y="3291480"/>
            <a:ext cx="8520000" cy="1463400"/>
          </a:xfrm>
          <a:prstGeom prst="rect">
            <a:avLst/>
          </a:prstGeom>
          <a:noFill/>
          <a:ln>
            <a:noFill/>
          </a:ln>
        </p:spPr>
        <p:txBody>
          <a:bodyPr anchorCtr="0" anchor="t" bIns="91425" lIns="0" spcFirstLastPara="1" rIns="0" wrap="square" tIns="91425">
            <a:noAutofit/>
          </a:bodyPr>
          <a:lstStyle/>
          <a:p>
            <a:pPr indent="0" lvl="0" marL="0" marR="0" rtl="0" algn="ctr">
              <a:lnSpc>
                <a:spcPct val="100000"/>
              </a:lnSpc>
              <a:spcBef>
                <a:spcPts val="0"/>
              </a:spcBef>
              <a:spcAft>
                <a:spcPts val="0"/>
              </a:spcAft>
              <a:buClr>
                <a:srgbClr val="D9D2E9"/>
              </a:buClr>
              <a:buSzPts val="2000"/>
              <a:buFont typeface="Roboto Condensed"/>
              <a:buNone/>
            </a:pPr>
            <a:r>
              <a:rPr b="0" i="0" lang="en" sz="2000" u="none" cap="none" strike="noStrike">
                <a:solidFill>
                  <a:srgbClr val="D9D2E9"/>
                </a:solidFill>
                <a:latin typeface="Roboto Condensed"/>
                <a:ea typeface="Roboto Condensed"/>
                <a:cs typeface="Roboto Condensed"/>
                <a:sym typeface="Roboto Condensed"/>
              </a:rPr>
              <a:t>Lauren Aldoroty</a:t>
            </a:r>
            <a:endParaRPr b="0" i="0" sz="2000" u="none" cap="none" strike="noStrike">
              <a:latin typeface="Arial"/>
              <a:ea typeface="Arial"/>
              <a:cs typeface="Arial"/>
              <a:sym typeface="Arial"/>
            </a:endParaRPr>
          </a:p>
          <a:p>
            <a:pPr indent="0" lvl="0" marL="0" marR="0" rtl="0" algn="ctr">
              <a:lnSpc>
                <a:spcPct val="100000"/>
              </a:lnSpc>
              <a:spcBef>
                <a:spcPts val="0"/>
              </a:spcBef>
              <a:spcAft>
                <a:spcPts val="0"/>
              </a:spcAft>
              <a:buClr>
                <a:srgbClr val="D9D2E9"/>
              </a:buClr>
              <a:buSzPts val="2000"/>
              <a:buFont typeface="Roboto Condensed"/>
              <a:buNone/>
            </a:pPr>
            <a:r>
              <a:rPr b="0" i="0" lang="en" sz="2000" u="none" cap="none" strike="noStrike">
                <a:solidFill>
                  <a:srgbClr val="D9D2E9"/>
                </a:solidFill>
                <a:latin typeface="Roboto Condensed"/>
                <a:ea typeface="Roboto Condensed"/>
                <a:cs typeface="Roboto Condensed"/>
                <a:sym typeface="Roboto Condensed"/>
              </a:rPr>
              <a:t>Postdoctoral Research Associate</a:t>
            </a:r>
            <a:endParaRPr b="0" i="0" sz="2000" u="none" cap="none" strike="noStrike">
              <a:latin typeface="Arial"/>
              <a:ea typeface="Arial"/>
              <a:cs typeface="Arial"/>
              <a:sym typeface="Arial"/>
            </a:endParaRPr>
          </a:p>
          <a:p>
            <a:pPr indent="0" lvl="0" marL="0" marR="0" rtl="0" algn="ctr">
              <a:lnSpc>
                <a:spcPct val="100000"/>
              </a:lnSpc>
              <a:spcBef>
                <a:spcPts val="0"/>
              </a:spcBef>
              <a:spcAft>
                <a:spcPts val="0"/>
              </a:spcAft>
              <a:buClr>
                <a:srgbClr val="D9D2E9"/>
              </a:buClr>
              <a:buSzPts val="2000"/>
              <a:buFont typeface="Roboto Condensed"/>
              <a:buNone/>
            </a:pPr>
            <a:r>
              <a:rPr b="0" i="0" lang="en" sz="2000" u="none" cap="none" strike="noStrike">
                <a:solidFill>
                  <a:srgbClr val="D9D2E9"/>
                </a:solidFill>
                <a:latin typeface="Roboto Condensed"/>
                <a:ea typeface="Roboto Condensed"/>
                <a:cs typeface="Roboto Condensed"/>
                <a:sym typeface="Roboto Condensed"/>
              </a:rPr>
              <a:t>Duke University</a:t>
            </a:r>
            <a:endParaRPr b="0" i="0" sz="2000" u="none" cap="none" strike="noStrike">
              <a:latin typeface="Arial"/>
              <a:ea typeface="Arial"/>
              <a:cs typeface="Arial"/>
              <a:sym typeface="Arial"/>
            </a:endParaRPr>
          </a:p>
          <a:p>
            <a:pPr indent="0" lvl="0" marL="0" marR="0" rtl="0" algn="ctr">
              <a:lnSpc>
                <a:spcPct val="100000"/>
              </a:lnSpc>
              <a:spcBef>
                <a:spcPts val="0"/>
              </a:spcBef>
              <a:spcAft>
                <a:spcPts val="0"/>
              </a:spcAft>
              <a:buClr>
                <a:srgbClr val="D9D2E9"/>
              </a:buClr>
              <a:buSzPts val="2000"/>
              <a:buFont typeface="Roboto Condensed"/>
              <a:buNone/>
            </a:pPr>
            <a:r>
              <a:rPr b="0" i="0" lang="en" sz="2000" u="none" cap="none" strike="noStrike">
                <a:solidFill>
                  <a:srgbClr val="D9D2E9"/>
                </a:solidFill>
                <a:latin typeface="Roboto Condensed"/>
                <a:ea typeface="Roboto Condensed"/>
                <a:cs typeface="Roboto Condensed"/>
                <a:sym typeface="Roboto Condensed"/>
              </a:rPr>
              <a:t>lauren.aldoroty@duke.edu</a:t>
            </a:r>
            <a:endParaRPr b="0" i="0" sz="2000" u="none" cap="none" strike="noStrike">
              <a:latin typeface="Arial"/>
              <a:ea typeface="Arial"/>
              <a:cs typeface="Arial"/>
              <a:sym typeface="Arial"/>
            </a:endParaRPr>
          </a:p>
        </p:txBody>
      </p:sp>
      <p:sp>
        <p:nvSpPr>
          <p:cNvPr id="147" name="Google Shape;147;p1"/>
          <p:cNvSpPr txBox="1"/>
          <p:nvPr>
            <p:ph idx="12" type="sldNum"/>
          </p:nvPr>
        </p:nvSpPr>
        <p:spPr>
          <a:xfrm>
            <a:off x="8472600" y="4663080"/>
            <a:ext cx="548280" cy="39312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FFFFFF"/>
              </a:buClr>
              <a:buSzPts val="1000"/>
              <a:buFont typeface="Arial"/>
              <a:buNone/>
            </a:pPr>
            <a:fld id="{00000000-1234-1234-1234-123412341234}" type="slidenum">
              <a:rPr b="0" i="0" lang="en" sz="1000" u="none" cap="none" strike="noStrike">
                <a:solidFill>
                  <a:srgbClr val="FFFFFF"/>
                </a:solidFill>
                <a:latin typeface="Arial"/>
                <a:ea typeface="Arial"/>
                <a:cs typeface="Arial"/>
                <a:sym typeface="Arial"/>
              </a:rPr>
              <a:t>‹#›</a:t>
            </a:fld>
            <a:endParaRPr b="0" i="0" sz="1000" u="none" cap="none" strike="noStrike">
              <a:solidFill>
                <a:srgbClr val="FFFFFF"/>
              </a:solidFill>
              <a:latin typeface="Times New Roman"/>
              <a:ea typeface="Times New Roman"/>
              <a:cs typeface="Times New Roman"/>
              <a:sym typeface="Times New Roman"/>
            </a:endParaRPr>
          </a:p>
        </p:txBody>
      </p:sp>
      <p:pic>
        <p:nvPicPr>
          <p:cNvPr id="148" name="Google Shape;148;p1"/>
          <p:cNvPicPr preferRelativeResize="0"/>
          <p:nvPr/>
        </p:nvPicPr>
        <p:blipFill rotWithShape="1">
          <a:blip r:embed="rId3">
            <a:alphaModFix/>
          </a:blip>
          <a:srcRect b="0" l="0" r="0" t="0"/>
          <a:stretch/>
        </p:blipFill>
        <p:spPr>
          <a:xfrm>
            <a:off x="113040" y="3377040"/>
            <a:ext cx="1565640" cy="1565640"/>
          </a:xfrm>
          <a:prstGeom prst="rect">
            <a:avLst/>
          </a:prstGeom>
          <a:noFill/>
          <a:ln>
            <a:noFill/>
          </a:ln>
        </p:spPr>
      </p:pic>
      <p:sp>
        <p:nvSpPr>
          <p:cNvPr id="149" name="Google Shape;149;p1"/>
          <p:cNvSpPr/>
          <p:nvPr/>
        </p:nvSpPr>
        <p:spPr>
          <a:xfrm>
            <a:off x="7455240" y="3532200"/>
            <a:ext cx="1565700" cy="1314300"/>
          </a:xfrm>
          <a:prstGeom prst="roundRect">
            <a:avLst>
              <a:gd fmla="val 8576" name="adj"/>
            </a:avLst>
          </a:prstGeom>
          <a:blipFill rotWithShape="1">
            <a:blip r:embed="rId4">
              <a:alphaModFix/>
            </a:blip>
            <a:stretch>
              <a:fillRect b="0" l="0" r="0" t="0"/>
            </a:stretch>
          </a:blipFill>
          <a:ln cap="flat" cmpd="sng" w="38100">
            <a:solidFill>
              <a:srgbClr val="D9D2E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10"/>
          <p:cNvSpPr txBox="1"/>
          <p:nvPr>
            <p:ph type="title"/>
          </p:nvPr>
        </p:nvSpPr>
        <p:spPr>
          <a:xfrm>
            <a:off x="311760" y="444960"/>
            <a:ext cx="8520120" cy="572400"/>
          </a:xfrm>
          <a:prstGeom prst="rect">
            <a:avLst/>
          </a:prstGeom>
          <a:noFill/>
          <a:ln>
            <a:noFill/>
          </a:ln>
        </p:spPr>
        <p:txBody>
          <a:bodyPr anchorCtr="0" anchor="t" bIns="91425" lIns="0" spcFirstLastPara="1" rIns="0" wrap="square" tIns="91425">
            <a:noAutofit/>
          </a:bodyPr>
          <a:lstStyle/>
          <a:p>
            <a:pPr indent="0" lvl="0" marL="0" rtl="0" algn="l">
              <a:lnSpc>
                <a:spcPct val="100000"/>
              </a:lnSpc>
              <a:spcBef>
                <a:spcPts val="0"/>
              </a:spcBef>
              <a:spcAft>
                <a:spcPts val="0"/>
              </a:spcAft>
              <a:buClr>
                <a:srgbClr val="D9D2E9"/>
              </a:buClr>
              <a:buSzPts val="2800"/>
              <a:buFont typeface="Roboto Condensed"/>
              <a:buNone/>
            </a:pPr>
            <a:r>
              <a:rPr b="1" lang="en" sz="2800" strike="noStrike">
                <a:solidFill>
                  <a:srgbClr val="D9D2E9"/>
                </a:solidFill>
                <a:latin typeface="Roboto Condensed"/>
                <a:ea typeface="Roboto Condensed"/>
                <a:cs typeface="Roboto Condensed"/>
                <a:sym typeface="Roboto Condensed"/>
              </a:rPr>
              <a:t>Difference imaging pipeline specifications</a:t>
            </a:r>
            <a:endParaRPr b="0" sz="2800" strike="noStrike">
              <a:solidFill>
                <a:srgbClr val="000000"/>
              </a:solidFill>
              <a:latin typeface="Arial"/>
              <a:ea typeface="Arial"/>
              <a:cs typeface="Arial"/>
              <a:sym typeface="Arial"/>
            </a:endParaRPr>
          </a:p>
        </p:txBody>
      </p:sp>
      <p:sp>
        <p:nvSpPr>
          <p:cNvPr id="233" name="Google Shape;233;p10"/>
          <p:cNvSpPr txBox="1"/>
          <p:nvPr>
            <p:ph idx="1" type="body"/>
          </p:nvPr>
        </p:nvSpPr>
        <p:spPr>
          <a:xfrm>
            <a:off x="311760" y="1152360"/>
            <a:ext cx="8520120" cy="3416040"/>
          </a:xfrm>
          <a:prstGeom prst="rect">
            <a:avLst/>
          </a:prstGeom>
          <a:noFill/>
          <a:ln>
            <a:noFill/>
          </a:ln>
        </p:spPr>
        <p:txBody>
          <a:bodyPr anchorCtr="0" anchor="t" bIns="91425" lIns="0" spcFirstLastPara="1" rIns="0" wrap="square" tIns="91425">
            <a:noAutofit/>
          </a:bodyPr>
          <a:lstStyle/>
          <a:p>
            <a:pPr indent="-343080" lvl="0" marL="457200" marR="0" rtl="0" algn="l">
              <a:lnSpc>
                <a:spcPct val="115000"/>
              </a:lnSpc>
              <a:spcBef>
                <a:spcPts val="0"/>
              </a:spcBef>
              <a:spcAft>
                <a:spcPts val="0"/>
              </a:spcAft>
              <a:buClr>
                <a:srgbClr val="D9D2E9"/>
              </a:buClr>
              <a:buSzPts val="1800"/>
              <a:buFont typeface="Roboto Condensed"/>
              <a:buChar char="✓"/>
            </a:pPr>
            <a:r>
              <a:rPr b="1" i="0" lang="en" sz="1800" u="none" cap="none" strike="noStrike">
                <a:solidFill>
                  <a:srgbClr val="FFF2CC"/>
                </a:solidFill>
                <a:latin typeface="Roboto Condensed"/>
                <a:ea typeface="Roboto Condensed"/>
                <a:cs typeface="Roboto Condensed"/>
                <a:sym typeface="Roboto Condensed"/>
              </a:rPr>
              <a:t>Precise</a:t>
            </a:r>
            <a:r>
              <a:rPr b="0" i="0" lang="en" sz="1800" u="none" cap="none" strike="noStrike">
                <a:solidFill>
                  <a:srgbClr val="D9D2E9"/>
                </a:solidFill>
                <a:latin typeface="Roboto Condensed"/>
                <a:ea typeface="Roboto Condensed"/>
                <a:cs typeface="Roboto Condensed"/>
                <a:sym typeface="Roboto Condensed"/>
              </a:rPr>
              <a:t>: SNe will have a large range of brightness across a large redshift range. Photometric systematics </a:t>
            </a:r>
            <a:r>
              <a:rPr b="0" i="1" lang="en" sz="1800" u="none" cap="none" strike="noStrike">
                <a:solidFill>
                  <a:srgbClr val="D9D2E9"/>
                </a:solidFill>
                <a:latin typeface="Roboto Condensed"/>
                <a:ea typeface="Roboto Condensed"/>
                <a:cs typeface="Roboto Condensed"/>
                <a:sym typeface="Roboto Condensed"/>
              </a:rPr>
              <a:t>strongly</a:t>
            </a:r>
            <a:r>
              <a:rPr b="0" i="0" lang="en" sz="1800" u="none" cap="none" strike="noStrike">
                <a:solidFill>
                  <a:srgbClr val="D9D2E9"/>
                </a:solidFill>
                <a:latin typeface="Roboto Condensed"/>
                <a:ea typeface="Roboto Condensed"/>
                <a:cs typeface="Roboto Condensed"/>
                <a:sym typeface="Roboto Condensed"/>
              </a:rPr>
              <a:t> affect constraints on cosmological parameters.</a:t>
            </a:r>
            <a:endParaRPr b="0" i="0" sz="1800" u="none" cap="none" strike="noStrike">
              <a:solidFill>
                <a:srgbClr val="000000"/>
              </a:solidFill>
              <a:latin typeface="Arial"/>
              <a:ea typeface="Arial"/>
              <a:cs typeface="Arial"/>
              <a:sym typeface="Arial"/>
            </a:endParaRPr>
          </a:p>
          <a:p>
            <a:pPr indent="-343079" lvl="1" marL="914400" marR="0" rtl="0" algn="l">
              <a:lnSpc>
                <a:spcPct val="115000"/>
              </a:lnSpc>
              <a:spcBef>
                <a:spcPts val="0"/>
              </a:spcBef>
              <a:spcAft>
                <a:spcPts val="0"/>
              </a:spcAft>
              <a:buClr>
                <a:srgbClr val="D9D2E9"/>
              </a:buClr>
              <a:buSzPts val="1800"/>
              <a:buFont typeface="Roboto Condensed"/>
              <a:buChar char="✓"/>
            </a:pPr>
            <a:r>
              <a:rPr b="0" i="0" lang="en" sz="1800" u="none" cap="none" strike="noStrike">
                <a:solidFill>
                  <a:srgbClr val="D9D2E9"/>
                </a:solidFill>
                <a:latin typeface="Roboto Condensed"/>
                <a:ea typeface="Roboto Condensed"/>
                <a:cs typeface="Roboto Condensed"/>
                <a:sym typeface="Roboto Condensed"/>
              </a:rPr>
              <a:t>SFFT results in fewer artifacts and better accuracy than other methods</a:t>
            </a:r>
            <a:endParaRPr b="0" i="0" sz="1800" u="none" cap="none" strike="noStrike">
              <a:solidFill>
                <a:srgbClr val="000000"/>
              </a:solidFill>
              <a:latin typeface="Arial"/>
              <a:ea typeface="Arial"/>
              <a:cs typeface="Arial"/>
              <a:sym typeface="Arial"/>
            </a:endParaRPr>
          </a:p>
          <a:p>
            <a:pPr indent="-343079" lvl="1" marL="914400" marR="0" rtl="0" algn="l">
              <a:lnSpc>
                <a:spcPct val="115000"/>
              </a:lnSpc>
              <a:spcBef>
                <a:spcPts val="0"/>
              </a:spcBef>
              <a:spcAft>
                <a:spcPts val="0"/>
              </a:spcAft>
              <a:buClr>
                <a:srgbClr val="D9D2E9"/>
              </a:buClr>
              <a:buSzPts val="1800"/>
              <a:buFont typeface="Roboto Condensed"/>
              <a:buChar char="✓"/>
            </a:pPr>
            <a:r>
              <a:rPr b="0" i="0" lang="en" sz="1800" u="none" cap="none" strike="noStrike">
                <a:solidFill>
                  <a:srgbClr val="D9D2E9"/>
                </a:solidFill>
                <a:latin typeface="Roboto Condensed"/>
                <a:ea typeface="Roboto Condensed"/>
                <a:cs typeface="Roboto Condensed"/>
                <a:sym typeface="Roboto Condensed"/>
              </a:rPr>
              <a:t>SFFT accommodates the spatially-varying PSF </a:t>
            </a:r>
            <a:endParaRPr b="0" i="0" sz="1800" u="none" cap="none" strike="noStrike">
              <a:solidFill>
                <a:srgbClr val="000000"/>
              </a:solidFill>
              <a:latin typeface="Arial"/>
              <a:ea typeface="Arial"/>
              <a:cs typeface="Arial"/>
              <a:sym typeface="Arial"/>
            </a:endParaRPr>
          </a:p>
          <a:p>
            <a:pPr indent="-343080" lvl="0" marL="457200" marR="0" rtl="0" algn="l">
              <a:lnSpc>
                <a:spcPct val="115000"/>
              </a:lnSpc>
              <a:spcBef>
                <a:spcPts val="0"/>
              </a:spcBef>
              <a:spcAft>
                <a:spcPts val="0"/>
              </a:spcAft>
              <a:buClr>
                <a:srgbClr val="D9D2E9"/>
              </a:buClr>
              <a:buSzPts val="1800"/>
              <a:buFont typeface="Roboto Condensed"/>
              <a:buChar char="✓"/>
            </a:pPr>
            <a:r>
              <a:rPr b="1" i="0" lang="en" sz="1800" u="none" cap="none" strike="noStrike">
                <a:solidFill>
                  <a:srgbClr val="FFF2CC"/>
                </a:solidFill>
                <a:latin typeface="Roboto Condensed"/>
                <a:ea typeface="Roboto Condensed"/>
                <a:cs typeface="Roboto Condensed"/>
                <a:sym typeface="Roboto Condensed"/>
              </a:rPr>
              <a:t>Fast</a:t>
            </a:r>
            <a:r>
              <a:rPr b="0" i="0" lang="en" sz="1800" u="none" cap="none" strike="noStrike">
                <a:solidFill>
                  <a:srgbClr val="D9D2E9"/>
                </a:solidFill>
                <a:latin typeface="Roboto Condensed"/>
                <a:ea typeface="Roboto Condensed"/>
                <a:cs typeface="Roboto Condensed"/>
                <a:sym typeface="Roboto Condensed"/>
              </a:rPr>
              <a:t>: Pipeline should detect SNe ASAP</a:t>
            </a:r>
            <a:endParaRPr b="0" i="0" sz="1800" u="none" cap="none" strike="noStrike">
              <a:solidFill>
                <a:srgbClr val="000000"/>
              </a:solidFill>
              <a:latin typeface="Arial"/>
              <a:ea typeface="Arial"/>
              <a:cs typeface="Arial"/>
              <a:sym typeface="Arial"/>
            </a:endParaRPr>
          </a:p>
          <a:p>
            <a:pPr indent="-343079" lvl="1" marL="914400" marR="0" rtl="0" algn="l">
              <a:lnSpc>
                <a:spcPct val="115000"/>
              </a:lnSpc>
              <a:spcBef>
                <a:spcPts val="0"/>
              </a:spcBef>
              <a:spcAft>
                <a:spcPts val="0"/>
              </a:spcAft>
              <a:buClr>
                <a:srgbClr val="D9D2E9"/>
              </a:buClr>
              <a:buSzPts val="1800"/>
              <a:buFont typeface="Roboto Condensed"/>
              <a:buChar char="✓"/>
            </a:pPr>
            <a:r>
              <a:rPr b="0" i="0" lang="en" sz="1800" u="none" cap="none" strike="noStrike">
                <a:solidFill>
                  <a:srgbClr val="D9D2E9"/>
                </a:solidFill>
                <a:latin typeface="Roboto Condensed"/>
                <a:ea typeface="Roboto Condensed"/>
                <a:cs typeface="Roboto Condensed"/>
                <a:sym typeface="Roboto Condensed"/>
              </a:rPr>
              <a:t>SFFT’s computation time is an order of magnitude faster than other methods</a:t>
            </a:r>
            <a:endParaRPr b="0" i="0" sz="1800" u="none" cap="none" strike="noStrike">
              <a:solidFill>
                <a:srgbClr val="000000"/>
              </a:solidFill>
              <a:latin typeface="Arial"/>
              <a:ea typeface="Arial"/>
              <a:cs typeface="Arial"/>
              <a:sym typeface="Arial"/>
            </a:endParaRPr>
          </a:p>
          <a:p>
            <a:pPr indent="-343080" lvl="0" marL="457200" marR="0" rtl="0" algn="l">
              <a:lnSpc>
                <a:spcPct val="115000"/>
              </a:lnSpc>
              <a:spcBef>
                <a:spcPts val="0"/>
              </a:spcBef>
              <a:spcAft>
                <a:spcPts val="0"/>
              </a:spcAft>
              <a:buClr>
                <a:srgbClr val="D9D2E9"/>
              </a:buClr>
              <a:buSzPts val="1800"/>
              <a:buFont typeface="Roboto Condensed"/>
              <a:buChar char="✓"/>
            </a:pPr>
            <a:r>
              <a:rPr b="0" i="0" lang="en" sz="1800" u="none" cap="none" strike="noStrike">
                <a:solidFill>
                  <a:srgbClr val="D9D2E9"/>
                </a:solidFill>
                <a:latin typeface="Roboto Condensed"/>
                <a:ea typeface="Roboto Condensed"/>
                <a:cs typeface="Roboto Condensed"/>
                <a:sym typeface="Roboto Condensed"/>
              </a:rPr>
              <a:t>Already tested on transient data from ZTF, TESS, DECam (Hu et al. 2022), and JWST images (Hu and Wang 2024) </a:t>
            </a:r>
            <a:endParaRPr b="0" i="0" sz="1800" u="none" cap="none" strike="noStrike">
              <a:solidFill>
                <a:srgbClr val="000000"/>
              </a:solidFill>
              <a:latin typeface="Arial"/>
              <a:ea typeface="Arial"/>
              <a:cs typeface="Arial"/>
              <a:sym typeface="Arial"/>
            </a:endParaRPr>
          </a:p>
        </p:txBody>
      </p:sp>
      <p:sp>
        <p:nvSpPr>
          <p:cNvPr id="234" name="Google Shape;234;p10"/>
          <p:cNvSpPr txBox="1"/>
          <p:nvPr>
            <p:ph idx="12" type="sldNum"/>
          </p:nvPr>
        </p:nvSpPr>
        <p:spPr>
          <a:xfrm>
            <a:off x="8472600" y="4663080"/>
            <a:ext cx="548280" cy="39312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FFFFFF"/>
              </a:buClr>
              <a:buSzPts val="1000"/>
              <a:buFont typeface="Roboto Condensed"/>
              <a:buNone/>
            </a:pPr>
            <a:fld id="{00000000-1234-1234-1234-123412341234}" type="slidenum">
              <a:rPr b="0" i="0" lang="en" sz="1000" u="none" cap="none" strike="noStrike">
                <a:solidFill>
                  <a:srgbClr val="FFFFFF"/>
                </a:solidFill>
                <a:latin typeface="Roboto Condensed"/>
                <a:ea typeface="Roboto Condensed"/>
                <a:cs typeface="Roboto Condensed"/>
                <a:sym typeface="Roboto Condensed"/>
              </a:rPr>
              <a:t>‹#›</a:t>
            </a:fld>
            <a:endParaRPr b="0" i="0" sz="1000" u="none" cap="none" strike="noStrike">
              <a:solidFill>
                <a:srgbClr val="FFFFFF"/>
              </a:solidFill>
              <a:latin typeface="Times New Roman"/>
              <a:ea typeface="Times New Roman"/>
              <a:cs typeface="Times New Roman"/>
              <a:sym typeface="Times New Roman"/>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11"/>
          <p:cNvSpPr txBox="1"/>
          <p:nvPr>
            <p:ph type="title"/>
          </p:nvPr>
        </p:nvSpPr>
        <p:spPr>
          <a:xfrm>
            <a:off x="1668600" y="569520"/>
            <a:ext cx="5753520" cy="572400"/>
          </a:xfrm>
          <a:prstGeom prst="rect">
            <a:avLst/>
          </a:prstGeom>
          <a:noFill/>
          <a:ln>
            <a:noFill/>
          </a:ln>
        </p:spPr>
        <p:txBody>
          <a:bodyPr anchorCtr="0" anchor="t" bIns="91425" lIns="0" spcFirstLastPara="1" rIns="0" wrap="square" tIns="91425">
            <a:noAutofit/>
          </a:bodyPr>
          <a:lstStyle/>
          <a:p>
            <a:pPr indent="0" lvl="0" marL="0" rtl="0" algn="l">
              <a:lnSpc>
                <a:spcPct val="100000"/>
              </a:lnSpc>
              <a:spcBef>
                <a:spcPts val="0"/>
              </a:spcBef>
              <a:spcAft>
                <a:spcPts val="0"/>
              </a:spcAft>
              <a:buClr>
                <a:srgbClr val="D9D2E9"/>
              </a:buClr>
              <a:buSzPts val="2800"/>
              <a:buFont typeface="Roboto Condensed"/>
              <a:buNone/>
            </a:pPr>
            <a:r>
              <a:rPr b="1" lang="en" sz="2800" strike="noStrike">
                <a:solidFill>
                  <a:srgbClr val="D9D2E9"/>
                </a:solidFill>
                <a:latin typeface="Roboto Condensed"/>
                <a:ea typeface="Roboto Condensed"/>
                <a:cs typeface="Roboto Condensed"/>
                <a:sym typeface="Roboto Condensed"/>
              </a:rPr>
              <a:t>Unsubtracted                              SFFT</a:t>
            </a:r>
            <a:endParaRPr b="0" sz="2800" strike="noStrike">
              <a:solidFill>
                <a:srgbClr val="000000"/>
              </a:solidFill>
              <a:latin typeface="Arial"/>
              <a:ea typeface="Arial"/>
              <a:cs typeface="Arial"/>
              <a:sym typeface="Arial"/>
            </a:endParaRPr>
          </a:p>
        </p:txBody>
      </p:sp>
      <p:sp>
        <p:nvSpPr>
          <p:cNvPr id="240" name="Google Shape;240;p11"/>
          <p:cNvSpPr txBox="1"/>
          <p:nvPr>
            <p:ph idx="12" type="sldNum"/>
          </p:nvPr>
        </p:nvSpPr>
        <p:spPr>
          <a:xfrm>
            <a:off x="8472600" y="4663080"/>
            <a:ext cx="548280" cy="39312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FFFFFF"/>
              </a:buClr>
              <a:buSzPts val="1000"/>
              <a:buFont typeface="Roboto Condensed"/>
              <a:buNone/>
            </a:pPr>
            <a:fld id="{00000000-1234-1234-1234-123412341234}" type="slidenum">
              <a:rPr b="0" i="0" lang="en" sz="1000" u="none" cap="none" strike="noStrike">
                <a:solidFill>
                  <a:srgbClr val="FFFFFF"/>
                </a:solidFill>
                <a:latin typeface="Roboto Condensed"/>
                <a:ea typeface="Roboto Condensed"/>
                <a:cs typeface="Roboto Condensed"/>
                <a:sym typeface="Roboto Condensed"/>
              </a:rPr>
              <a:t>‹#›</a:t>
            </a:fld>
            <a:endParaRPr b="0" i="0" sz="1000" u="none" cap="none" strike="noStrike">
              <a:solidFill>
                <a:srgbClr val="FFFFFF"/>
              </a:solidFill>
              <a:latin typeface="Times New Roman"/>
              <a:ea typeface="Times New Roman"/>
              <a:cs typeface="Times New Roman"/>
              <a:sym typeface="Times New Roman"/>
            </a:endParaRPr>
          </a:p>
        </p:txBody>
      </p:sp>
      <p:pic>
        <p:nvPicPr>
          <p:cNvPr id="241" name="Google Shape;241;p11"/>
          <p:cNvPicPr preferRelativeResize="0"/>
          <p:nvPr/>
        </p:nvPicPr>
        <p:blipFill rotWithShape="1">
          <a:blip r:embed="rId3">
            <a:alphaModFix/>
          </a:blip>
          <a:srcRect b="0" l="0" r="0" t="0"/>
          <a:stretch/>
        </p:blipFill>
        <p:spPr>
          <a:xfrm>
            <a:off x="1035000" y="1142280"/>
            <a:ext cx="3309840" cy="3309840"/>
          </a:xfrm>
          <a:prstGeom prst="rect">
            <a:avLst/>
          </a:prstGeom>
          <a:noFill/>
          <a:ln>
            <a:noFill/>
          </a:ln>
        </p:spPr>
      </p:pic>
      <p:pic>
        <p:nvPicPr>
          <p:cNvPr id="242" name="Google Shape;242;p11"/>
          <p:cNvPicPr preferRelativeResize="0"/>
          <p:nvPr/>
        </p:nvPicPr>
        <p:blipFill rotWithShape="1">
          <a:blip r:embed="rId4">
            <a:alphaModFix/>
          </a:blip>
          <a:srcRect b="0" l="0" r="0" t="0"/>
          <a:stretch/>
        </p:blipFill>
        <p:spPr>
          <a:xfrm>
            <a:off x="4780440" y="1142280"/>
            <a:ext cx="3309840" cy="3309840"/>
          </a:xfrm>
          <a:prstGeom prst="rect">
            <a:avLst/>
          </a:prstGeom>
          <a:noFill/>
          <a:ln>
            <a:noFill/>
          </a:ln>
        </p:spPr>
      </p:pic>
      <p:sp>
        <p:nvSpPr>
          <p:cNvPr id="243" name="Google Shape;243;p11"/>
          <p:cNvSpPr/>
          <p:nvPr/>
        </p:nvSpPr>
        <p:spPr>
          <a:xfrm>
            <a:off x="6161040" y="2523240"/>
            <a:ext cx="548280" cy="54828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1"/>
          <p:cNvSpPr/>
          <p:nvPr/>
        </p:nvSpPr>
        <p:spPr>
          <a:xfrm>
            <a:off x="2415960" y="2522880"/>
            <a:ext cx="548280" cy="54828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1"/>
          <p:cNvSpPr/>
          <p:nvPr/>
        </p:nvSpPr>
        <p:spPr>
          <a:xfrm>
            <a:off x="1022040" y="4098600"/>
            <a:ext cx="1509120" cy="42948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FFFF"/>
              </a:buClr>
              <a:buSzPts val="1300"/>
              <a:buFont typeface="Century Schoolbook"/>
              <a:buNone/>
            </a:pPr>
            <a:r>
              <a:rPr b="0" i="0" lang="en" sz="1300" u="none" cap="none" strike="noStrike">
                <a:solidFill>
                  <a:srgbClr val="FFFFFF"/>
                </a:solidFill>
                <a:latin typeface="Century Schoolbook"/>
                <a:ea typeface="Century Schoolbook"/>
                <a:cs typeface="Century Schoolbook"/>
                <a:sym typeface="Century Schoolbook"/>
              </a:rPr>
              <a:t>20172782</a:t>
            </a:r>
            <a:endParaRPr b="0" i="0" sz="1300" u="none" cap="none" strike="noStrike">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grpSp>
        <p:nvGrpSpPr>
          <p:cNvPr id="250" name="Google Shape;250;p12"/>
          <p:cNvGrpSpPr/>
          <p:nvPr/>
        </p:nvGrpSpPr>
        <p:grpSpPr>
          <a:xfrm>
            <a:off x="70920" y="133200"/>
            <a:ext cx="9001800" cy="4655880"/>
            <a:chOff x="70920" y="133200"/>
            <a:chExt cx="9001800" cy="4655880"/>
          </a:xfrm>
        </p:grpSpPr>
        <p:pic>
          <p:nvPicPr>
            <p:cNvPr id="251" name="Google Shape;251;p12"/>
            <p:cNvPicPr preferRelativeResize="0"/>
            <p:nvPr/>
          </p:nvPicPr>
          <p:blipFill rotWithShape="1">
            <a:blip r:embed="rId3">
              <a:alphaModFix/>
            </a:blip>
            <a:srcRect b="0" l="0" r="0" t="0"/>
            <a:stretch/>
          </p:blipFill>
          <p:spPr>
            <a:xfrm>
              <a:off x="4568400" y="2457360"/>
              <a:ext cx="2255760" cy="2331720"/>
            </a:xfrm>
            <a:prstGeom prst="rect">
              <a:avLst/>
            </a:prstGeom>
            <a:noFill/>
            <a:ln>
              <a:noFill/>
            </a:ln>
          </p:spPr>
        </p:pic>
        <p:pic>
          <p:nvPicPr>
            <p:cNvPr id="252" name="Google Shape;252;p12"/>
            <p:cNvPicPr preferRelativeResize="0"/>
            <p:nvPr/>
          </p:nvPicPr>
          <p:blipFill rotWithShape="1">
            <a:blip r:embed="rId4">
              <a:alphaModFix/>
            </a:blip>
            <a:srcRect b="0" l="0" r="0" t="0"/>
            <a:stretch/>
          </p:blipFill>
          <p:spPr>
            <a:xfrm>
              <a:off x="2319480" y="2457360"/>
              <a:ext cx="2255760" cy="2331720"/>
            </a:xfrm>
            <a:prstGeom prst="rect">
              <a:avLst/>
            </a:prstGeom>
            <a:noFill/>
            <a:ln>
              <a:noFill/>
            </a:ln>
          </p:spPr>
        </p:pic>
        <p:pic>
          <p:nvPicPr>
            <p:cNvPr id="253" name="Google Shape;253;p12"/>
            <p:cNvPicPr preferRelativeResize="0"/>
            <p:nvPr/>
          </p:nvPicPr>
          <p:blipFill rotWithShape="1">
            <a:blip r:embed="rId5">
              <a:alphaModFix/>
            </a:blip>
            <a:srcRect b="0" l="0" r="0" t="0"/>
            <a:stretch/>
          </p:blipFill>
          <p:spPr>
            <a:xfrm>
              <a:off x="70920" y="2457360"/>
              <a:ext cx="2255760" cy="2331720"/>
            </a:xfrm>
            <a:prstGeom prst="rect">
              <a:avLst/>
            </a:prstGeom>
            <a:noFill/>
            <a:ln>
              <a:noFill/>
            </a:ln>
          </p:spPr>
        </p:pic>
        <p:pic>
          <p:nvPicPr>
            <p:cNvPr id="254" name="Google Shape;254;p12"/>
            <p:cNvPicPr preferRelativeResize="0"/>
            <p:nvPr/>
          </p:nvPicPr>
          <p:blipFill rotWithShape="1">
            <a:blip r:embed="rId6">
              <a:alphaModFix/>
            </a:blip>
            <a:srcRect b="0" l="0" r="0" t="0"/>
            <a:stretch/>
          </p:blipFill>
          <p:spPr>
            <a:xfrm>
              <a:off x="6816960" y="2457360"/>
              <a:ext cx="2255760" cy="2331720"/>
            </a:xfrm>
            <a:prstGeom prst="rect">
              <a:avLst/>
            </a:prstGeom>
            <a:noFill/>
            <a:ln>
              <a:noFill/>
            </a:ln>
          </p:spPr>
        </p:pic>
        <p:pic>
          <p:nvPicPr>
            <p:cNvPr id="255" name="Google Shape;255;p12"/>
            <p:cNvPicPr preferRelativeResize="0"/>
            <p:nvPr/>
          </p:nvPicPr>
          <p:blipFill rotWithShape="1">
            <a:blip r:embed="rId7">
              <a:alphaModFix/>
            </a:blip>
            <a:srcRect b="0" l="0" r="0" t="0"/>
            <a:stretch/>
          </p:blipFill>
          <p:spPr>
            <a:xfrm>
              <a:off x="70920" y="133200"/>
              <a:ext cx="2255760" cy="2331720"/>
            </a:xfrm>
            <a:prstGeom prst="rect">
              <a:avLst/>
            </a:prstGeom>
            <a:noFill/>
            <a:ln>
              <a:noFill/>
            </a:ln>
          </p:spPr>
        </p:pic>
        <p:pic>
          <p:nvPicPr>
            <p:cNvPr id="256" name="Google Shape;256;p12"/>
            <p:cNvPicPr preferRelativeResize="0"/>
            <p:nvPr/>
          </p:nvPicPr>
          <p:blipFill rotWithShape="1">
            <a:blip r:embed="rId8">
              <a:alphaModFix/>
            </a:blip>
            <a:srcRect b="0" l="0" r="0" t="0"/>
            <a:stretch/>
          </p:blipFill>
          <p:spPr>
            <a:xfrm>
              <a:off x="4568400" y="133200"/>
              <a:ext cx="2255760" cy="2331720"/>
            </a:xfrm>
            <a:prstGeom prst="rect">
              <a:avLst/>
            </a:prstGeom>
            <a:noFill/>
            <a:ln>
              <a:noFill/>
            </a:ln>
          </p:spPr>
        </p:pic>
        <p:pic>
          <p:nvPicPr>
            <p:cNvPr id="257" name="Google Shape;257;p12"/>
            <p:cNvPicPr preferRelativeResize="0"/>
            <p:nvPr/>
          </p:nvPicPr>
          <p:blipFill rotWithShape="1">
            <a:blip r:embed="rId9">
              <a:alphaModFix/>
            </a:blip>
            <a:srcRect b="0" l="0" r="0" t="0"/>
            <a:stretch/>
          </p:blipFill>
          <p:spPr>
            <a:xfrm>
              <a:off x="2319480" y="133200"/>
              <a:ext cx="2255760" cy="2331720"/>
            </a:xfrm>
            <a:prstGeom prst="rect">
              <a:avLst/>
            </a:prstGeom>
            <a:noFill/>
            <a:ln>
              <a:noFill/>
            </a:ln>
          </p:spPr>
        </p:pic>
      </p:grpSp>
      <p:sp>
        <p:nvSpPr>
          <p:cNvPr id="258" name="Google Shape;258;p12"/>
          <p:cNvSpPr/>
          <p:nvPr/>
        </p:nvSpPr>
        <p:spPr>
          <a:xfrm>
            <a:off x="6893640" y="90720"/>
            <a:ext cx="2144160" cy="221076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D9D2E9"/>
              </a:buClr>
              <a:buSzPts val="1800"/>
              <a:buFont typeface="Roboto Condensed"/>
              <a:buNone/>
            </a:pPr>
            <a:r>
              <a:rPr b="0" i="0" lang="en" sz="1800" u="none" cap="none" strike="noStrike">
                <a:solidFill>
                  <a:srgbClr val="D9D2E9"/>
                </a:solidFill>
                <a:latin typeface="Roboto Condensed"/>
                <a:ea typeface="Roboto Condensed"/>
                <a:cs typeface="Roboto Condensed"/>
                <a:sym typeface="Roboto Condensed"/>
              </a:rPr>
              <a:t>We successfully </a:t>
            </a:r>
            <a:r>
              <a:rPr b="1" i="0" lang="en" sz="1800" u="none" cap="none" strike="noStrike">
                <a:solidFill>
                  <a:srgbClr val="FFF2CC"/>
                </a:solidFill>
                <a:latin typeface="Roboto Condensed"/>
                <a:ea typeface="Roboto Condensed"/>
                <a:cs typeface="Roboto Condensed"/>
                <a:sym typeface="Roboto Condensed"/>
              </a:rPr>
              <a:t>recover input light curves</a:t>
            </a:r>
            <a:r>
              <a:rPr b="0" i="0" lang="en" sz="1800" u="none" cap="none" strike="noStrike">
                <a:solidFill>
                  <a:srgbClr val="D9D2E9"/>
                </a:solidFill>
                <a:latin typeface="Roboto Condensed"/>
                <a:ea typeface="Roboto Condensed"/>
                <a:cs typeface="Roboto Condensed"/>
                <a:sym typeface="Roboto Condensed"/>
              </a:rPr>
              <a:t> (solid lines) with PSF photometry (circles) on SFFT-subtracted OpenUniverse </a:t>
            </a:r>
            <a:r>
              <a:rPr b="0" i="1" lang="en" sz="1800" u="none" cap="none" strike="noStrike">
                <a:solidFill>
                  <a:srgbClr val="D9D2E9"/>
                </a:solidFill>
                <a:latin typeface="Roboto Condensed"/>
                <a:ea typeface="Roboto Condensed"/>
                <a:cs typeface="Roboto Condensed"/>
                <a:sym typeface="Roboto Condensed"/>
              </a:rPr>
              <a:t>Roman</a:t>
            </a:r>
            <a:r>
              <a:rPr b="0" i="0" lang="en" sz="1800" u="none" cap="none" strike="noStrike">
                <a:solidFill>
                  <a:srgbClr val="D9D2E9"/>
                </a:solidFill>
                <a:latin typeface="Roboto Condensed"/>
                <a:ea typeface="Roboto Condensed"/>
                <a:cs typeface="Roboto Condensed"/>
                <a:sym typeface="Roboto Condensed"/>
              </a:rPr>
              <a:t> images. </a:t>
            </a:r>
            <a:endParaRPr b="0" i="0" sz="1800" u="none" cap="none" strike="noStrike">
              <a:latin typeface="Arial"/>
              <a:ea typeface="Arial"/>
              <a:cs typeface="Arial"/>
              <a:sym typeface="Arial"/>
            </a:endParaRPr>
          </a:p>
        </p:txBody>
      </p:sp>
      <p:sp>
        <p:nvSpPr>
          <p:cNvPr id="259" name="Google Shape;259;p12"/>
          <p:cNvSpPr txBox="1"/>
          <p:nvPr>
            <p:ph idx="12" type="sldNum"/>
          </p:nvPr>
        </p:nvSpPr>
        <p:spPr>
          <a:xfrm>
            <a:off x="8598240" y="4808880"/>
            <a:ext cx="548280" cy="39312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FFFFFF"/>
              </a:buClr>
              <a:buSzPts val="1000"/>
              <a:buFont typeface="Roboto Condensed"/>
              <a:buNone/>
            </a:pPr>
            <a:fld id="{00000000-1234-1234-1234-123412341234}" type="slidenum">
              <a:rPr b="0" i="0" lang="en" sz="1000" u="none" cap="none" strike="noStrike">
                <a:solidFill>
                  <a:srgbClr val="FFFFFF"/>
                </a:solidFill>
                <a:latin typeface="Roboto Condensed"/>
                <a:ea typeface="Roboto Condensed"/>
                <a:cs typeface="Roboto Condensed"/>
                <a:sym typeface="Roboto Condensed"/>
              </a:rPr>
              <a:t>‹#›</a:t>
            </a:fld>
            <a:endParaRPr b="0" i="0" sz="1000" u="none" cap="none" strike="noStrike">
              <a:solidFill>
                <a:srgbClr val="FFFFFF"/>
              </a:solidFill>
              <a:latin typeface="Times New Roman"/>
              <a:ea typeface="Times New Roman"/>
              <a:cs typeface="Times New Roman"/>
              <a:sym typeface="Times New Roman"/>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13"/>
          <p:cNvSpPr txBox="1"/>
          <p:nvPr>
            <p:ph type="title"/>
          </p:nvPr>
        </p:nvSpPr>
        <p:spPr>
          <a:xfrm>
            <a:off x="311760" y="444960"/>
            <a:ext cx="8520120" cy="572400"/>
          </a:xfrm>
          <a:prstGeom prst="rect">
            <a:avLst/>
          </a:prstGeom>
          <a:noFill/>
          <a:ln>
            <a:noFill/>
          </a:ln>
        </p:spPr>
        <p:txBody>
          <a:bodyPr anchorCtr="0" anchor="t" bIns="91425" lIns="0" spcFirstLastPara="1" rIns="0" wrap="square" tIns="91425">
            <a:noAutofit/>
          </a:bodyPr>
          <a:lstStyle/>
          <a:p>
            <a:pPr indent="0" lvl="0" marL="0" rtl="0" algn="l">
              <a:lnSpc>
                <a:spcPct val="100000"/>
              </a:lnSpc>
              <a:spcBef>
                <a:spcPts val="0"/>
              </a:spcBef>
              <a:spcAft>
                <a:spcPts val="0"/>
              </a:spcAft>
              <a:buClr>
                <a:srgbClr val="D9D2E9"/>
              </a:buClr>
              <a:buSzPts val="2800"/>
              <a:buFont typeface="Roboto Condensed"/>
              <a:buNone/>
            </a:pPr>
            <a:r>
              <a:rPr b="1" lang="en" sz="2800" strike="noStrike">
                <a:solidFill>
                  <a:srgbClr val="D9D2E9"/>
                </a:solidFill>
                <a:latin typeface="Roboto Condensed"/>
                <a:ea typeface="Roboto Condensed"/>
                <a:cs typeface="Roboto Condensed"/>
                <a:sym typeface="Roboto Condensed"/>
              </a:rPr>
              <a:t>Software</a:t>
            </a:r>
            <a:endParaRPr b="0" sz="2800" strike="noStrike">
              <a:solidFill>
                <a:srgbClr val="000000"/>
              </a:solidFill>
              <a:latin typeface="Arial"/>
              <a:ea typeface="Arial"/>
              <a:cs typeface="Arial"/>
              <a:sym typeface="Arial"/>
            </a:endParaRPr>
          </a:p>
        </p:txBody>
      </p:sp>
      <p:sp>
        <p:nvSpPr>
          <p:cNvPr id="265" name="Google Shape;265;p13"/>
          <p:cNvSpPr txBox="1"/>
          <p:nvPr>
            <p:ph idx="1" type="body"/>
          </p:nvPr>
        </p:nvSpPr>
        <p:spPr>
          <a:xfrm>
            <a:off x="311760" y="1152360"/>
            <a:ext cx="8520120" cy="3416040"/>
          </a:xfrm>
          <a:prstGeom prst="rect">
            <a:avLst/>
          </a:prstGeom>
          <a:noFill/>
          <a:ln>
            <a:noFill/>
          </a:ln>
        </p:spPr>
        <p:txBody>
          <a:bodyPr anchorCtr="0" anchor="t" bIns="91425" lIns="0" spcFirstLastPara="1" rIns="0" wrap="square" tIns="91425">
            <a:noAutofit/>
          </a:bodyPr>
          <a:lstStyle/>
          <a:p>
            <a:pPr indent="0" lvl="0" marL="0" marR="0" rtl="0" algn="ctr">
              <a:lnSpc>
                <a:spcPct val="115000"/>
              </a:lnSpc>
              <a:spcBef>
                <a:spcPts val="0"/>
              </a:spcBef>
              <a:spcAft>
                <a:spcPts val="0"/>
              </a:spcAft>
              <a:buClr>
                <a:srgbClr val="D9D2E9"/>
              </a:buClr>
              <a:buSzPts val="2200"/>
              <a:buFont typeface="Roboto Condensed"/>
              <a:buNone/>
            </a:pPr>
            <a:r>
              <a:rPr b="0" i="0" lang="en" sz="2200" u="none" cap="none" strike="noStrike">
                <a:solidFill>
                  <a:srgbClr val="D9D2E9"/>
                </a:solidFill>
                <a:latin typeface="Roboto Condensed"/>
                <a:ea typeface="Roboto Condensed"/>
                <a:cs typeface="Roboto Condensed"/>
                <a:sym typeface="Roboto Condensed"/>
              </a:rPr>
              <a:t>I have written (am still writing) some tools! They are in a Python package I’m calling </a:t>
            </a:r>
            <a:r>
              <a:rPr b="0" i="0" lang="en" sz="2200" u="none" cap="none" strike="noStrike">
                <a:solidFill>
                  <a:srgbClr val="D9D2E9"/>
                </a:solidFill>
                <a:latin typeface="Courier New"/>
                <a:ea typeface="Courier New"/>
                <a:cs typeface="Courier New"/>
                <a:sym typeface="Courier New"/>
              </a:rPr>
              <a:t>phrosty</a:t>
            </a:r>
            <a:r>
              <a:rPr b="0" i="0" lang="en" sz="2200" u="none" cap="none" strike="noStrike">
                <a:solidFill>
                  <a:srgbClr val="D9D2E9"/>
                </a:solidFill>
                <a:latin typeface="Roboto Condensed"/>
                <a:ea typeface="Roboto Condensed"/>
                <a:cs typeface="Roboto Condensed"/>
                <a:sym typeface="Roboto Condensed"/>
              </a:rPr>
              <a:t> (</a:t>
            </a:r>
            <a:r>
              <a:rPr b="0" i="0" lang="en" sz="2200" u="sng" cap="none" strike="noStrike">
                <a:solidFill>
                  <a:srgbClr val="FFF2CC"/>
                </a:solidFill>
                <a:latin typeface="Roboto Condensed"/>
                <a:ea typeface="Roboto Condensed"/>
                <a:cs typeface="Roboto Condensed"/>
                <a:sym typeface="Roboto Condensed"/>
                <a:hlinkClick r:id="rId3">
                  <a:extLst>
                    <a:ext uri="{A12FA001-AC4F-418D-AE19-62706E023703}">
                      <ahyp:hlinkClr val="tx"/>
                    </a:ext>
                  </a:extLst>
                </a:hlinkClick>
              </a:rPr>
              <a:t>https://github.com/laldoroty/phrosty/tree/main</a:t>
            </a:r>
            <a:r>
              <a:rPr b="0" i="0" lang="en" sz="2200" u="none" cap="none" strike="noStrike">
                <a:solidFill>
                  <a:srgbClr val="D9D2E9"/>
                </a:solidFill>
                <a:latin typeface="Roboto Condensed"/>
                <a:ea typeface="Roboto Condensed"/>
                <a:cs typeface="Roboto Condensed"/>
                <a:sym typeface="Roboto Condensed"/>
              </a:rPr>
              <a:t>). Feel free to use it, but note that I am making changes almost daily. </a:t>
            </a:r>
            <a:endParaRPr b="0" i="0" sz="2200" u="none" cap="none" strike="noStrike">
              <a:solidFill>
                <a:srgbClr val="000000"/>
              </a:solidFill>
              <a:latin typeface="Arial"/>
              <a:ea typeface="Arial"/>
              <a:cs typeface="Arial"/>
              <a:sym typeface="Arial"/>
            </a:endParaRPr>
          </a:p>
          <a:p>
            <a:pPr indent="0" lvl="0" marL="0" marR="0" rtl="0" algn="ctr">
              <a:lnSpc>
                <a:spcPct val="115000"/>
              </a:lnSpc>
              <a:spcBef>
                <a:spcPts val="1599"/>
              </a:spcBef>
              <a:spcAft>
                <a:spcPts val="0"/>
              </a:spcAft>
              <a:buClr>
                <a:srgbClr val="D9D2E9"/>
              </a:buClr>
              <a:buSzPts val="2200"/>
              <a:buFont typeface="Roboto Condensed"/>
              <a:buNone/>
            </a:pPr>
            <a:r>
              <a:rPr b="0" i="0" lang="en" sz="2200" u="none" cap="none" strike="noStrike">
                <a:solidFill>
                  <a:srgbClr val="D9D2E9"/>
                </a:solidFill>
                <a:latin typeface="Roboto Condensed"/>
                <a:ea typeface="Roboto Condensed"/>
                <a:cs typeface="Roboto Condensed"/>
                <a:sym typeface="Roboto Condensed"/>
              </a:rPr>
              <a:t>In short, at this time, it does: aperture photometry, PSF photometry, SFFT difference imaging, and provides some tools for quickly accessing info in the sim files. </a:t>
            </a:r>
            <a:endParaRPr b="0" i="0" sz="2200" u="none" cap="none" strike="noStrike">
              <a:solidFill>
                <a:srgbClr val="000000"/>
              </a:solidFill>
              <a:latin typeface="Arial"/>
              <a:ea typeface="Arial"/>
              <a:cs typeface="Arial"/>
              <a:sym typeface="Arial"/>
            </a:endParaRPr>
          </a:p>
        </p:txBody>
      </p:sp>
      <p:sp>
        <p:nvSpPr>
          <p:cNvPr id="266" name="Google Shape;266;p13"/>
          <p:cNvSpPr txBox="1"/>
          <p:nvPr>
            <p:ph idx="12" type="sldNum"/>
          </p:nvPr>
        </p:nvSpPr>
        <p:spPr>
          <a:xfrm>
            <a:off x="8472600" y="4663080"/>
            <a:ext cx="548280" cy="39312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FFFFFF"/>
              </a:buClr>
              <a:buSzPts val="1000"/>
              <a:buFont typeface="Roboto Condensed"/>
              <a:buNone/>
            </a:pPr>
            <a:fld id="{00000000-1234-1234-1234-123412341234}" type="slidenum">
              <a:rPr b="0" i="0" lang="en" sz="1000" u="none" cap="none" strike="noStrike">
                <a:solidFill>
                  <a:srgbClr val="FFFFFF"/>
                </a:solidFill>
                <a:latin typeface="Roboto Condensed"/>
                <a:ea typeface="Roboto Condensed"/>
                <a:cs typeface="Roboto Condensed"/>
                <a:sym typeface="Roboto Condensed"/>
              </a:rPr>
              <a:t>‹#›</a:t>
            </a:fld>
            <a:endParaRPr b="0" i="0" sz="1000" u="none" cap="none" strike="noStrike">
              <a:solidFill>
                <a:srgbClr val="FFFFFF"/>
              </a:solidFill>
              <a:latin typeface="Times New Roman"/>
              <a:ea typeface="Times New Roman"/>
              <a:cs typeface="Times New Roman"/>
              <a:sym typeface="Times New Roman"/>
            </a:endParaRPr>
          </a:p>
        </p:txBody>
      </p:sp>
      <p:pic>
        <p:nvPicPr>
          <p:cNvPr id="267" name="Google Shape;267;p13"/>
          <p:cNvPicPr preferRelativeResize="0"/>
          <p:nvPr/>
        </p:nvPicPr>
        <p:blipFill rotWithShape="1">
          <a:blip r:embed="rId4">
            <a:alphaModFix/>
          </a:blip>
          <a:srcRect b="0" l="0" r="0" t="0"/>
          <a:stretch/>
        </p:blipFill>
        <p:spPr>
          <a:xfrm>
            <a:off x="165600" y="3747251"/>
            <a:ext cx="1124250" cy="11242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14"/>
          <p:cNvSpPr txBox="1"/>
          <p:nvPr>
            <p:ph type="title"/>
          </p:nvPr>
        </p:nvSpPr>
        <p:spPr>
          <a:xfrm>
            <a:off x="311760" y="216360"/>
            <a:ext cx="8520120" cy="572400"/>
          </a:xfrm>
          <a:prstGeom prst="rect">
            <a:avLst/>
          </a:prstGeom>
          <a:noFill/>
          <a:ln>
            <a:noFill/>
          </a:ln>
        </p:spPr>
        <p:txBody>
          <a:bodyPr anchorCtr="0" anchor="t" bIns="91425" lIns="0" spcFirstLastPara="1" rIns="0" wrap="square" tIns="91425">
            <a:noAutofit/>
          </a:bodyPr>
          <a:lstStyle/>
          <a:p>
            <a:pPr indent="0" lvl="0" marL="0" rtl="0" algn="l">
              <a:lnSpc>
                <a:spcPct val="100000"/>
              </a:lnSpc>
              <a:spcBef>
                <a:spcPts val="0"/>
              </a:spcBef>
              <a:spcAft>
                <a:spcPts val="0"/>
              </a:spcAft>
              <a:buClr>
                <a:srgbClr val="D9D2E9"/>
              </a:buClr>
              <a:buSzPts val="2800"/>
              <a:buFont typeface="Roboto Condensed"/>
              <a:buNone/>
            </a:pPr>
            <a:r>
              <a:rPr b="1" lang="en" sz="2800" strike="noStrike">
                <a:solidFill>
                  <a:srgbClr val="D9D2E9"/>
                </a:solidFill>
                <a:latin typeface="Roboto Condensed"/>
                <a:ea typeface="Roboto Condensed"/>
                <a:cs typeface="Roboto Condensed"/>
                <a:sym typeface="Roboto Condensed"/>
              </a:rPr>
              <a:t>What’s next?</a:t>
            </a:r>
            <a:endParaRPr b="0" sz="2800" strike="noStrike">
              <a:solidFill>
                <a:srgbClr val="000000"/>
              </a:solidFill>
              <a:latin typeface="Arial"/>
              <a:ea typeface="Arial"/>
              <a:cs typeface="Arial"/>
              <a:sym typeface="Arial"/>
            </a:endParaRPr>
          </a:p>
        </p:txBody>
      </p:sp>
      <p:sp>
        <p:nvSpPr>
          <p:cNvPr id="273" name="Google Shape;273;p14"/>
          <p:cNvSpPr txBox="1"/>
          <p:nvPr>
            <p:ph idx="1" type="body"/>
          </p:nvPr>
        </p:nvSpPr>
        <p:spPr>
          <a:xfrm>
            <a:off x="311760" y="847800"/>
            <a:ext cx="8520120" cy="3416040"/>
          </a:xfrm>
          <a:prstGeom prst="rect">
            <a:avLst/>
          </a:prstGeom>
          <a:noFill/>
          <a:ln>
            <a:noFill/>
          </a:ln>
        </p:spPr>
        <p:txBody>
          <a:bodyPr anchorCtr="0" anchor="t" bIns="91425" lIns="0" spcFirstLastPara="1" rIns="0" wrap="square" tIns="91425">
            <a:noAutofit/>
          </a:bodyPr>
          <a:lstStyle/>
          <a:p>
            <a:pPr indent="-330120" lvl="0" marL="457200" marR="0" rtl="0" algn="l">
              <a:lnSpc>
                <a:spcPct val="115000"/>
              </a:lnSpc>
              <a:spcBef>
                <a:spcPts val="0"/>
              </a:spcBef>
              <a:spcAft>
                <a:spcPts val="0"/>
              </a:spcAft>
              <a:buClr>
                <a:srgbClr val="D9D2E9"/>
              </a:buClr>
              <a:buSzPts val="1600"/>
              <a:buFont typeface="Roboto Condensed"/>
              <a:buChar char="●"/>
            </a:pPr>
            <a:r>
              <a:rPr b="0" i="0" lang="en" sz="1600" u="none" cap="none" strike="noStrike">
                <a:solidFill>
                  <a:srgbClr val="D9D2E9"/>
                </a:solidFill>
                <a:latin typeface="Roboto Condensed"/>
                <a:ea typeface="Roboto Condensed"/>
                <a:cs typeface="Roboto Condensed"/>
                <a:sym typeface="Roboto Condensed"/>
              </a:rPr>
              <a:t>Short term</a:t>
            </a:r>
            <a:endParaRPr b="0" i="0" sz="1600" u="none" cap="none" strike="noStrike">
              <a:solidFill>
                <a:srgbClr val="000000"/>
              </a:solidFill>
              <a:latin typeface="Arial"/>
              <a:ea typeface="Arial"/>
              <a:cs typeface="Arial"/>
              <a:sym typeface="Arial"/>
            </a:endParaRPr>
          </a:p>
          <a:p>
            <a:pPr indent="-330120" lvl="1" marL="914400" marR="0" rtl="0" algn="l">
              <a:lnSpc>
                <a:spcPct val="115000"/>
              </a:lnSpc>
              <a:spcBef>
                <a:spcPts val="0"/>
              </a:spcBef>
              <a:spcAft>
                <a:spcPts val="0"/>
              </a:spcAft>
              <a:buClr>
                <a:srgbClr val="D9D2E9"/>
              </a:buClr>
              <a:buSzPts val="1600"/>
              <a:buFont typeface="Roboto Condensed"/>
              <a:buChar char="○"/>
            </a:pPr>
            <a:r>
              <a:rPr b="0" i="0" lang="en" sz="1600" u="none" cap="none" strike="noStrike">
                <a:solidFill>
                  <a:srgbClr val="D9D2E9"/>
                </a:solidFill>
                <a:latin typeface="Roboto Condensed"/>
                <a:ea typeface="Roboto Condensed"/>
                <a:cs typeface="Roboto Condensed"/>
                <a:sym typeface="Roboto Condensed"/>
              </a:rPr>
              <a:t>Coadded template images for subtraction</a:t>
            </a:r>
            <a:endParaRPr b="0" i="0" sz="1600" u="none" cap="none" strike="noStrike">
              <a:solidFill>
                <a:srgbClr val="000000"/>
              </a:solidFill>
              <a:latin typeface="Arial"/>
              <a:ea typeface="Arial"/>
              <a:cs typeface="Arial"/>
              <a:sym typeface="Arial"/>
            </a:endParaRPr>
          </a:p>
          <a:p>
            <a:pPr indent="-330120" lvl="1" marL="914400" marR="0" rtl="0" algn="l">
              <a:lnSpc>
                <a:spcPct val="115000"/>
              </a:lnSpc>
              <a:spcBef>
                <a:spcPts val="0"/>
              </a:spcBef>
              <a:spcAft>
                <a:spcPts val="0"/>
              </a:spcAft>
              <a:buClr>
                <a:srgbClr val="D9D2E9"/>
              </a:buClr>
              <a:buSzPts val="1600"/>
              <a:buFont typeface="Roboto Condensed"/>
              <a:buChar char="○"/>
            </a:pPr>
            <a:r>
              <a:rPr b="0" i="0" lang="en" sz="1600" u="none" cap="none" strike="noStrike">
                <a:solidFill>
                  <a:srgbClr val="D9D2E9"/>
                </a:solidFill>
                <a:latin typeface="Roboto Condensed"/>
                <a:ea typeface="Roboto Condensed"/>
                <a:cs typeface="Roboto Condensed"/>
                <a:sym typeface="Roboto Condensed"/>
              </a:rPr>
              <a:t>Characterize transient detection efficiency vs. SNR for input to catalog sims </a:t>
            </a:r>
            <a:endParaRPr b="0" i="0" sz="1600" u="none" cap="none" strike="noStrike">
              <a:solidFill>
                <a:srgbClr val="000000"/>
              </a:solidFill>
              <a:latin typeface="Arial"/>
              <a:ea typeface="Arial"/>
              <a:cs typeface="Arial"/>
              <a:sym typeface="Arial"/>
            </a:endParaRPr>
          </a:p>
          <a:p>
            <a:pPr indent="-330120" lvl="1" marL="914400" marR="0" rtl="0" algn="l">
              <a:lnSpc>
                <a:spcPct val="115000"/>
              </a:lnSpc>
              <a:spcBef>
                <a:spcPts val="0"/>
              </a:spcBef>
              <a:spcAft>
                <a:spcPts val="0"/>
              </a:spcAft>
              <a:buClr>
                <a:srgbClr val="D9D2E9"/>
              </a:buClr>
              <a:buSzPts val="1600"/>
              <a:buFont typeface="Roboto Condensed"/>
              <a:buChar char="○"/>
            </a:pPr>
            <a:r>
              <a:rPr b="0" i="0" lang="en" sz="1600" u="none" cap="none" strike="noStrike">
                <a:solidFill>
                  <a:srgbClr val="D9D2E9"/>
                </a:solidFill>
                <a:latin typeface="Roboto Condensed"/>
                <a:ea typeface="Roboto Condensed"/>
                <a:cs typeface="Roboto Condensed"/>
                <a:sym typeface="Roboto Condensed"/>
              </a:rPr>
              <a:t>Paper in progress: Characterizing photometry from simulated </a:t>
            </a:r>
            <a:r>
              <a:rPr b="0" i="1" lang="en" sz="1600" u="none" cap="none" strike="noStrike">
                <a:solidFill>
                  <a:srgbClr val="D9D2E9"/>
                </a:solidFill>
                <a:latin typeface="Roboto Condensed"/>
                <a:ea typeface="Roboto Condensed"/>
                <a:cs typeface="Roboto Condensed"/>
                <a:sym typeface="Roboto Condensed"/>
              </a:rPr>
              <a:t>Roman </a:t>
            </a:r>
            <a:r>
              <a:rPr b="0" i="0" lang="en" sz="1600" u="none" cap="none" strike="noStrike">
                <a:solidFill>
                  <a:srgbClr val="D9D2E9"/>
                </a:solidFill>
                <a:latin typeface="Roboto Condensed"/>
                <a:ea typeface="Roboto Condensed"/>
                <a:cs typeface="Roboto Condensed"/>
                <a:sym typeface="Roboto Condensed"/>
              </a:rPr>
              <a:t>High Latitude Time-Domain Survey images, Aldoroty et al. </a:t>
            </a:r>
            <a:r>
              <a:rPr b="0" i="1" lang="en" sz="1600" u="none" cap="none" strike="noStrike">
                <a:solidFill>
                  <a:srgbClr val="D9D2E9"/>
                </a:solidFill>
                <a:latin typeface="Roboto Condensed"/>
                <a:ea typeface="Roboto Condensed"/>
                <a:cs typeface="Roboto Condensed"/>
                <a:sym typeface="Roboto Condensed"/>
              </a:rPr>
              <a:t>in prep</a:t>
            </a:r>
            <a:endParaRPr b="0" i="0" sz="1600" u="none" cap="none" strike="noStrike">
              <a:solidFill>
                <a:srgbClr val="000000"/>
              </a:solidFill>
              <a:latin typeface="Arial"/>
              <a:ea typeface="Arial"/>
              <a:cs typeface="Arial"/>
              <a:sym typeface="Arial"/>
            </a:endParaRPr>
          </a:p>
          <a:p>
            <a:pPr indent="-330120" lvl="0" marL="457200" marR="0" rtl="0" algn="l">
              <a:lnSpc>
                <a:spcPct val="115000"/>
              </a:lnSpc>
              <a:spcBef>
                <a:spcPts val="0"/>
              </a:spcBef>
              <a:spcAft>
                <a:spcPts val="0"/>
              </a:spcAft>
              <a:buClr>
                <a:srgbClr val="D9D2E9"/>
              </a:buClr>
              <a:buSzPts val="1600"/>
              <a:buFont typeface="Roboto Condensed"/>
              <a:buChar char="●"/>
            </a:pPr>
            <a:r>
              <a:rPr b="0" i="0" lang="en" sz="1600" u="none" cap="none" strike="noStrike">
                <a:solidFill>
                  <a:srgbClr val="D9D2E9"/>
                </a:solidFill>
                <a:latin typeface="Roboto Condensed"/>
                <a:ea typeface="Roboto Condensed"/>
                <a:cs typeface="Roboto Condensed"/>
                <a:sym typeface="Roboto Condensed"/>
              </a:rPr>
              <a:t>Long term</a:t>
            </a:r>
            <a:endParaRPr b="0" i="0" sz="1600" u="none" cap="none" strike="noStrike">
              <a:solidFill>
                <a:srgbClr val="000000"/>
              </a:solidFill>
              <a:latin typeface="Arial"/>
              <a:ea typeface="Arial"/>
              <a:cs typeface="Arial"/>
              <a:sym typeface="Arial"/>
            </a:endParaRPr>
          </a:p>
          <a:p>
            <a:pPr indent="-330120" lvl="1" marL="914400" marR="0" rtl="0" algn="l">
              <a:lnSpc>
                <a:spcPct val="115000"/>
              </a:lnSpc>
              <a:spcBef>
                <a:spcPts val="0"/>
              </a:spcBef>
              <a:spcAft>
                <a:spcPts val="0"/>
              </a:spcAft>
              <a:buClr>
                <a:srgbClr val="D9D2E9"/>
              </a:buClr>
              <a:buSzPts val="1600"/>
              <a:buFont typeface="Roboto Condensed"/>
              <a:buChar char="○"/>
            </a:pPr>
            <a:r>
              <a:rPr b="0" i="0" lang="en" sz="1600" u="none" cap="none" strike="noStrike">
                <a:solidFill>
                  <a:srgbClr val="D9D2E9"/>
                </a:solidFill>
                <a:latin typeface="Roboto Condensed"/>
                <a:ea typeface="Roboto Condensed"/>
                <a:cs typeface="Roboto Condensed"/>
                <a:sym typeface="Roboto Condensed"/>
              </a:rPr>
              <a:t>Full difference imaging pipeline to recover input light curves from the OpenUniverse </a:t>
            </a:r>
            <a:r>
              <a:rPr b="0" i="1" lang="en" sz="1600" u="none" cap="none" strike="noStrike">
                <a:solidFill>
                  <a:srgbClr val="D9D2E9"/>
                </a:solidFill>
                <a:latin typeface="Roboto Condensed"/>
                <a:ea typeface="Roboto Condensed"/>
                <a:cs typeface="Roboto Condensed"/>
                <a:sym typeface="Roboto Condensed"/>
              </a:rPr>
              <a:t>Roman</a:t>
            </a:r>
            <a:r>
              <a:rPr b="0" i="0" lang="en" sz="1600" u="none" cap="none" strike="noStrike">
                <a:solidFill>
                  <a:srgbClr val="D9D2E9"/>
                </a:solidFill>
                <a:latin typeface="Roboto Condensed"/>
                <a:ea typeface="Roboto Condensed"/>
                <a:cs typeface="Roboto Condensed"/>
                <a:sym typeface="Roboto Condensed"/>
              </a:rPr>
              <a:t> simulations, including object detection (i.e., not relying on known coordinates baked in to the sims)</a:t>
            </a:r>
            <a:endParaRPr b="0" i="0" sz="1600" u="none" cap="none" strike="noStrike">
              <a:solidFill>
                <a:srgbClr val="000000"/>
              </a:solidFill>
              <a:latin typeface="Arial"/>
              <a:ea typeface="Arial"/>
              <a:cs typeface="Arial"/>
              <a:sym typeface="Arial"/>
            </a:endParaRPr>
          </a:p>
          <a:p>
            <a:pPr indent="-330120" lvl="1" marL="914400" marR="0" rtl="0" algn="l">
              <a:lnSpc>
                <a:spcPct val="115000"/>
              </a:lnSpc>
              <a:spcBef>
                <a:spcPts val="0"/>
              </a:spcBef>
              <a:spcAft>
                <a:spcPts val="0"/>
              </a:spcAft>
              <a:buClr>
                <a:srgbClr val="D9D2E9"/>
              </a:buClr>
              <a:buSzPts val="1600"/>
              <a:buFont typeface="Roboto Condensed"/>
              <a:buChar char="○"/>
            </a:pPr>
            <a:r>
              <a:rPr b="0" i="0" lang="en" sz="1600" u="none" cap="none" strike="noStrike">
                <a:solidFill>
                  <a:srgbClr val="D9D2E9"/>
                </a:solidFill>
                <a:latin typeface="Roboto Condensed"/>
                <a:ea typeface="Roboto Condensed"/>
                <a:cs typeface="Roboto Condensed"/>
                <a:sym typeface="Roboto Condensed"/>
              </a:rPr>
              <a:t>Develop PIPPIN+SNANA job to get cosmological results (including systematics) from recovered light curves</a:t>
            </a:r>
            <a:endParaRPr b="0" i="0" sz="1600" u="none" cap="none" strike="noStrike">
              <a:solidFill>
                <a:srgbClr val="000000"/>
              </a:solidFill>
              <a:latin typeface="Arial"/>
              <a:ea typeface="Arial"/>
              <a:cs typeface="Arial"/>
              <a:sym typeface="Arial"/>
            </a:endParaRPr>
          </a:p>
        </p:txBody>
      </p:sp>
      <p:sp>
        <p:nvSpPr>
          <p:cNvPr id="274" name="Google Shape;274;p14"/>
          <p:cNvSpPr txBox="1"/>
          <p:nvPr>
            <p:ph idx="12" type="sldNum"/>
          </p:nvPr>
        </p:nvSpPr>
        <p:spPr>
          <a:xfrm>
            <a:off x="8472600" y="4663080"/>
            <a:ext cx="548280" cy="39312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FFFFFF"/>
              </a:buClr>
              <a:buSzPts val="1000"/>
              <a:buFont typeface="Roboto Condensed"/>
              <a:buNone/>
            </a:pPr>
            <a:fld id="{00000000-1234-1234-1234-123412341234}" type="slidenum">
              <a:rPr b="0" i="0" lang="en" sz="1000" u="none" cap="none" strike="noStrike">
                <a:solidFill>
                  <a:srgbClr val="FFFFFF"/>
                </a:solidFill>
                <a:latin typeface="Roboto Condensed"/>
                <a:ea typeface="Roboto Condensed"/>
                <a:cs typeface="Roboto Condensed"/>
                <a:sym typeface="Roboto Condensed"/>
              </a:rPr>
              <a:t>‹#›</a:t>
            </a:fld>
            <a:endParaRPr b="0" i="0" sz="1000" u="none" cap="none" strike="noStrike">
              <a:solidFill>
                <a:srgbClr val="FFFFFF"/>
              </a:solidFill>
              <a:latin typeface="Times New Roman"/>
              <a:ea typeface="Times New Roman"/>
              <a:cs typeface="Times New Roman"/>
              <a:sym typeface="Times New Roman"/>
            </a:endParaRPr>
          </a:p>
        </p:txBody>
      </p:sp>
      <p:pic>
        <p:nvPicPr>
          <p:cNvPr id="275" name="Google Shape;275;p14"/>
          <p:cNvPicPr preferRelativeResize="0"/>
          <p:nvPr/>
        </p:nvPicPr>
        <p:blipFill rotWithShape="1">
          <a:blip r:embed="rId3">
            <a:alphaModFix/>
          </a:blip>
          <a:srcRect b="0" l="0" r="0" t="0"/>
          <a:stretch/>
        </p:blipFill>
        <p:spPr>
          <a:xfrm>
            <a:off x="7690680" y="147240"/>
            <a:ext cx="1330200" cy="1330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15"/>
          <p:cNvSpPr txBox="1"/>
          <p:nvPr>
            <p:ph type="title"/>
          </p:nvPr>
        </p:nvSpPr>
        <p:spPr>
          <a:xfrm>
            <a:off x="311760" y="1240560"/>
            <a:ext cx="8520000" cy="2052300"/>
          </a:xfrm>
          <a:prstGeom prst="rect">
            <a:avLst/>
          </a:prstGeom>
          <a:noFill/>
          <a:ln>
            <a:noFill/>
          </a:ln>
        </p:spPr>
        <p:txBody>
          <a:bodyPr anchorCtr="0" anchor="b" bIns="91425" lIns="0" spcFirstLastPara="1" rIns="0" wrap="square" tIns="91425">
            <a:noAutofit/>
          </a:bodyPr>
          <a:lstStyle/>
          <a:p>
            <a:pPr indent="0" lvl="0" marL="0" rtl="0" algn="ctr">
              <a:lnSpc>
                <a:spcPct val="100000"/>
              </a:lnSpc>
              <a:spcBef>
                <a:spcPts val="0"/>
              </a:spcBef>
              <a:spcAft>
                <a:spcPts val="0"/>
              </a:spcAft>
              <a:buClr>
                <a:srgbClr val="D9D2E9"/>
              </a:buClr>
              <a:buSzPts val="9600"/>
              <a:buFont typeface="Roboto Condensed"/>
              <a:buNone/>
            </a:pPr>
            <a:r>
              <a:rPr b="1" lang="en" sz="9600" strike="noStrike">
                <a:solidFill>
                  <a:srgbClr val="D9D2E9"/>
                </a:solidFill>
                <a:latin typeface="Roboto Condensed"/>
                <a:ea typeface="Roboto Condensed"/>
                <a:cs typeface="Roboto Condensed"/>
                <a:sym typeface="Roboto Condensed"/>
              </a:rPr>
              <a:t>Bonus slides</a:t>
            </a:r>
            <a:endParaRPr b="0" sz="9600" strike="noStrike">
              <a:solidFill>
                <a:srgbClr val="000000"/>
              </a:solidFill>
              <a:latin typeface="Arial"/>
              <a:ea typeface="Arial"/>
              <a:cs typeface="Arial"/>
              <a:sym typeface="Arial"/>
            </a:endParaRPr>
          </a:p>
        </p:txBody>
      </p:sp>
      <p:sp>
        <p:nvSpPr>
          <p:cNvPr id="281" name="Google Shape;281;p15"/>
          <p:cNvSpPr txBox="1"/>
          <p:nvPr>
            <p:ph idx="12" type="sldNum"/>
          </p:nvPr>
        </p:nvSpPr>
        <p:spPr>
          <a:xfrm>
            <a:off x="8472600" y="4663080"/>
            <a:ext cx="548280" cy="39312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FFFFFF"/>
              </a:buClr>
              <a:buSzPts val="1000"/>
              <a:buFont typeface="Arial"/>
              <a:buNone/>
            </a:pPr>
            <a:fld id="{00000000-1234-1234-1234-123412341234}" type="slidenum">
              <a:rPr b="0" i="0" lang="en" sz="1000" u="none" cap="none" strike="noStrike">
                <a:solidFill>
                  <a:srgbClr val="FFFFFF"/>
                </a:solidFill>
                <a:latin typeface="Arial"/>
                <a:ea typeface="Arial"/>
                <a:cs typeface="Arial"/>
                <a:sym typeface="Arial"/>
              </a:rPr>
              <a:t>‹#›</a:t>
            </a:fld>
            <a:endParaRPr b="0" i="0" sz="1000" u="none" cap="none" strike="noStrike">
              <a:solidFill>
                <a:srgbClr val="FFFFFF"/>
              </a:solidFill>
              <a:latin typeface="Times New Roman"/>
              <a:ea typeface="Times New Roman"/>
              <a:cs typeface="Times New Roman"/>
              <a:sym typeface="Times New Roman"/>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16"/>
          <p:cNvSpPr txBox="1"/>
          <p:nvPr>
            <p:ph type="title"/>
          </p:nvPr>
        </p:nvSpPr>
        <p:spPr>
          <a:xfrm>
            <a:off x="311760" y="444960"/>
            <a:ext cx="8520120" cy="572400"/>
          </a:xfrm>
          <a:prstGeom prst="rect">
            <a:avLst/>
          </a:prstGeom>
          <a:noFill/>
          <a:ln>
            <a:noFill/>
          </a:ln>
        </p:spPr>
        <p:txBody>
          <a:bodyPr anchorCtr="0" anchor="t" bIns="91425" lIns="0" spcFirstLastPara="1" rIns="0" wrap="square" tIns="91425">
            <a:noAutofit/>
          </a:bodyPr>
          <a:lstStyle/>
          <a:p>
            <a:pPr indent="0" lvl="0" marL="0" rtl="0" algn="l">
              <a:lnSpc>
                <a:spcPct val="100000"/>
              </a:lnSpc>
              <a:spcBef>
                <a:spcPts val="0"/>
              </a:spcBef>
              <a:spcAft>
                <a:spcPts val="0"/>
              </a:spcAft>
              <a:buClr>
                <a:srgbClr val="D9D2E9"/>
              </a:buClr>
              <a:buSzPts val="2800"/>
              <a:buFont typeface="Roboto Condensed"/>
              <a:buNone/>
            </a:pPr>
            <a:r>
              <a:rPr b="1" lang="en" sz="2800" strike="noStrike">
                <a:solidFill>
                  <a:srgbClr val="D9D2E9"/>
                </a:solidFill>
                <a:latin typeface="Roboto Condensed"/>
                <a:ea typeface="Roboto Condensed"/>
                <a:cs typeface="Roboto Condensed"/>
                <a:sym typeface="Roboto Condensed"/>
              </a:rPr>
              <a:t>List of Instrumental Effects</a:t>
            </a:r>
            <a:endParaRPr b="0" sz="2800" strike="noStrike">
              <a:solidFill>
                <a:srgbClr val="000000"/>
              </a:solidFill>
              <a:latin typeface="Arial"/>
              <a:ea typeface="Arial"/>
              <a:cs typeface="Arial"/>
              <a:sym typeface="Arial"/>
            </a:endParaRPr>
          </a:p>
        </p:txBody>
      </p:sp>
      <p:sp>
        <p:nvSpPr>
          <p:cNvPr id="287" name="Google Shape;287;p16"/>
          <p:cNvSpPr txBox="1"/>
          <p:nvPr>
            <p:ph idx="1" type="body"/>
          </p:nvPr>
        </p:nvSpPr>
        <p:spPr>
          <a:xfrm>
            <a:off x="311760" y="1152360"/>
            <a:ext cx="8520120" cy="3416040"/>
          </a:xfrm>
          <a:prstGeom prst="rect">
            <a:avLst/>
          </a:prstGeom>
          <a:noFill/>
          <a:ln>
            <a:noFill/>
          </a:ln>
        </p:spPr>
        <p:txBody>
          <a:bodyPr anchorCtr="0" anchor="t" bIns="91425" lIns="0" spcFirstLastPara="1" rIns="0" wrap="square" tIns="91425">
            <a:noAutofit/>
          </a:bodyPr>
          <a:lstStyle/>
          <a:p>
            <a:pPr indent="-343080" lvl="0" marL="457200" marR="0" rtl="0" algn="l">
              <a:lnSpc>
                <a:spcPct val="115000"/>
              </a:lnSpc>
              <a:spcBef>
                <a:spcPts val="0"/>
              </a:spcBef>
              <a:spcAft>
                <a:spcPts val="0"/>
              </a:spcAft>
              <a:buClr>
                <a:srgbClr val="D9D2E9"/>
              </a:buClr>
              <a:buSzPts val="1800"/>
              <a:buFont typeface="Roboto Condensed"/>
              <a:buChar char="●"/>
            </a:pPr>
            <a:r>
              <a:rPr b="0" i="0" lang="en" sz="1800" u="none" cap="none" strike="noStrike">
                <a:solidFill>
                  <a:srgbClr val="D9D2E9"/>
                </a:solidFill>
                <a:latin typeface="Roboto Condensed"/>
                <a:ea typeface="Roboto Condensed"/>
                <a:cs typeface="Roboto Condensed"/>
                <a:sym typeface="Roboto Condensed"/>
              </a:rPr>
              <a:t>See </a:t>
            </a:r>
            <a:r>
              <a:rPr b="1" i="0" lang="en" sz="1800" u="none" cap="none" strike="noStrike">
                <a:solidFill>
                  <a:srgbClr val="FFF2CC"/>
                </a:solidFill>
                <a:latin typeface="Roboto Condensed"/>
                <a:ea typeface="Roboto Condensed"/>
                <a:cs typeface="Roboto Condensed"/>
                <a:sym typeface="Roboto Condensed"/>
              </a:rPr>
              <a:t>Troxel et al. 2022</a:t>
            </a:r>
            <a:r>
              <a:rPr b="0" i="0" lang="en" sz="1800" u="none" cap="none" strike="noStrike">
                <a:solidFill>
                  <a:srgbClr val="D9D2E9"/>
                </a:solidFill>
                <a:latin typeface="Roboto Condensed"/>
                <a:ea typeface="Roboto Condensed"/>
                <a:cs typeface="Roboto Condensed"/>
                <a:sym typeface="Roboto Condensed"/>
              </a:rPr>
              <a:t> for details</a:t>
            </a:r>
            <a:endParaRPr b="0" i="0" sz="1800" u="none" cap="none" strike="noStrike">
              <a:solidFill>
                <a:srgbClr val="000000"/>
              </a:solidFill>
              <a:latin typeface="Arial"/>
              <a:ea typeface="Arial"/>
              <a:cs typeface="Arial"/>
              <a:sym typeface="Arial"/>
            </a:endParaRPr>
          </a:p>
          <a:p>
            <a:pPr indent="-343080" lvl="0" marL="457200" marR="0" rtl="0" algn="l">
              <a:lnSpc>
                <a:spcPct val="115000"/>
              </a:lnSpc>
              <a:spcBef>
                <a:spcPts val="0"/>
              </a:spcBef>
              <a:spcAft>
                <a:spcPts val="0"/>
              </a:spcAft>
              <a:buClr>
                <a:srgbClr val="D9D2E9"/>
              </a:buClr>
              <a:buSzPts val="1800"/>
              <a:buFont typeface="Roboto Condensed"/>
              <a:buChar char="●"/>
            </a:pPr>
            <a:r>
              <a:rPr b="0" i="0" lang="en" sz="1800" u="none" cap="none" strike="noStrike">
                <a:solidFill>
                  <a:srgbClr val="D9D2E9"/>
                </a:solidFill>
                <a:latin typeface="Roboto Condensed"/>
                <a:ea typeface="Roboto Condensed"/>
                <a:cs typeface="Roboto Condensed"/>
                <a:sym typeface="Roboto Condensed"/>
              </a:rPr>
              <a:t>Relative quantum efficiency</a:t>
            </a:r>
            <a:endParaRPr b="0" i="0" sz="1800" u="none" cap="none" strike="noStrike">
              <a:solidFill>
                <a:srgbClr val="000000"/>
              </a:solidFill>
              <a:latin typeface="Arial"/>
              <a:ea typeface="Arial"/>
              <a:cs typeface="Arial"/>
              <a:sym typeface="Arial"/>
            </a:endParaRPr>
          </a:p>
          <a:p>
            <a:pPr indent="-343080" lvl="0" marL="457200" marR="0" rtl="0" algn="l">
              <a:lnSpc>
                <a:spcPct val="115000"/>
              </a:lnSpc>
              <a:spcBef>
                <a:spcPts val="0"/>
              </a:spcBef>
              <a:spcAft>
                <a:spcPts val="0"/>
              </a:spcAft>
              <a:buClr>
                <a:srgbClr val="D9D2E9"/>
              </a:buClr>
              <a:buSzPts val="1800"/>
              <a:buFont typeface="Roboto Condensed"/>
              <a:buChar char="●"/>
            </a:pPr>
            <a:r>
              <a:rPr b="0" i="0" lang="en" sz="1800" u="none" cap="none" strike="noStrike">
                <a:solidFill>
                  <a:srgbClr val="D9D2E9"/>
                </a:solidFill>
                <a:latin typeface="Roboto Condensed"/>
                <a:ea typeface="Roboto Condensed"/>
                <a:cs typeface="Roboto Condensed"/>
                <a:sym typeface="Roboto Condensed"/>
              </a:rPr>
              <a:t>Brighter-fatter effect</a:t>
            </a:r>
            <a:endParaRPr b="0" i="0" sz="1800" u="none" cap="none" strike="noStrike">
              <a:solidFill>
                <a:srgbClr val="000000"/>
              </a:solidFill>
              <a:latin typeface="Arial"/>
              <a:ea typeface="Arial"/>
              <a:cs typeface="Arial"/>
              <a:sym typeface="Arial"/>
            </a:endParaRPr>
          </a:p>
          <a:p>
            <a:pPr indent="-343080" lvl="0" marL="457200" marR="0" rtl="0" algn="l">
              <a:lnSpc>
                <a:spcPct val="115000"/>
              </a:lnSpc>
              <a:spcBef>
                <a:spcPts val="0"/>
              </a:spcBef>
              <a:spcAft>
                <a:spcPts val="0"/>
              </a:spcAft>
              <a:buClr>
                <a:srgbClr val="D9D2E9"/>
              </a:buClr>
              <a:buSzPts val="1800"/>
              <a:buFont typeface="Roboto Condensed"/>
              <a:buChar char="●"/>
            </a:pPr>
            <a:r>
              <a:rPr b="0" i="0" lang="en" sz="1800" u="none" cap="none" strike="noStrike">
                <a:solidFill>
                  <a:srgbClr val="D9D2E9"/>
                </a:solidFill>
                <a:latin typeface="Roboto Condensed"/>
                <a:ea typeface="Roboto Condensed"/>
                <a:cs typeface="Roboto Condensed"/>
                <a:sym typeface="Roboto Condensed"/>
              </a:rPr>
              <a:t>Persistence</a:t>
            </a:r>
            <a:endParaRPr b="0" i="0" sz="1800" u="none" cap="none" strike="noStrike">
              <a:solidFill>
                <a:srgbClr val="000000"/>
              </a:solidFill>
              <a:latin typeface="Arial"/>
              <a:ea typeface="Arial"/>
              <a:cs typeface="Arial"/>
              <a:sym typeface="Arial"/>
            </a:endParaRPr>
          </a:p>
          <a:p>
            <a:pPr indent="-343080" lvl="0" marL="457200" marR="0" rtl="0" algn="l">
              <a:lnSpc>
                <a:spcPct val="115000"/>
              </a:lnSpc>
              <a:spcBef>
                <a:spcPts val="0"/>
              </a:spcBef>
              <a:spcAft>
                <a:spcPts val="0"/>
              </a:spcAft>
              <a:buClr>
                <a:srgbClr val="D9D2E9"/>
              </a:buClr>
              <a:buSzPts val="1800"/>
              <a:buFont typeface="Roboto Condensed"/>
              <a:buChar char="●"/>
            </a:pPr>
            <a:r>
              <a:rPr b="0" i="0" lang="en" sz="1800" u="none" cap="none" strike="noStrike">
                <a:solidFill>
                  <a:srgbClr val="D9D2E9"/>
                </a:solidFill>
                <a:latin typeface="Roboto Condensed"/>
                <a:ea typeface="Roboto Condensed"/>
                <a:cs typeface="Roboto Condensed"/>
                <a:sym typeface="Roboto Condensed"/>
              </a:rPr>
              <a:t>Dark current</a:t>
            </a:r>
            <a:endParaRPr b="0" i="0" sz="1800" u="none" cap="none" strike="noStrike">
              <a:solidFill>
                <a:srgbClr val="000000"/>
              </a:solidFill>
              <a:latin typeface="Arial"/>
              <a:ea typeface="Arial"/>
              <a:cs typeface="Arial"/>
              <a:sym typeface="Arial"/>
            </a:endParaRPr>
          </a:p>
          <a:p>
            <a:pPr indent="-343080" lvl="0" marL="457200" marR="0" rtl="0" algn="l">
              <a:lnSpc>
                <a:spcPct val="115000"/>
              </a:lnSpc>
              <a:spcBef>
                <a:spcPts val="0"/>
              </a:spcBef>
              <a:spcAft>
                <a:spcPts val="0"/>
              </a:spcAft>
              <a:buClr>
                <a:srgbClr val="D9D2E9"/>
              </a:buClr>
              <a:buSzPts val="1800"/>
              <a:buFont typeface="Roboto Condensed"/>
              <a:buChar char="●"/>
            </a:pPr>
            <a:r>
              <a:rPr b="0" i="0" lang="en" sz="1800" u="none" cap="none" strike="noStrike">
                <a:solidFill>
                  <a:srgbClr val="D9D2E9"/>
                </a:solidFill>
                <a:latin typeface="Roboto Condensed"/>
                <a:ea typeface="Roboto Condensed"/>
                <a:cs typeface="Roboto Condensed"/>
                <a:sym typeface="Roboto Condensed"/>
              </a:rPr>
              <a:t>Saturation</a:t>
            </a:r>
            <a:endParaRPr b="0" i="0" sz="1800" u="none" cap="none" strike="noStrike">
              <a:solidFill>
                <a:srgbClr val="000000"/>
              </a:solidFill>
              <a:latin typeface="Arial"/>
              <a:ea typeface="Arial"/>
              <a:cs typeface="Arial"/>
              <a:sym typeface="Arial"/>
            </a:endParaRPr>
          </a:p>
          <a:p>
            <a:pPr indent="-343080" lvl="0" marL="457200" marR="0" rtl="0" algn="l">
              <a:lnSpc>
                <a:spcPct val="115000"/>
              </a:lnSpc>
              <a:spcBef>
                <a:spcPts val="0"/>
              </a:spcBef>
              <a:spcAft>
                <a:spcPts val="0"/>
              </a:spcAft>
              <a:buClr>
                <a:srgbClr val="D9D2E9"/>
              </a:buClr>
              <a:buSzPts val="1800"/>
              <a:buFont typeface="Roboto Condensed"/>
              <a:buChar char="●"/>
            </a:pPr>
            <a:r>
              <a:rPr b="0" i="0" lang="en" sz="1800" u="none" cap="none" strike="noStrike">
                <a:solidFill>
                  <a:srgbClr val="D9D2E9"/>
                </a:solidFill>
                <a:latin typeface="Roboto Condensed"/>
                <a:ea typeface="Roboto Condensed"/>
                <a:cs typeface="Roboto Condensed"/>
                <a:sym typeface="Roboto Condensed"/>
              </a:rPr>
              <a:t>Non-linearity</a:t>
            </a:r>
            <a:endParaRPr b="0" i="0" sz="1800" u="none" cap="none" strike="noStrike">
              <a:solidFill>
                <a:srgbClr val="000000"/>
              </a:solidFill>
              <a:latin typeface="Arial"/>
              <a:ea typeface="Arial"/>
              <a:cs typeface="Arial"/>
              <a:sym typeface="Arial"/>
            </a:endParaRPr>
          </a:p>
          <a:p>
            <a:pPr indent="-343080" lvl="0" marL="457200" marR="0" rtl="0" algn="l">
              <a:lnSpc>
                <a:spcPct val="115000"/>
              </a:lnSpc>
              <a:spcBef>
                <a:spcPts val="0"/>
              </a:spcBef>
              <a:spcAft>
                <a:spcPts val="0"/>
              </a:spcAft>
              <a:buClr>
                <a:srgbClr val="D9D2E9"/>
              </a:buClr>
              <a:buSzPts val="1800"/>
              <a:buFont typeface="Roboto Condensed"/>
              <a:buChar char="●"/>
            </a:pPr>
            <a:r>
              <a:rPr b="0" i="0" lang="en" sz="1800" u="none" cap="none" strike="noStrike">
                <a:solidFill>
                  <a:srgbClr val="D9D2E9"/>
                </a:solidFill>
                <a:latin typeface="Roboto Condensed"/>
                <a:ea typeface="Roboto Condensed"/>
                <a:cs typeface="Roboto Condensed"/>
                <a:sym typeface="Roboto Condensed"/>
              </a:rPr>
              <a:t>Inter-pixel capacitance</a:t>
            </a:r>
            <a:endParaRPr b="0" i="0" sz="1800" u="none" cap="none" strike="noStrike">
              <a:solidFill>
                <a:srgbClr val="000000"/>
              </a:solidFill>
              <a:latin typeface="Arial"/>
              <a:ea typeface="Arial"/>
              <a:cs typeface="Arial"/>
              <a:sym typeface="Arial"/>
            </a:endParaRPr>
          </a:p>
          <a:p>
            <a:pPr indent="-343080" lvl="0" marL="457200" marR="0" rtl="0" algn="l">
              <a:lnSpc>
                <a:spcPct val="115000"/>
              </a:lnSpc>
              <a:spcBef>
                <a:spcPts val="0"/>
              </a:spcBef>
              <a:spcAft>
                <a:spcPts val="0"/>
              </a:spcAft>
              <a:buClr>
                <a:srgbClr val="D9D2E9"/>
              </a:buClr>
              <a:buSzPts val="1800"/>
              <a:buFont typeface="Roboto Condensed"/>
              <a:buChar char="●"/>
            </a:pPr>
            <a:r>
              <a:rPr b="0" i="0" lang="en" sz="1800" u="none" cap="none" strike="noStrike">
                <a:solidFill>
                  <a:srgbClr val="D9D2E9"/>
                </a:solidFill>
                <a:latin typeface="Roboto Condensed"/>
                <a:ea typeface="Roboto Condensed"/>
                <a:cs typeface="Roboto Condensed"/>
                <a:sym typeface="Roboto Condensed"/>
              </a:rPr>
              <a:t>Read noise</a:t>
            </a:r>
            <a:endParaRPr b="0" i="0" sz="1800" u="none" cap="none" strike="noStrike">
              <a:solidFill>
                <a:srgbClr val="000000"/>
              </a:solidFill>
              <a:latin typeface="Arial"/>
              <a:ea typeface="Arial"/>
              <a:cs typeface="Arial"/>
              <a:sym typeface="Arial"/>
            </a:endParaRPr>
          </a:p>
          <a:p>
            <a:pPr indent="-343080" lvl="0" marL="457200" marR="0" rtl="0" algn="l">
              <a:lnSpc>
                <a:spcPct val="115000"/>
              </a:lnSpc>
              <a:spcBef>
                <a:spcPts val="0"/>
              </a:spcBef>
              <a:spcAft>
                <a:spcPts val="0"/>
              </a:spcAft>
              <a:buClr>
                <a:srgbClr val="D9D2E9"/>
              </a:buClr>
              <a:buSzPts val="1800"/>
              <a:buFont typeface="Roboto Condensed"/>
              <a:buChar char="●"/>
            </a:pPr>
            <a:r>
              <a:rPr b="0" i="0" lang="en" sz="1800" u="none" cap="none" strike="noStrike">
                <a:solidFill>
                  <a:srgbClr val="D9D2E9"/>
                </a:solidFill>
                <a:latin typeface="Roboto Condensed"/>
                <a:ea typeface="Roboto Condensed"/>
                <a:cs typeface="Roboto Condensed"/>
                <a:sym typeface="Roboto Condensed"/>
              </a:rPr>
              <a:t>Gain</a:t>
            </a:r>
            <a:endParaRPr b="0" i="0" sz="1800" u="none" cap="none" strike="noStrike">
              <a:solidFill>
                <a:srgbClr val="000000"/>
              </a:solidFill>
              <a:latin typeface="Arial"/>
              <a:ea typeface="Arial"/>
              <a:cs typeface="Arial"/>
              <a:sym typeface="Arial"/>
            </a:endParaRPr>
          </a:p>
        </p:txBody>
      </p:sp>
      <p:sp>
        <p:nvSpPr>
          <p:cNvPr id="288" name="Google Shape;288;p16"/>
          <p:cNvSpPr txBox="1"/>
          <p:nvPr>
            <p:ph idx="12" type="sldNum"/>
          </p:nvPr>
        </p:nvSpPr>
        <p:spPr>
          <a:xfrm>
            <a:off x="8472600" y="4663080"/>
            <a:ext cx="548280" cy="39312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FFFFFF"/>
              </a:buClr>
              <a:buSzPts val="1000"/>
              <a:buFont typeface="Roboto Condensed"/>
              <a:buNone/>
            </a:pPr>
            <a:fld id="{00000000-1234-1234-1234-123412341234}" type="slidenum">
              <a:rPr b="0" i="0" lang="en" sz="1000" u="none" cap="none" strike="noStrike">
                <a:solidFill>
                  <a:srgbClr val="FFFFFF"/>
                </a:solidFill>
                <a:latin typeface="Roboto Condensed"/>
                <a:ea typeface="Roboto Condensed"/>
                <a:cs typeface="Roboto Condensed"/>
                <a:sym typeface="Roboto Condensed"/>
              </a:rPr>
              <a:t>‹#›</a:t>
            </a:fld>
            <a:endParaRPr b="0" i="0" sz="1000" u="none" cap="none" strike="noStrike">
              <a:solidFill>
                <a:srgbClr val="FFFFFF"/>
              </a:solidFill>
              <a:latin typeface="Times New Roman"/>
              <a:ea typeface="Times New Roman"/>
              <a:cs typeface="Times New Roman"/>
              <a:sym typeface="Times New Roman"/>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17"/>
          <p:cNvSpPr txBox="1"/>
          <p:nvPr>
            <p:ph type="title"/>
          </p:nvPr>
        </p:nvSpPr>
        <p:spPr>
          <a:xfrm>
            <a:off x="226800" y="118800"/>
            <a:ext cx="8520120" cy="572400"/>
          </a:xfrm>
          <a:prstGeom prst="rect">
            <a:avLst/>
          </a:prstGeom>
          <a:noFill/>
          <a:ln>
            <a:noFill/>
          </a:ln>
        </p:spPr>
        <p:txBody>
          <a:bodyPr anchorCtr="0" anchor="t" bIns="91425" lIns="0" spcFirstLastPara="1" rIns="0" wrap="square" tIns="91425">
            <a:noAutofit/>
          </a:bodyPr>
          <a:lstStyle/>
          <a:p>
            <a:pPr indent="0" lvl="0" marL="0" rtl="0" algn="ctr">
              <a:lnSpc>
                <a:spcPct val="100000"/>
              </a:lnSpc>
              <a:spcBef>
                <a:spcPts val="0"/>
              </a:spcBef>
              <a:spcAft>
                <a:spcPts val="0"/>
              </a:spcAft>
              <a:buClr>
                <a:srgbClr val="D9D2E9"/>
              </a:buClr>
              <a:buSzPts val="2800"/>
              <a:buFont typeface="Roboto Condensed"/>
              <a:buNone/>
            </a:pPr>
            <a:r>
              <a:rPr b="0" lang="en" sz="2800" strike="noStrike">
                <a:solidFill>
                  <a:srgbClr val="D9D2E9"/>
                </a:solidFill>
                <a:latin typeface="Roboto Condensed"/>
                <a:ea typeface="Roboto Condensed"/>
                <a:cs typeface="Roboto Condensed"/>
                <a:sym typeface="Roboto Condensed"/>
              </a:rPr>
              <a:t>SFFT is like other difference imaging methods, but least-squares minimization is in </a:t>
            </a:r>
            <a:r>
              <a:rPr b="1" lang="en" sz="2800" strike="noStrike">
                <a:solidFill>
                  <a:srgbClr val="FFF2CC"/>
                </a:solidFill>
                <a:latin typeface="Roboto Condensed"/>
                <a:ea typeface="Roboto Condensed"/>
                <a:cs typeface="Roboto Condensed"/>
                <a:sym typeface="Roboto Condensed"/>
              </a:rPr>
              <a:t>Fourier space</a:t>
            </a:r>
            <a:r>
              <a:rPr b="0" lang="en" sz="2800" strike="noStrike">
                <a:solidFill>
                  <a:srgbClr val="D9D2E9"/>
                </a:solidFill>
                <a:latin typeface="Roboto Condensed"/>
                <a:ea typeface="Roboto Condensed"/>
                <a:cs typeface="Roboto Condensed"/>
                <a:sym typeface="Roboto Condensed"/>
              </a:rPr>
              <a:t>.</a:t>
            </a:r>
            <a:endParaRPr b="0" sz="2800" strike="noStrike">
              <a:solidFill>
                <a:srgbClr val="000000"/>
              </a:solidFill>
              <a:latin typeface="Arial"/>
              <a:ea typeface="Arial"/>
              <a:cs typeface="Arial"/>
              <a:sym typeface="Arial"/>
            </a:endParaRPr>
          </a:p>
        </p:txBody>
      </p:sp>
      <p:sp>
        <p:nvSpPr>
          <p:cNvPr id="294" name="Google Shape;294;p17"/>
          <p:cNvSpPr txBox="1"/>
          <p:nvPr>
            <p:ph idx="12" type="sldNum"/>
          </p:nvPr>
        </p:nvSpPr>
        <p:spPr>
          <a:xfrm>
            <a:off x="8472600" y="4663080"/>
            <a:ext cx="548280" cy="39312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FFFFFF"/>
              </a:buClr>
              <a:buSzPts val="1000"/>
              <a:buFont typeface="Roboto Condensed"/>
              <a:buNone/>
            </a:pPr>
            <a:fld id="{00000000-1234-1234-1234-123412341234}" type="slidenum">
              <a:rPr b="0" i="0" lang="en" sz="1000" u="none" cap="none" strike="noStrike">
                <a:solidFill>
                  <a:srgbClr val="FFFFFF"/>
                </a:solidFill>
                <a:latin typeface="Roboto Condensed"/>
                <a:ea typeface="Roboto Condensed"/>
                <a:cs typeface="Roboto Condensed"/>
                <a:sym typeface="Roboto Condensed"/>
              </a:rPr>
              <a:t>‹#›</a:t>
            </a:fld>
            <a:endParaRPr b="0" i="0" sz="1000" u="none" cap="none" strike="noStrike">
              <a:solidFill>
                <a:srgbClr val="FFFFFF"/>
              </a:solidFill>
              <a:latin typeface="Times New Roman"/>
              <a:ea typeface="Times New Roman"/>
              <a:cs typeface="Times New Roman"/>
              <a:sym typeface="Times New Roman"/>
            </a:endParaRPr>
          </a:p>
        </p:txBody>
      </p:sp>
      <p:pic>
        <p:nvPicPr>
          <p:cNvPr id="295" name="Google Shape;295;p17"/>
          <p:cNvPicPr preferRelativeResize="0"/>
          <p:nvPr/>
        </p:nvPicPr>
        <p:blipFill rotWithShape="1">
          <a:blip r:embed="rId3">
            <a:alphaModFix/>
          </a:blip>
          <a:srcRect b="0" l="0" r="0" t="0"/>
          <a:stretch/>
        </p:blipFill>
        <p:spPr>
          <a:xfrm>
            <a:off x="577440" y="2616480"/>
            <a:ext cx="7988760" cy="421200"/>
          </a:xfrm>
          <a:prstGeom prst="rect">
            <a:avLst/>
          </a:prstGeom>
          <a:noFill/>
          <a:ln>
            <a:noFill/>
          </a:ln>
        </p:spPr>
      </p:pic>
      <p:sp>
        <p:nvSpPr>
          <p:cNvPr id="296" name="Google Shape;296;p17"/>
          <p:cNvSpPr/>
          <p:nvPr/>
        </p:nvSpPr>
        <p:spPr>
          <a:xfrm>
            <a:off x="186480" y="1650600"/>
            <a:ext cx="1756440" cy="421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D9D2E9"/>
              </a:buClr>
              <a:buSzPts val="1800"/>
              <a:buFont typeface="Roboto Condensed"/>
              <a:buNone/>
            </a:pPr>
            <a:r>
              <a:rPr b="0" i="0" lang="en" sz="1800" u="none" cap="none" strike="noStrike">
                <a:solidFill>
                  <a:srgbClr val="D9D2E9"/>
                </a:solidFill>
                <a:latin typeface="Roboto Condensed"/>
                <a:ea typeface="Roboto Condensed"/>
                <a:cs typeface="Roboto Condensed"/>
                <a:sym typeface="Roboto Condensed"/>
              </a:rPr>
              <a:t>Difference image</a:t>
            </a:r>
            <a:endParaRPr b="0" i="0" sz="1800" u="none" cap="none" strike="noStrike">
              <a:latin typeface="Arial"/>
              <a:ea typeface="Arial"/>
              <a:cs typeface="Arial"/>
              <a:sym typeface="Arial"/>
            </a:endParaRPr>
          </a:p>
        </p:txBody>
      </p:sp>
      <p:sp>
        <p:nvSpPr>
          <p:cNvPr id="297" name="Google Shape;297;p17"/>
          <p:cNvSpPr/>
          <p:nvPr/>
        </p:nvSpPr>
        <p:spPr>
          <a:xfrm>
            <a:off x="1990080" y="3682080"/>
            <a:ext cx="1756440" cy="313200"/>
          </a:xfrm>
          <a:prstGeom prst="rect">
            <a:avLst/>
          </a:prstGeom>
          <a:noFill/>
          <a:ln>
            <a:noFill/>
          </a:ln>
        </p:spPr>
        <p:txBody>
          <a:bodyPr anchorCtr="0" anchor="t" bIns="182875" lIns="91425" spcFirstLastPara="1" rIns="91425" wrap="square" tIns="182875">
            <a:noAutofit/>
          </a:bodyPr>
          <a:lstStyle/>
          <a:p>
            <a:pPr indent="0" lvl="0" marL="0" marR="0" rtl="0" algn="ctr">
              <a:lnSpc>
                <a:spcPct val="100000"/>
              </a:lnSpc>
              <a:spcBef>
                <a:spcPts val="0"/>
              </a:spcBef>
              <a:spcAft>
                <a:spcPts val="0"/>
              </a:spcAft>
              <a:buClr>
                <a:srgbClr val="D9D2E9"/>
              </a:buClr>
              <a:buSzPts val="1800"/>
              <a:buFont typeface="Roboto Condensed"/>
              <a:buNone/>
            </a:pPr>
            <a:r>
              <a:rPr b="0" i="0" lang="en" sz="1800" u="none" cap="none" strike="noStrike">
                <a:solidFill>
                  <a:srgbClr val="D9D2E9"/>
                </a:solidFill>
                <a:latin typeface="Roboto Condensed"/>
                <a:ea typeface="Roboto Condensed"/>
                <a:cs typeface="Roboto Condensed"/>
                <a:sym typeface="Roboto Condensed"/>
              </a:rPr>
              <a:t>Reference image</a:t>
            </a:r>
            <a:endParaRPr b="0" i="0" sz="1800" u="none" cap="none" strike="noStrike">
              <a:latin typeface="Arial"/>
              <a:ea typeface="Arial"/>
              <a:cs typeface="Arial"/>
              <a:sym typeface="Arial"/>
            </a:endParaRPr>
          </a:p>
        </p:txBody>
      </p:sp>
      <p:sp>
        <p:nvSpPr>
          <p:cNvPr id="298" name="Google Shape;298;p17"/>
          <p:cNvSpPr/>
          <p:nvPr/>
        </p:nvSpPr>
        <p:spPr>
          <a:xfrm>
            <a:off x="3868920" y="1604520"/>
            <a:ext cx="1823400" cy="39312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D9D2E9"/>
              </a:buClr>
              <a:buSzPts val="1800"/>
              <a:buFont typeface="Roboto Condensed"/>
              <a:buNone/>
            </a:pPr>
            <a:r>
              <a:rPr b="0" i="0" lang="en" sz="1800" u="none" cap="none" strike="noStrike">
                <a:solidFill>
                  <a:srgbClr val="D9D2E9"/>
                </a:solidFill>
                <a:latin typeface="Roboto Condensed"/>
                <a:ea typeface="Roboto Condensed"/>
                <a:cs typeface="Roboto Condensed"/>
                <a:sym typeface="Roboto Condensed"/>
              </a:rPr>
              <a:t>Science image</a:t>
            </a:r>
            <a:endParaRPr b="0" i="0" sz="1800" u="none" cap="none" strike="noStrike">
              <a:latin typeface="Arial"/>
              <a:ea typeface="Arial"/>
              <a:cs typeface="Arial"/>
              <a:sym typeface="Arial"/>
            </a:endParaRPr>
          </a:p>
        </p:txBody>
      </p:sp>
      <p:sp>
        <p:nvSpPr>
          <p:cNvPr id="299" name="Google Shape;299;p17"/>
          <p:cNvSpPr/>
          <p:nvPr/>
        </p:nvSpPr>
        <p:spPr>
          <a:xfrm>
            <a:off x="4635720" y="3488400"/>
            <a:ext cx="1756440" cy="54072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D9D2E9"/>
              </a:buClr>
              <a:buSzPts val="1800"/>
              <a:buFont typeface="Roboto Condensed"/>
              <a:buNone/>
            </a:pPr>
            <a:r>
              <a:rPr b="0" i="0" lang="en" sz="1800" u="none" cap="none" strike="noStrike">
                <a:solidFill>
                  <a:srgbClr val="D9D2E9"/>
                </a:solidFill>
                <a:latin typeface="Roboto Condensed"/>
                <a:ea typeface="Roboto Condensed"/>
                <a:cs typeface="Roboto Condensed"/>
                <a:sym typeface="Roboto Condensed"/>
              </a:rPr>
              <a:t>Matching kernel (δ-function basis, matches the PSFs)</a:t>
            </a:r>
            <a:endParaRPr b="0" i="0" sz="1800" u="none" cap="none" strike="noStrike">
              <a:latin typeface="Arial"/>
              <a:ea typeface="Arial"/>
              <a:cs typeface="Arial"/>
              <a:sym typeface="Arial"/>
            </a:endParaRPr>
          </a:p>
        </p:txBody>
      </p:sp>
      <p:sp>
        <p:nvSpPr>
          <p:cNvPr id="300" name="Google Shape;300;p17"/>
          <p:cNvSpPr/>
          <p:nvPr/>
        </p:nvSpPr>
        <p:spPr>
          <a:xfrm>
            <a:off x="6800040" y="1531080"/>
            <a:ext cx="2163960" cy="714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D9D2E9"/>
              </a:buClr>
              <a:buSzPts val="1800"/>
              <a:buFont typeface="Roboto Condensed"/>
              <a:buNone/>
            </a:pPr>
            <a:r>
              <a:rPr b="0" i="0" lang="en" sz="1800" u="none" cap="none" strike="noStrike">
                <a:solidFill>
                  <a:srgbClr val="D9D2E9"/>
                </a:solidFill>
                <a:latin typeface="Roboto Condensed"/>
                <a:ea typeface="Roboto Condensed"/>
                <a:cs typeface="Roboto Condensed"/>
                <a:sym typeface="Roboto Condensed"/>
              </a:rPr>
              <a:t>Differential background</a:t>
            </a:r>
            <a:endParaRPr b="0" i="0" sz="1800" u="none" cap="none" strike="noStrike">
              <a:latin typeface="Arial"/>
              <a:ea typeface="Arial"/>
              <a:cs typeface="Arial"/>
              <a:sym typeface="Arial"/>
            </a:endParaRPr>
          </a:p>
        </p:txBody>
      </p:sp>
      <p:sp>
        <p:nvSpPr>
          <p:cNvPr id="301" name="Google Shape;301;p17"/>
          <p:cNvSpPr/>
          <p:nvPr/>
        </p:nvSpPr>
        <p:spPr>
          <a:xfrm flipH="1">
            <a:off x="794160" y="2072160"/>
            <a:ext cx="269640" cy="480600"/>
          </a:xfrm>
          <a:custGeom>
            <a:rect b="b" l="l" r="r" t="t"/>
            <a:pathLst>
              <a:path extrusionOk="0" h="21600" w="21600">
                <a:moveTo>
                  <a:pt x="0" y="0"/>
                </a:moveTo>
                <a:lnTo>
                  <a:pt x="21600" y="21600"/>
                </a:lnTo>
              </a:path>
            </a:pathLst>
          </a:custGeom>
          <a:noFill/>
          <a:ln cap="flat" cmpd="sng" w="38100">
            <a:solidFill>
              <a:srgbClr val="D9D2E9"/>
            </a:solidFill>
            <a:prstDash val="solid"/>
            <a:round/>
            <a:headEnd len="sm" w="sm" type="none"/>
            <a:tailEnd len="med" w="med" type="triangle"/>
          </a:ln>
        </p:spPr>
      </p:sp>
      <p:sp>
        <p:nvSpPr>
          <p:cNvPr id="302" name="Google Shape;302;p17"/>
          <p:cNvSpPr/>
          <p:nvPr/>
        </p:nvSpPr>
        <p:spPr>
          <a:xfrm rot="10800000">
            <a:off x="2652120" y="3087720"/>
            <a:ext cx="216360" cy="594360"/>
          </a:xfrm>
          <a:custGeom>
            <a:rect b="b" l="l" r="r" t="t"/>
            <a:pathLst>
              <a:path extrusionOk="0" h="21600" w="21600">
                <a:moveTo>
                  <a:pt x="0" y="0"/>
                </a:moveTo>
                <a:lnTo>
                  <a:pt x="21600" y="21600"/>
                </a:lnTo>
              </a:path>
            </a:pathLst>
          </a:custGeom>
          <a:noFill/>
          <a:ln cap="flat" cmpd="sng" w="38100">
            <a:solidFill>
              <a:srgbClr val="D9D2E9"/>
            </a:solidFill>
            <a:prstDash val="solid"/>
            <a:round/>
            <a:headEnd len="sm" w="sm" type="none"/>
            <a:tailEnd len="med" w="med" type="triangle"/>
          </a:ln>
        </p:spPr>
      </p:sp>
      <p:sp>
        <p:nvSpPr>
          <p:cNvPr id="303" name="Google Shape;303;p17"/>
          <p:cNvSpPr/>
          <p:nvPr/>
        </p:nvSpPr>
        <p:spPr>
          <a:xfrm flipH="1">
            <a:off x="4635720" y="1998000"/>
            <a:ext cx="144720" cy="514800"/>
          </a:xfrm>
          <a:custGeom>
            <a:rect b="b" l="l" r="r" t="t"/>
            <a:pathLst>
              <a:path extrusionOk="0" h="21600" w="21600">
                <a:moveTo>
                  <a:pt x="0" y="0"/>
                </a:moveTo>
                <a:lnTo>
                  <a:pt x="21600" y="21600"/>
                </a:lnTo>
              </a:path>
            </a:pathLst>
          </a:custGeom>
          <a:noFill/>
          <a:ln cap="flat" cmpd="sng" w="38100">
            <a:solidFill>
              <a:srgbClr val="D9D2E9"/>
            </a:solidFill>
            <a:prstDash val="solid"/>
            <a:round/>
            <a:headEnd len="sm" w="sm" type="none"/>
            <a:tailEnd len="med" w="med" type="triangle"/>
          </a:ln>
        </p:spPr>
      </p:sp>
      <p:sp>
        <p:nvSpPr>
          <p:cNvPr id="304" name="Google Shape;304;p17"/>
          <p:cNvSpPr/>
          <p:nvPr/>
        </p:nvSpPr>
        <p:spPr>
          <a:xfrm rot="10800000">
            <a:off x="5437800" y="3067920"/>
            <a:ext cx="76320" cy="420480"/>
          </a:xfrm>
          <a:custGeom>
            <a:rect b="b" l="l" r="r" t="t"/>
            <a:pathLst>
              <a:path extrusionOk="0" h="21600" w="21600">
                <a:moveTo>
                  <a:pt x="0" y="0"/>
                </a:moveTo>
                <a:lnTo>
                  <a:pt x="21600" y="21600"/>
                </a:lnTo>
              </a:path>
            </a:pathLst>
          </a:custGeom>
          <a:noFill/>
          <a:ln cap="flat" cmpd="sng" w="38100">
            <a:solidFill>
              <a:srgbClr val="D9D2E9"/>
            </a:solidFill>
            <a:prstDash val="solid"/>
            <a:round/>
            <a:headEnd len="sm" w="sm" type="none"/>
            <a:tailEnd len="med" w="med" type="triangle"/>
          </a:ln>
        </p:spPr>
      </p:sp>
      <p:sp>
        <p:nvSpPr>
          <p:cNvPr id="305" name="Google Shape;305;p17"/>
          <p:cNvSpPr/>
          <p:nvPr/>
        </p:nvSpPr>
        <p:spPr>
          <a:xfrm flipH="1">
            <a:off x="7601760" y="2246040"/>
            <a:ext cx="280080" cy="280080"/>
          </a:xfrm>
          <a:custGeom>
            <a:rect b="b" l="l" r="r" t="t"/>
            <a:pathLst>
              <a:path extrusionOk="0" h="21600" w="21600">
                <a:moveTo>
                  <a:pt x="0" y="0"/>
                </a:moveTo>
                <a:lnTo>
                  <a:pt x="21600" y="21600"/>
                </a:lnTo>
              </a:path>
            </a:pathLst>
          </a:custGeom>
          <a:noFill/>
          <a:ln cap="flat" cmpd="sng" w="38100">
            <a:solidFill>
              <a:srgbClr val="D9D2E9"/>
            </a:solidFill>
            <a:prstDash val="solid"/>
            <a:round/>
            <a:headEnd len="sm" w="sm" type="none"/>
            <a:tailEnd len="med" w="med" type="triangle"/>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18"/>
          <p:cNvSpPr txBox="1"/>
          <p:nvPr>
            <p:ph type="title"/>
          </p:nvPr>
        </p:nvSpPr>
        <p:spPr>
          <a:xfrm>
            <a:off x="226800" y="118800"/>
            <a:ext cx="8520120" cy="572400"/>
          </a:xfrm>
          <a:prstGeom prst="rect">
            <a:avLst/>
          </a:prstGeom>
          <a:noFill/>
          <a:ln>
            <a:noFill/>
          </a:ln>
        </p:spPr>
        <p:txBody>
          <a:bodyPr anchorCtr="0" anchor="t" bIns="91425" lIns="0" spcFirstLastPara="1" rIns="0" wrap="square" tIns="91425">
            <a:noAutofit/>
          </a:bodyPr>
          <a:lstStyle/>
          <a:p>
            <a:pPr indent="0" lvl="0" marL="0" rtl="0" algn="ctr">
              <a:lnSpc>
                <a:spcPct val="100000"/>
              </a:lnSpc>
              <a:spcBef>
                <a:spcPts val="0"/>
              </a:spcBef>
              <a:spcAft>
                <a:spcPts val="0"/>
              </a:spcAft>
              <a:buClr>
                <a:srgbClr val="D9D2E9"/>
              </a:buClr>
              <a:buSzPts val="2800"/>
              <a:buFont typeface="Roboto Condensed"/>
              <a:buNone/>
            </a:pPr>
            <a:r>
              <a:rPr b="0" lang="en" sz="2800" strike="noStrike">
                <a:solidFill>
                  <a:srgbClr val="D9D2E9"/>
                </a:solidFill>
                <a:latin typeface="Roboto Condensed"/>
                <a:ea typeface="Roboto Condensed"/>
                <a:cs typeface="Roboto Condensed"/>
                <a:sym typeface="Roboto Condensed"/>
              </a:rPr>
              <a:t>So, you take the usual difference imaging equation (below), but you put it in </a:t>
            </a:r>
            <a:r>
              <a:rPr b="1" lang="en" sz="2800" strike="noStrike">
                <a:solidFill>
                  <a:srgbClr val="FFF2CC"/>
                </a:solidFill>
                <a:latin typeface="Roboto Condensed"/>
                <a:ea typeface="Roboto Condensed"/>
                <a:cs typeface="Roboto Condensed"/>
                <a:sym typeface="Roboto Condensed"/>
              </a:rPr>
              <a:t>Fourier space</a:t>
            </a:r>
            <a:r>
              <a:rPr b="0" lang="en" sz="2800" strike="noStrike">
                <a:solidFill>
                  <a:srgbClr val="D9D2E9"/>
                </a:solidFill>
                <a:latin typeface="Roboto Condensed"/>
                <a:ea typeface="Roboto Condensed"/>
                <a:cs typeface="Roboto Condensed"/>
                <a:sym typeface="Roboto Condensed"/>
              </a:rPr>
              <a:t>, then turn it into a </a:t>
            </a:r>
            <a:r>
              <a:rPr b="1" lang="en" sz="2800" strike="noStrike">
                <a:solidFill>
                  <a:srgbClr val="FFF2CC"/>
                </a:solidFill>
                <a:latin typeface="Roboto Condensed"/>
                <a:ea typeface="Roboto Condensed"/>
                <a:cs typeface="Roboto Condensed"/>
                <a:sym typeface="Roboto Condensed"/>
              </a:rPr>
              <a:t>loss function</a:t>
            </a:r>
            <a:r>
              <a:rPr b="0" lang="en" sz="2800" strike="noStrike">
                <a:solidFill>
                  <a:srgbClr val="D9D2E9"/>
                </a:solidFill>
                <a:latin typeface="Roboto Condensed"/>
                <a:ea typeface="Roboto Condensed"/>
                <a:cs typeface="Roboto Condensed"/>
                <a:sym typeface="Roboto Condensed"/>
              </a:rPr>
              <a:t>, and minimize that.</a:t>
            </a:r>
            <a:endParaRPr b="0" sz="2800" strike="noStrike">
              <a:solidFill>
                <a:srgbClr val="000000"/>
              </a:solidFill>
              <a:latin typeface="Arial"/>
              <a:ea typeface="Arial"/>
              <a:cs typeface="Arial"/>
              <a:sym typeface="Arial"/>
            </a:endParaRPr>
          </a:p>
        </p:txBody>
      </p:sp>
      <p:sp>
        <p:nvSpPr>
          <p:cNvPr id="311" name="Google Shape;311;p18"/>
          <p:cNvSpPr txBox="1"/>
          <p:nvPr>
            <p:ph idx="12" type="sldNum"/>
          </p:nvPr>
        </p:nvSpPr>
        <p:spPr>
          <a:xfrm>
            <a:off x="8472600" y="4663080"/>
            <a:ext cx="548280" cy="39312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FFFFFF"/>
              </a:buClr>
              <a:buSzPts val="1000"/>
              <a:buFont typeface="Roboto Condensed"/>
              <a:buNone/>
            </a:pPr>
            <a:fld id="{00000000-1234-1234-1234-123412341234}" type="slidenum">
              <a:rPr b="0" i="0" lang="en" sz="1000" u="none" cap="none" strike="noStrike">
                <a:solidFill>
                  <a:srgbClr val="FFFFFF"/>
                </a:solidFill>
                <a:latin typeface="Roboto Condensed"/>
                <a:ea typeface="Roboto Condensed"/>
                <a:cs typeface="Roboto Condensed"/>
                <a:sym typeface="Roboto Condensed"/>
              </a:rPr>
              <a:t>‹#›</a:t>
            </a:fld>
            <a:endParaRPr b="0" i="0" sz="1000" u="none" cap="none" strike="noStrike">
              <a:solidFill>
                <a:srgbClr val="FFFFFF"/>
              </a:solidFill>
              <a:latin typeface="Times New Roman"/>
              <a:ea typeface="Times New Roman"/>
              <a:cs typeface="Times New Roman"/>
              <a:sym typeface="Times New Roman"/>
            </a:endParaRPr>
          </a:p>
        </p:txBody>
      </p:sp>
      <p:pic>
        <p:nvPicPr>
          <p:cNvPr id="312" name="Google Shape;312;p18"/>
          <p:cNvPicPr preferRelativeResize="0"/>
          <p:nvPr/>
        </p:nvPicPr>
        <p:blipFill rotWithShape="1">
          <a:blip r:embed="rId3">
            <a:alphaModFix/>
          </a:blip>
          <a:srcRect b="0" l="0" r="0" t="0"/>
          <a:stretch/>
        </p:blipFill>
        <p:spPr>
          <a:xfrm>
            <a:off x="577440" y="2616480"/>
            <a:ext cx="7988760" cy="421200"/>
          </a:xfrm>
          <a:prstGeom prst="rect">
            <a:avLst/>
          </a:prstGeom>
          <a:noFill/>
          <a:ln>
            <a:noFill/>
          </a:ln>
        </p:spPr>
      </p:pic>
      <p:sp>
        <p:nvSpPr>
          <p:cNvPr id="313" name="Google Shape;313;p18"/>
          <p:cNvSpPr/>
          <p:nvPr/>
        </p:nvSpPr>
        <p:spPr>
          <a:xfrm>
            <a:off x="186480" y="1650600"/>
            <a:ext cx="1756440" cy="421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D9D2E9"/>
              </a:buClr>
              <a:buSzPts val="1800"/>
              <a:buFont typeface="Roboto Condensed"/>
              <a:buNone/>
            </a:pPr>
            <a:r>
              <a:rPr b="0" i="0" lang="en" sz="1800" u="none" cap="none" strike="noStrike">
                <a:solidFill>
                  <a:srgbClr val="D9D2E9"/>
                </a:solidFill>
                <a:latin typeface="Roboto Condensed"/>
                <a:ea typeface="Roboto Condensed"/>
                <a:cs typeface="Roboto Condensed"/>
                <a:sym typeface="Roboto Condensed"/>
              </a:rPr>
              <a:t>Difference image</a:t>
            </a:r>
            <a:endParaRPr b="0" i="0" sz="1800" u="none" cap="none" strike="noStrike">
              <a:latin typeface="Arial"/>
              <a:ea typeface="Arial"/>
              <a:cs typeface="Arial"/>
              <a:sym typeface="Arial"/>
            </a:endParaRPr>
          </a:p>
        </p:txBody>
      </p:sp>
      <p:sp>
        <p:nvSpPr>
          <p:cNvPr id="314" name="Google Shape;314;p18"/>
          <p:cNvSpPr/>
          <p:nvPr/>
        </p:nvSpPr>
        <p:spPr>
          <a:xfrm>
            <a:off x="1990080" y="3682080"/>
            <a:ext cx="1756440" cy="313200"/>
          </a:xfrm>
          <a:prstGeom prst="rect">
            <a:avLst/>
          </a:prstGeom>
          <a:noFill/>
          <a:ln>
            <a:noFill/>
          </a:ln>
        </p:spPr>
        <p:txBody>
          <a:bodyPr anchorCtr="0" anchor="t" bIns="182875" lIns="91425" spcFirstLastPara="1" rIns="91425" wrap="square" tIns="182875">
            <a:noAutofit/>
          </a:bodyPr>
          <a:lstStyle/>
          <a:p>
            <a:pPr indent="0" lvl="0" marL="0" marR="0" rtl="0" algn="ctr">
              <a:lnSpc>
                <a:spcPct val="100000"/>
              </a:lnSpc>
              <a:spcBef>
                <a:spcPts val="0"/>
              </a:spcBef>
              <a:spcAft>
                <a:spcPts val="0"/>
              </a:spcAft>
              <a:buClr>
                <a:srgbClr val="D9D2E9"/>
              </a:buClr>
              <a:buSzPts val="1800"/>
              <a:buFont typeface="Roboto Condensed"/>
              <a:buNone/>
            </a:pPr>
            <a:r>
              <a:rPr b="0" i="0" lang="en" sz="1800" u="none" cap="none" strike="noStrike">
                <a:solidFill>
                  <a:srgbClr val="D9D2E9"/>
                </a:solidFill>
                <a:latin typeface="Roboto Condensed"/>
                <a:ea typeface="Roboto Condensed"/>
                <a:cs typeface="Roboto Condensed"/>
                <a:sym typeface="Roboto Condensed"/>
              </a:rPr>
              <a:t>Reference image</a:t>
            </a:r>
            <a:endParaRPr b="0" i="0" sz="1800" u="none" cap="none" strike="noStrike">
              <a:latin typeface="Arial"/>
              <a:ea typeface="Arial"/>
              <a:cs typeface="Arial"/>
              <a:sym typeface="Arial"/>
            </a:endParaRPr>
          </a:p>
        </p:txBody>
      </p:sp>
      <p:sp>
        <p:nvSpPr>
          <p:cNvPr id="315" name="Google Shape;315;p18"/>
          <p:cNvSpPr/>
          <p:nvPr/>
        </p:nvSpPr>
        <p:spPr>
          <a:xfrm>
            <a:off x="3868920" y="1604520"/>
            <a:ext cx="1823400" cy="39312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D9D2E9"/>
              </a:buClr>
              <a:buSzPts val="1800"/>
              <a:buFont typeface="Roboto Condensed"/>
              <a:buNone/>
            </a:pPr>
            <a:r>
              <a:rPr b="0" i="0" lang="en" sz="1800" u="none" cap="none" strike="noStrike">
                <a:solidFill>
                  <a:srgbClr val="D9D2E9"/>
                </a:solidFill>
                <a:latin typeface="Roboto Condensed"/>
                <a:ea typeface="Roboto Condensed"/>
                <a:cs typeface="Roboto Condensed"/>
                <a:sym typeface="Roboto Condensed"/>
              </a:rPr>
              <a:t>Science image</a:t>
            </a:r>
            <a:endParaRPr b="0" i="0" sz="1800" u="none" cap="none" strike="noStrike">
              <a:latin typeface="Arial"/>
              <a:ea typeface="Arial"/>
              <a:cs typeface="Arial"/>
              <a:sym typeface="Arial"/>
            </a:endParaRPr>
          </a:p>
        </p:txBody>
      </p:sp>
      <p:sp>
        <p:nvSpPr>
          <p:cNvPr id="316" name="Google Shape;316;p18"/>
          <p:cNvSpPr/>
          <p:nvPr/>
        </p:nvSpPr>
        <p:spPr>
          <a:xfrm>
            <a:off x="4635720" y="3488400"/>
            <a:ext cx="1756440" cy="54072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D9D2E9"/>
              </a:buClr>
              <a:buSzPts val="1800"/>
              <a:buFont typeface="Roboto Condensed"/>
              <a:buNone/>
            </a:pPr>
            <a:r>
              <a:rPr b="0" i="0" lang="en" sz="1800" u="none" cap="none" strike="noStrike">
                <a:solidFill>
                  <a:srgbClr val="D9D2E9"/>
                </a:solidFill>
                <a:latin typeface="Roboto Condensed"/>
                <a:ea typeface="Roboto Condensed"/>
                <a:cs typeface="Roboto Condensed"/>
                <a:sym typeface="Roboto Condensed"/>
              </a:rPr>
              <a:t>Matching kernel (δ-function basis, matches the PSFs)</a:t>
            </a:r>
            <a:endParaRPr b="0" i="0" sz="1800" u="none" cap="none" strike="noStrike">
              <a:latin typeface="Arial"/>
              <a:ea typeface="Arial"/>
              <a:cs typeface="Arial"/>
              <a:sym typeface="Arial"/>
            </a:endParaRPr>
          </a:p>
        </p:txBody>
      </p:sp>
      <p:sp>
        <p:nvSpPr>
          <p:cNvPr id="317" name="Google Shape;317;p18"/>
          <p:cNvSpPr/>
          <p:nvPr/>
        </p:nvSpPr>
        <p:spPr>
          <a:xfrm>
            <a:off x="6800040" y="1531080"/>
            <a:ext cx="2163960" cy="714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D9D2E9"/>
              </a:buClr>
              <a:buSzPts val="1800"/>
              <a:buFont typeface="Roboto Condensed"/>
              <a:buNone/>
            </a:pPr>
            <a:r>
              <a:rPr b="0" i="0" lang="en" sz="1800" u="none" cap="none" strike="noStrike">
                <a:solidFill>
                  <a:srgbClr val="D9D2E9"/>
                </a:solidFill>
                <a:latin typeface="Roboto Condensed"/>
                <a:ea typeface="Roboto Condensed"/>
                <a:cs typeface="Roboto Condensed"/>
                <a:sym typeface="Roboto Condensed"/>
              </a:rPr>
              <a:t>Differential background</a:t>
            </a:r>
            <a:endParaRPr b="0" i="0" sz="1800" u="none" cap="none" strike="noStrike">
              <a:latin typeface="Arial"/>
              <a:ea typeface="Arial"/>
              <a:cs typeface="Arial"/>
              <a:sym typeface="Arial"/>
            </a:endParaRPr>
          </a:p>
        </p:txBody>
      </p:sp>
      <p:sp>
        <p:nvSpPr>
          <p:cNvPr id="318" name="Google Shape;318;p18"/>
          <p:cNvSpPr/>
          <p:nvPr/>
        </p:nvSpPr>
        <p:spPr>
          <a:xfrm flipH="1">
            <a:off x="794160" y="2072160"/>
            <a:ext cx="269640" cy="480600"/>
          </a:xfrm>
          <a:custGeom>
            <a:rect b="b" l="l" r="r" t="t"/>
            <a:pathLst>
              <a:path extrusionOk="0" h="21600" w="21600">
                <a:moveTo>
                  <a:pt x="0" y="0"/>
                </a:moveTo>
                <a:lnTo>
                  <a:pt x="21600" y="21600"/>
                </a:lnTo>
              </a:path>
            </a:pathLst>
          </a:custGeom>
          <a:noFill/>
          <a:ln cap="flat" cmpd="sng" w="38100">
            <a:solidFill>
              <a:srgbClr val="D9D2E9"/>
            </a:solidFill>
            <a:prstDash val="solid"/>
            <a:round/>
            <a:headEnd len="sm" w="sm" type="none"/>
            <a:tailEnd len="med" w="med" type="triangle"/>
          </a:ln>
        </p:spPr>
      </p:sp>
      <p:sp>
        <p:nvSpPr>
          <p:cNvPr id="319" name="Google Shape;319;p18"/>
          <p:cNvSpPr/>
          <p:nvPr/>
        </p:nvSpPr>
        <p:spPr>
          <a:xfrm rot="10800000">
            <a:off x="2652120" y="3087720"/>
            <a:ext cx="216360" cy="594360"/>
          </a:xfrm>
          <a:custGeom>
            <a:rect b="b" l="l" r="r" t="t"/>
            <a:pathLst>
              <a:path extrusionOk="0" h="21600" w="21600">
                <a:moveTo>
                  <a:pt x="0" y="0"/>
                </a:moveTo>
                <a:lnTo>
                  <a:pt x="21600" y="21600"/>
                </a:lnTo>
              </a:path>
            </a:pathLst>
          </a:custGeom>
          <a:noFill/>
          <a:ln cap="flat" cmpd="sng" w="38100">
            <a:solidFill>
              <a:srgbClr val="D9D2E9"/>
            </a:solidFill>
            <a:prstDash val="solid"/>
            <a:round/>
            <a:headEnd len="sm" w="sm" type="none"/>
            <a:tailEnd len="med" w="med" type="triangle"/>
          </a:ln>
        </p:spPr>
      </p:sp>
      <p:sp>
        <p:nvSpPr>
          <p:cNvPr id="320" name="Google Shape;320;p18"/>
          <p:cNvSpPr/>
          <p:nvPr/>
        </p:nvSpPr>
        <p:spPr>
          <a:xfrm flipH="1">
            <a:off x="4635720" y="1998000"/>
            <a:ext cx="144720" cy="514800"/>
          </a:xfrm>
          <a:custGeom>
            <a:rect b="b" l="l" r="r" t="t"/>
            <a:pathLst>
              <a:path extrusionOk="0" h="21600" w="21600">
                <a:moveTo>
                  <a:pt x="0" y="0"/>
                </a:moveTo>
                <a:lnTo>
                  <a:pt x="21600" y="21600"/>
                </a:lnTo>
              </a:path>
            </a:pathLst>
          </a:custGeom>
          <a:noFill/>
          <a:ln cap="flat" cmpd="sng" w="38100">
            <a:solidFill>
              <a:srgbClr val="D9D2E9"/>
            </a:solidFill>
            <a:prstDash val="solid"/>
            <a:round/>
            <a:headEnd len="sm" w="sm" type="none"/>
            <a:tailEnd len="med" w="med" type="triangle"/>
          </a:ln>
        </p:spPr>
      </p:sp>
      <p:sp>
        <p:nvSpPr>
          <p:cNvPr id="321" name="Google Shape;321;p18"/>
          <p:cNvSpPr/>
          <p:nvPr/>
        </p:nvSpPr>
        <p:spPr>
          <a:xfrm rot="10800000">
            <a:off x="5437800" y="3067920"/>
            <a:ext cx="76320" cy="420480"/>
          </a:xfrm>
          <a:custGeom>
            <a:rect b="b" l="l" r="r" t="t"/>
            <a:pathLst>
              <a:path extrusionOk="0" h="21600" w="21600">
                <a:moveTo>
                  <a:pt x="0" y="0"/>
                </a:moveTo>
                <a:lnTo>
                  <a:pt x="21600" y="21600"/>
                </a:lnTo>
              </a:path>
            </a:pathLst>
          </a:custGeom>
          <a:noFill/>
          <a:ln cap="flat" cmpd="sng" w="38100">
            <a:solidFill>
              <a:srgbClr val="D9D2E9"/>
            </a:solidFill>
            <a:prstDash val="solid"/>
            <a:round/>
            <a:headEnd len="sm" w="sm" type="none"/>
            <a:tailEnd len="med" w="med" type="triangle"/>
          </a:ln>
        </p:spPr>
      </p:sp>
      <p:sp>
        <p:nvSpPr>
          <p:cNvPr id="322" name="Google Shape;322;p18"/>
          <p:cNvSpPr/>
          <p:nvPr/>
        </p:nvSpPr>
        <p:spPr>
          <a:xfrm flipH="1">
            <a:off x="7601760" y="2246040"/>
            <a:ext cx="280080" cy="280080"/>
          </a:xfrm>
          <a:custGeom>
            <a:rect b="b" l="l" r="r" t="t"/>
            <a:pathLst>
              <a:path extrusionOk="0" h="21600" w="21600">
                <a:moveTo>
                  <a:pt x="0" y="0"/>
                </a:moveTo>
                <a:lnTo>
                  <a:pt x="21600" y="21600"/>
                </a:lnTo>
              </a:path>
            </a:pathLst>
          </a:custGeom>
          <a:noFill/>
          <a:ln cap="flat" cmpd="sng" w="38100">
            <a:solidFill>
              <a:srgbClr val="D9D2E9"/>
            </a:solidFill>
            <a:prstDash val="solid"/>
            <a:round/>
            <a:headEnd len="sm" w="sm" type="none"/>
            <a:tailEnd len="med" w="med" type="triangle"/>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19"/>
          <p:cNvSpPr txBox="1"/>
          <p:nvPr>
            <p:ph type="title"/>
          </p:nvPr>
        </p:nvSpPr>
        <p:spPr>
          <a:xfrm>
            <a:off x="178200" y="81720"/>
            <a:ext cx="8842680" cy="572400"/>
          </a:xfrm>
          <a:prstGeom prst="rect">
            <a:avLst/>
          </a:prstGeom>
          <a:noFill/>
          <a:ln>
            <a:noFill/>
          </a:ln>
        </p:spPr>
        <p:txBody>
          <a:bodyPr anchorCtr="0" anchor="t" bIns="91425" lIns="0" spcFirstLastPara="1" rIns="0" wrap="square" tIns="91425">
            <a:noAutofit/>
          </a:bodyPr>
          <a:lstStyle/>
          <a:p>
            <a:pPr indent="0" lvl="0" marL="0" rtl="0" algn="ctr">
              <a:lnSpc>
                <a:spcPct val="100000"/>
              </a:lnSpc>
              <a:spcBef>
                <a:spcPts val="0"/>
              </a:spcBef>
              <a:spcAft>
                <a:spcPts val="0"/>
              </a:spcAft>
              <a:buClr>
                <a:srgbClr val="D9D2E9"/>
              </a:buClr>
              <a:buSzPts val="2800"/>
              <a:buFont typeface="Roboto Condensed"/>
              <a:buNone/>
            </a:pPr>
            <a:r>
              <a:rPr b="1" lang="en" sz="2800" strike="noStrike">
                <a:solidFill>
                  <a:srgbClr val="D9D2E9"/>
                </a:solidFill>
                <a:latin typeface="Roboto Condensed"/>
                <a:ea typeface="Roboto Condensed"/>
                <a:cs typeface="Roboto Condensed"/>
                <a:sym typeface="Roboto Condensed"/>
              </a:rPr>
              <a:t>SFFT: Step-by-step</a:t>
            </a:r>
            <a:endParaRPr b="0" sz="2800" strike="noStrike">
              <a:solidFill>
                <a:srgbClr val="000000"/>
              </a:solidFill>
              <a:latin typeface="Arial"/>
              <a:ea typeface="Arial"/>
              <a:cs typeface="Arial"/>
              <a:sym typeface="Arial"/>
            </a:endParaRPr>
          </a:p>
        </p:txBody>
      </p:sp>
      <p:sp>
        <p:nvSpPr>
          <p:cNvPr id="328" name="Google Shape;328;p19"/>
          <p:cNvSpPr txBox="1"/>
          <p:nvPr>
            <p:ph idx="12" type="sldNum"/>
          </p:nvPr>
        </p:nvSpPr>
        <p:spPr>
          <a:xfrm>
            <a:off x="8472600" y="4663080"/>
            <a:ext cx="548280" cy="39312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FFFFFF"/>
              </a:buClr>
              <a:buSzPts val="1000"/>
              <a:buFont typeface="Roboto Condensed"/>
              <a:buNone/>
            </a:pPr>
            <a:fld id="{00000000-1234-1234-1234-123412341234}" type="slidenum">
              <a:rPr b="0" i="0" lang="en" sz="1000" u="none" cap="none" strike="noStrike">
                <a:solidFill>
                  <a:srgbClr val="FFFFFF"/>
                </a:solidFill>
                <a:latin typeface="Roboto Condensed"/>
                <a:ea typeface="Roboto Condensed"/>
                <a:cs typeface="Roboto Condensed"/>
                <a:sym typeface="Roboto Condensed"/>
              </a:rPr>
              <a:t>‹#›</a:t>
            </a:fld>
            <a:endParaRPr b="0" i="0" sz="1000" u="none" cap="none" strike="noStrike">
              <a:solidFill>
                <a:srgbClr val="FFFFFF"/>
              </a:solidFill>
              <a:latin typeface="Times New Roman"/>
              <a:ea typeface="Times New Roman"/>
              <a:cs typeface="Times New Roman"/>
              <a:sym typeface="Times New Roman"/>
            </a:endParaRPr>
          </a:p>
        </p:txBody>
      </p:sp>
      <p:sp>
        <p:nvSpPr>
          <p:cNvPr id="329" name="Google Shape;329;p19"/>
          <p:cNvSpPr/>
          <p:nvPr/>
        </p:nvSpPr>
        <p:spPr>
          <a:xfrm>
            <a:off x="4136760" y="3634920"/>
            <a:ext cx="487080" cy="360"/>
          </a:xfrm>
          <a:custGeom>
            <a:rect b="b" l="l" r="r" t="t"/>
            <a:pathLst>
              <a:path extrusionOk="0" h="21600" w="21600">
                <a:moveTo>
                  <a:pt x="0" y="0"/>
                </a:moveTo>
                <a:lnTo>
                  <a:pt x="21600" y="21600"/>
                </a:lnTo>
              </a:path>
            </a:pathLst>
          </a:custGeom>
          <a:noFill/>
          <a:ln cap="flat" cmpd="sng" w="38100">
            <a:solidFill>
              <a:srgbClr val="212121"/>
            </a:solidFill>
            <a:prstDash val="solid"/>
            <a:round/>
            <a:headEnd len="sm" w="sm" type="none"/>
            <a:tailEnd len="med" w="med" type="triangle"/>
          </a:ln>
        </p:spPr>
      </p:sp>
      <p:sp>
        <p:nvSpPr>
          <p:cNvPr id="330" name="Google Shape;330;p19"/>
          <p:cNvSpPr/>
          <p:nvPr/>
        </p:nvSpPr>
        <p:spPr>
          <a:xfrm>
            <a:off x="5516280" y="3634920"/>
            <a:ext cx="487080" cy="360"/>
          </a:xfrm>
          <a:custGeom>
            <a:rect b="b" l="l" r="r" t="t"/>
            <a:pathLst>
              <a:path extrusionOk="0" h="21600" w="21600">
                <a:moveTo>
                  <a:pt x="0" y="0"/>
                </a:moveTo>
                <a:lnTo>
                  <a:pt x="21600" y="21600"/>
                </a:lnTo>
              </a:path>
            </a:pathLst>
          </a:custGeom>
          <a:noFill/>
          <a:ln cap="flat" cmpd="sng" w="38100">
            <a:solidFill>
              <a:srgbClr val="212121"/>
            </a:solidFill>
            <a:prstDash val="solid"/>
            <a:round/>
            <a:headEnd len="sm" w="sm" type="none"/>
            <a:tailEnd len="med" w="med" type="triangle"/>
          </a:ln>
        </p:spPr>
      </p:sp>
      <p:sp>
        <p:nvSpPr>
          <p:cNvPr id="331" name="Google Shape;331;p19"/>
          <p:cNvSpPr/>
          <p:nvPr/>
        </p:nvSpPr>
        <p:spPr>
          <a:xfrm>
            <a:off x="480960" y="747720"/>
            <a:ext cx="8181720" cy="3915360"/>
          </a:xfrm>
          <a:prstGeom prst="roundRect">
            <a:avLst>
              <a:gd fmla="val 7160" name="adj"/>
            </a:avLst>
          </a:prstGeom>
          <a:blipFill rotWithShape="1">
            <a:blip r:embed="rId3">
              <a:alphaModFix/>
            </a:blip>
            <a:stretch>
              <a:fillRect b="0" l="0" r="0" t="0"/>
            </a:stretch>
          </a:blipFill>
          <a:ln cap="flat" cmpd="sng" w="38100">
            <a:solidFill>
              <a:srgbClr val="D9D2E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9"/>
          <p:cNvSpPr/>
          <p:nvPr/>
        </p:nvSpPr>
        <p:spPr>
          <a:xfrm>
            <a:off x="3987360" y="2434320"/>
            <a:ext cx="1168920" cy="347040"/>
          </a:xfrm>
          <a:prstGeom prst="rect">
            <a:avLst/>
          </a:prstGeom>
          <a:noFill/>
          <a:ln>
            <a:noFill/>
          </a:ln>
        </p:spPr>
        <p:txBody>
          <a:bodyPr anchorCtr="0" anchor="t" bIns="182875" lIns="91425" spcFirstLastPara="1" rIns="91425" wrap="square" tIns="182875">
            <a:noAutofit/>
          </a:bodyPr>
          <a:lstStyle/>
          <a:p>
            <a:pPr indent="0" lvl="0" marL="0" marR="0" rtl="0" algn="ctr">
              <a:lnSpc>
                <a:spcPct val="100000"/>
              </a:lnSpc>
              <a:spcBef>
                <a:spcPts val="0"/>
              </a:spcBef>
              <a:spcAft>
                <a:spcPts val="0"/>
              </a:spcAft>
              <a:buClr>
                <a:srgbClr val="212121"/>
              </a:buClr>
              <a:buSzPts val="1300"/>
              <a:buFont typeface="Century Schoolbook"/>
              <a:buNone/>
            </a:pPr>
            <a:r>
              <a:rPr b="0" i="0" lang="en" sz="1300" u="none" cap="none" strike="noStrike">
                <a:solidFill>
                  <a:srgbClr val="212121"/>
                </a:solidFill>
                <a:latin typeface="Century Schoolbook"/>
                <a:ea typeface="Century Schoolbook"/>
                <a:cs typeface="Century Schoolbook"/>
                <a:sym typeface="Century Schoolbook"/>
              </a:rPr>
              <a:t>Make cutout</a:t>
            </a:r>
            <a:endParaRPr b="0" i="0" sz="1300" u="none" cap="none" strike="noStrike">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
          <p:cNvSpPr txBox="1"/>
          <p:nvPr>
            <p:ph type="title"/>
          </p:nvPr>
        </p:nvSpPr>
        <p:spPr>
          <a:xfrm>
            <a:off x="311760" y="444960"/>
            <a:ext cx="8520120" cy="572400"/>
          </a:xfrm>
          <a:prstGeom prst="rect">
            <a:avLst/>
          </a:prstGeom>
          <a:noFill/>
          <a:ln>
            <a:noFill/>
          </a:ln>
        </p:spPr>
        <p:txBody>
          <a:bodyPr anchorCtr="0" anchor="t" bIns="91425" lIns="0" spcFirstLastPara="1" rIns="0" wrap="square" tIns="91425">
            <a:noAutofit/>
          </a:bodyPr>
          <a:lstStyle/>
          <a:p>
            <a:pPr indent="0" lvl="0" marL="0" rtl="0" algn="l">
              <a:lnSpc>
                <a:spcPct val="100000"/>
              </a:lnSpc>
              <a:spcBef>
                <a:spcPts val="0"/>
              </a:spcBef>
              <a:spcAft>
                <a:spcPts val="0"/>
              </a:spcAft>
              <a:buClr>
                <a:srgbClr val="D9D2E9"/>
              </a:buClr>
              <a:buSzPts val="2800"/>
              <a:buFont typeface="Roboto Condensed"/>
              <a:buNone/>
            </a:pPr>
            <a:r>
              <a:rPr b="1" lang="en" sz="2800" strike="noStrike">
                <a:solidFill>
                  <a:srgbClr val="D9D2E9"/>
                </a:solidFill>
                <a:latin typeface="Roboto Condensed"/>
                <a:ea typeface="Roboto Condensed"/>
                <a:cs typeface="Roboto Condensed"/>
                <a:sym typeface="Roboto Condensed"/>
              </a:rPr>
              <a:t>What can we expect from </a:t>
            </a:r>
            <a:r>
              <a:rPr b="1" i="1" lang="en" sz="2800" strike="noStrike">
                <a:solidFill>
                  <a:srgbClr val="D9D2E9"/>
                </a:solidFill>
                <a:latin typeface="Roboto Condensed"/>
                <a:ea typeface="Roboto Condensed"/>
                <a:cs typeface="Roboto Condensed"/>
                <a:sym typeface="Roboto Condensed"/>
              </a:rPr>
              <a:t>Roman</a:t>
            </a:r>
            <a:r>
              <a:rPr b="1" lang="en" sz="2800" strike="noStrike">
                <a:solidFill>
                  <a:srgbClr val="D9D2E9"/>
                </a:solidFill>
                <a:latin typeface="Roboto Condensed"/>
                <a:ea typeface="Roboto Condensed"/>
                <a:cs typeface="Roboto Condensed"/>
                <a:sym typeface="Roboto Condensed"/>
              </a:rPr>
              <a:t>?</a:t>
            </a:r>
            <a:endParaRPr b="0" sz="2800" strike="noStrike">
              <a:solidFill>
                <a:srgbClr val="000000"/>
              </a:solidFill>
              <a:latin typeface="Arial"/>
              <a:ea typeface="Arial"/>
              <a:cs typeface="Arial"/>
              <a:sym typeface="Arial"/>
            </a:endParaRPr>
          </a:p>
        </p:txBody>
      </p:sp>
      <p:sp>
        <p:nvSpPr>
          <p:cNvPr id="155" name="Google Shape;155;p2"/>
          <p:cNvSpPr txBox="1"/>
          <p:nvPr>
            <p:ph idx="1" type="body"/>
          </p:nvPr>
        </p:nvSpPr>
        <p:spPr>
          <a:xfrm>
            <a:off x="311760" y="1152360"/>
            <a:ext cx="7245000" cy="3416040"/>
          </a:xfrm>
          <a:prstGeom prst="rect">
            <a:avLst/>
          </a:prstGeom>
          <a:noFill/>
          <a:ln>
            <a:noFill/>
          </a:ln>
        </p:spPr>
        <p:txBody>
          <a:bodyPr anchorCtr="0" anchor="t" bIns="91425" lIns="0" spcFirstLastPara="1" rIns="0" wrap="square" tIns="91425">
            <a:noAutofit/>
          </a:bodyPr>
          <a:lstStyle/>
          <a:p>
            <a:pPr indent="-343080" lvl="0" marL="457200" marR="0" rtl="0" algn="l">
              <a:lnSpc>
                <a:spcPct val="115000"/>
              </a:lnSpc>
              <a:spcBef>
                <a:spcPts val="0"/>
              </a:spcBef>
              <a:spcAft>
                <a:spcPts val="0"/>
              </a:spcAft>
              <a:buClr>
                <a:srgbClr val="D9D2E9"/>
              </a:buClr>
              <a:buSzPts val="1800"/>
              <a:buFont typeface="Roboto Condensed"/>
              <a:buChar char="●"/>
            </a:pPr>
            <a:r>
              <a:rPr b="0" i="1" lang="en" sz="1800" u="none" cap="none" strike="noStrike">
                <a:solidFill>
                  <a:srgbClr val="D9D2E9"/>
                </a:solidFill>
                <a:latin typeface="Roboto Condensed"/>
                <a:ea typeface="Roboto Condensed"/>
                <a:cs typeface="Roboto Condensed"/>
                <a:sym typeface="Roboto Condensed"/>
              </a:rPr>
              <a:t>Roman </a:t>
            </a:r>
            <a:r>
              <a:rPr b="0" i="0" lang="en" sz="1800" u="none" cap="none" strike="noStrike">
                <a:solidFill>
                  <a:srgbClr val="D9D2E9"/>
                </a:solidFill>
                <a:latin typeface="Roboto Condensed"/>
                <a:ea typeface="Roboto Condensed"/>
                <a:cs typeface="Roboto Condensed"/>
                <a:sym typeface="Roboto Condensed"/>
              </a:rPr>
              <a:t>was designed with supernova cosmology in mind, and will conduct the </a:t>
            </a:r>
            <a:r>
              <a:rPr b="1" i="0" lang="en" sz="1800" u="none" cap="none" strike="noStrike">
                <a:solidFill>
                  <a:srgbClr val="FFF2CC"/>
                </a:solidFill>
                <a:latin typeface="Roboto Condensed"/>
                <a:ea typeface="Roboto Condensed"/>
                <a:cs typeface="Roboto Condensed"/>
                <a:sym typeface="Roboto Condensed"/>
              </a:rPr>
              <a:t>High Latitude Time Domain Survey</a:t>
            </a:r>
            <a:r>
              <a:rPr b="1" i="0" lang="en" sz="1800" u="none" cap="none" strike="noStrike">
                <a:solidFill>
                  <a:srgbClr val="D9D2E9"/>
                </a:solidFill>
                <a:latin typeface="Roboto Condensed"/>
                <a:ea typeface="Roboto Condensed"/>
                <a:cs typeface="Roboto Condensed"/>
                <a:sym typeface="Roboto Condensed"/>
              </a:rPr>
              <a:t> </a:t>
            </a:r>
            <a:r>
              <a:rPr b="0" i="0" lang="en" sz="1800" u="none" cap="none" strike="noStrike">
                <a:solidFill>
                  <a:srgbClr val="D9D2E9"/>
                </a:solidFill>
                <a:latin typeface="Roboto Condensed"/>
                <a:ea typeface="Roboto Condensed"/>
                <a:cs typeface="Roboto Condensed"/>
                <a:sym typeface="Roboto Condensed"/>
              </a:rPr>
              <a:t>(HLTDS).</a:t>
            </a:r>
            <a:endParaRPr b="0" i="0" sz="1800" u="none" cap="none" strike="noStrike">
              <a:solidFill>
                <a:srgbClr val="000000"/>
              </a:solidFill>
              <a:latin typeface="Arial"/>
              <a:ea typeface="Arial"/>
              <a:cs typeface="Arial"/>
              <a:sym typeface="Arial"/>
            </a:endParaRPr>
          </a:p>
          <a:p>
            <a:pPr indent="-343080" lvl="0" marL="457200" marR="0" rtl="0" algn="l">
              <a:lnSpc>
                <a:spcPct val="115000"/>
              </a:lnSpc>
              <a:spcBef>
                <a:spcPts val="0"/>
              </a:spcBef>
              <a:spcAft>
                <a:spcPts val="0"/>
              </a:spcAft>
              <a:buClr>
                <a:srgbClr val="D9D2E9"/>
              </a:buClr>
              <a:buSzPts val="1800"/>
              <a:buFont typeface="Roboto Condensed"/>
              <a:buChar char="●"/>
            </a:pPr>
            <a:r>
              <a:rPr b="0" i="0" lang="en" sz="1800" u="none" cap="none" strike="noStrike">
                <a:solidFill>
                  <a:srgbClr val="D9D2E9"/>
                </a:solidFill>
                <a:latin typeface="Roboto Condensed"/>
                <a:ea typeface="Roboto Condensed"/>
                <a:cs typeface="Roboto Condensed"/>
                <a:sym typeface="Roboto Condensed"/>
              </a:rPr>
              <a:t>More SNe Ia than ever (</a:t>
            </a:r>
            <a:r>
              <a:rPr b="1" i="0" lang="en" sz="1800" u="none" cap="none" strike="noStrike">
                <a:solidFill>
                  <a:srgbClr val="FFF2CC"/>
                </a:solidFill>
                <a:latin typeface="Roboto Condensed"/>
                <a:ea typeface="Roboto Condensed"/>
                <a:cs typeface="Roboto Condensed"/>
                <a:sym typeface="Roboto Condensed"/>
              </a:rPr>
              <a:t>N ~ 10</a:t>
            </a:r>
            <a:r>
              <a:rPr b="1" baseline="30000" i="0" lang="en" sz="1800" u="none" cap="none" strike="noStrike">
                <a:solidFill>
                  <a:srgbClr val="FFF2CC"/>
                </a:solidFill>
                <a:latin typeface="Roboto Condensed"/>
                <a:ea typeface="Roboto Condensed"/>
                <a:cs typeface="Roboto Condensed"/>
                <a:sym typeface="Roboto Condensed"/>
              </a:rPr>
              <a:t>4</a:t>
            </a:r>
            <a:r>
              <a:rPr b="0" i="0" lang="en" sz="1800" u="none" cap="none" strike="noStrike">
                <a:solidFill>
                  <a:srgbClr val="D9D2E9"/>
                </a:solidFill>
                <a:latin typeface="Roboto Condensed"/>
                <a:ea typeface="Roboto Condensed"/>
                <a:cs typeface="Roboto Condensed"/>
                <a:sym typeface="Roboto Condensed"/>
              </a:rPr>
              <a:t>) observed out to a higher redshift (</a:t>
            </a:r>
            <a:r>
              <a:rPr b="1" i="0" lang="en" sz="1800" u="none" cap="none" strike="noStrike">
                <a:solidFill>
                  <a:srgbClr val="FFF2CC"/>
                </a:solidFill>
                <a:latin typeface="Roboto Condensed"/>
                <a:ea typeface="Roboto Condensed"/>
                <a:cs typeface="Roboto Condensed"/>
                <a:sym typeface="Roboto Condensed"/>
              </a:rPr>
              <a:t>z ~ 3</a:t>
            </a:r>
            <a:r>
              <a:rPr b="0" i="0" lang="en" sz="1800" u="none" cap="none" strike="noStrike">
                <a:solidFill>
                  <a:srgbClr val="D9D2E9"/>
                </a:solidFill>
                <a:latin typeface="Roboto Condensed"/>
                <a:ea typeface="Roboto Condensed"/>
                <a:cs typeface="Roboto Condensed"/>
                <a:sym typeface="Roboto Condensed"/>
              </a:rPr>
              <a:t>) than ever </a:t>
            </a:r>
            <a:endParaRPr b="0" i="0" sz="1800" u="none" cap="none" strike="noStrike">
              <a:solidFill>
                <a:srgbClr val="000000"/>
              </a:solidFill>
              <a:latin typeface="Arial"/>
              <a:ea typeface="Arial"/>
              <a:cs typeface="Arial"/>
              <a:sym typeface="Arial"/>
            </a:endParaRPr>
          </a:p>
          <a:p>
            <a:pPr indent="-343080" lvl="0" marL="457200" marR="0" rtl="0" algn="l">
              <a:lnSpc>
                <a:spcPct val="115000"/>
              </a:lnSpc>
              <a:spcBef>
                <a:spcPts val="0"/>
              </a:spcBef>
              <a:spcAft>
                <a:spcPts val="0"/>
              </a:spcAft>
              <a:buClr>
                <a:srgbClr val="D9D2E9"/>
              </a:buClr>
              <a:buSzPts val="1800"/>
              <a:buFont typeface="Roboto Condensed"/>
              <a:buChar char="●"/>
            </a:pPr>
            <a:r>
              <a:rPr b="0" i="0" lang="en" sz="1800" u="none" cap="none" strike="noStrike">
                <a:solidFill>
                  <a:srgbClr val="D9D2E9"/>
                </a:solidFill>
                <a:latin typeface="Roboto Condensed"/>
                <a:ea typeface="Roboto Condensed"/>
                <a:cs typeface="Roboto Condensed"/>
                <a:sym typeface="Roboto Condensed"/>
              </a:rPr>
              <a:t>Millimagnitude accuracy (&lt; 1% photometric precision; 10x more precise than HST)</a:t>
            </a:r>
            <a:endParaRPr b="0" i="0" sz="1800" u="none" cap="none" strike="noStrike">
              <a:solidFill>
                <a:srgbClr val="000000"/>
              </a:solidFill>
              <a:latin typeface="Arial"/>
              <a:ea typeface="Arial"/>
              <a:cs typeface="Arial"/>
              <a:sym typeface="Arial"/>
            </a:endParaRPr>
          </a:p>
          <a:p>
            <a:pPr indent="-343080" lvl="0" marL="457200" marR="0" rtl="0" algn="l">
              <a:lnSpc>
                <a:spcPct val="115000"/>
              </a:lnSpc>
              <a:spcBef>
                <a:spcPts val="0"/>
              </a:spcBef>
              <a:spcAft>
                <a:spcPts val="0"/>
              </a:spcAft>
              <a:buClr>
                <a:srgbClr val="D9D2E9"/>
              </a:buClr>
              <a:buSzPts val="1800"/>
              <a:buFont typeface="Roboto Condensed"/>
              <a:buChar char="●"/>
            </a:pPr>
            <a:r>
              <a:rPr b="0" i="0" lang="en" sz="1800" u="none" cap="none" strike="noStrike">
                <a:solidFill>
                  <a:srgbClr val="D9D2E9"/>
                </a:solidFill>
                <a:latin typeface="Roboto Condensed"/>
                <a:ea typeface="Roboto Condensed"/>
                <a:cs typeface="Roboto Condensed"/>
                <a:sym typeface="Roboto Condensed"/>
              </a:rPr>
              <a:t>So many SNe that statistical uncertainty will be negligible, and statistics will be dominated by intrinsic SN Ia variation (~0.1 mag).</a:t>
            </a:r>
            <a:endParaRPr b="0" i="0" sz="1800" u="none" cap="none" strike="noStrike">
              <a:solidFill>
                <a:srgbClr val="000000"/>
              </a:solidFill>
              <a:latin typeface="Arial"/>
              <a:ea typeface="Arial"/>
              <a:cs typeface="Arial"/>
              <a:sym typeface="Arial"/>
            </a:endParaRPr>
          </a:p>
        </p:txBody>
      </p:sp>
      <p:sp>
        <p:nvSpPr>
          <p:cNvPr id="156" name="Google Shape;156;p2"/>
          <p:cNvSpPr txBox="1"/>
          <p:nvPr>
            <p:ph idx="12" type="sldNum"/>
          </p:nvPr>
        </p:nvSpPr>
        <p:spPr>
          <a:xfrm>
            <a:off x="8472600" y="4663080"/>
            <a:ext cx="548280" cy="39312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FFFFFF"/>
              </a:buClr>
              <a:buSzPts val="1000"/>
              <a:buFont typeface="Roboto Condensed"/>
              <a:buNone/>
            </a:pPr>
            <a:fld id="{00000000-1234-1234-1234-123412341234}" type="slidenum">
              <a:rPr b="0" i="0" lang="en" sz="1000" u="none" cap="none" strike="noStrike">
                <a:solidFill>
                  <a:srgbClr val="FFFFFF"/>
                </a:solidFill>
                <a:latin typeface="Roboto Condensed"/>
                <a:ea typeface="Roboto Condensed"/>
                <a:cs typeface="Roboto Condensed"/>
                <a:sym typeface="Roboto Condensed"/>
              </a:rPr>
              <a:t>‹#›</a:t>
            </a:fld>
            <a:endParaRPr b="0" i="0" sz="1000" u="none" cap="none" strike="noStrike">
              <a:solidFill>
                <a:srgbClr val="FFFFFF"/>
              </a:solidFill>
              <a:latin typeface="Times New Roman"/>
              <a:ea typeface="Times New Roman"/>
              <a:cs typeface="Times New Roman"/>
              <a:sym typeface="Times New Roman"/>
            </a:endParaRPr>
          </a:p>
        </p:txBody>
      </p:sp>
      <p:pic>
        <p:nvPicPr>
          <p:cNvPr id="157" name="Google Shape;157;p2"/>
          <p:cNvPicPr preferRelativeResize="0"/>
          <p:nvPr/>
        </p:nvPicPr>
        <p:blipFill rotWithShape="1">
          <a:blip r:embed="rId3">
            <a:alphaModFix/>
          </a:blip>
          <a:srcRect b="0" l="0" r="0" t="0"/>
          <a:stretch/>
        </p:blipFill>
        <p:spPr>
          <a:xfrm>
            <a:off x="7690680" y="147240"/>
            <a:ext cx="1330200" cy="13302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20"/>
          <p:cNvSpPr txBox="1"/>
          <p:nvPr>
            <p:ph type="title"/>
          </p:nvPr>
        </p:nvSpPr>
        <p:spPr>
          <a:xfrm>
            <a:off x="1668600" y="569520"/>
            <a:ext cx="5753520" cy="572400"/>
          </a:xfrm>
          <a:prstGeom prst="rect">
            <a:avLst/>
          </a:prstGeom>
          <a:noFill/>
          <a:ln>
            <a:noFill/>
          </a:ln>
        </p:spPr>
        <p:txBody>
          <a:bodyPr anchorCtr="0" anchor="t" bIns="91425" lIns="0" spcFirstLastPara="1" rIns="0" wrap="square" tIns="91425">
            <a:noAutofit/>
          </a:bodyPr>
          <a:lstStyle/>
          <a:p>
            <a:pPr indent="0" lvl="0" marL="0" rtl="0" algn="l">
              <a:lnSpc>
                <a:spcPct val="100000"/>
              </a:lnSpc>
              <a:spcBef>
                <a:spcPts val="0"/>
              </a:spcBef>
              <a:spcAft>
                <a:spcPts val="0"/>
              </a:spcAft>
              <a:buClr>
                <a:srgbClr val="D9D2E9"/>
              </a:buClr>
              <a:buSzPts val="2800"/>
              <a:buFont typeface="Roboto Condensed"/>
              <a:buNone/>
            </a:pPr>
            <a:r>
              <a:rPr b="1" lang="en" sz="2800" strike="noStrike">
                <a:solidFill>
                  <a:srgbClr val="D9D2E9"/>
                </a:solidFill>
                <a:latin typeface="Roboto Condensed"/>
                <a:ea typeface="Roboto Condensed"/>
                <a:cs typeface="Roboto Condensed"/>
                <a:sym typeface="Roboto Condensed"/>
              </a:rPr>
              <a:t>Unsubtracted                              SFFT</a:t>
            </a:r>
            <a:endParaRPr b="0" sz="2800" strike="noStrike">
              <a:solidFill>
                <a:srgbClr val="000000"/>
              </a:solidFill>
              <a:latin typeface="Arial"/>
              <a:ea typeface="Arial"/>
              <a:cs typeface="Arial"/>
              <a:sym typeface="Arial"/>
            </a:endParaRPr>
          </a:p>
        </p:txBody>
      </p:sp>
      <p:grpSp>
        <p:nvGrpSpPr>
          <p:cNvPr id="338" name="Google Shape;338;p20"/>
          <p:cNvGrpSpPr/>
          <p:nvPr/>
        </p:nvGrpSpPr>
        <p:grpSpPr>
          <a:xfrm>
            <a:off x="1034280" y="1142280"/>
            <a:ext cx="7075080" cy="3309840"/>
            <a:chOff x="1034280" y="1142280"/>
            <a:chExt cx="7075080" cy="3309840"/>
          </a:xfrm>
        </p:grpSpPr>
        <p:pic>
          <p:nvPicPr>
            <p:cNvPr id="339" name="Google Shape;339;p20"/>
            <p:cNvPicPr preferRelativeResize="0"/>
            <p:nvPr/>
          </p:nvPicPr>
          <p:blipFill rotWithShape="1">
            <a:blip r:embed="rId3">
              <a:alphaModFix/>
            </a:blip>
            <a:srcRect b="0" l="0" r="0" t="0"/>
            <a:stretch/>
          </p:blipFill>
          <p:spPr>
            <a:xfrm>
              <a:off x="1034280" y="1142280"/>
              <a:ext cx="3309840" cy="3309840"/>
            </a:xfrm>
            <a:prstGeom prst="rect">
              <a:avLst/>
            </a:prstGeom>
            <a:noFill/>
            <a:ln>
              <a:noFill/>
            </a:ln>
          </p:spPr>
        </p:pic>
        <p:pic>
          <p:nvPicPr>
            <p:cNvPr id="340" name="Google Shape;340;p20"/>
            <p:cNvPicPr preferRelativeResize="0"/>
            <p:nvPr/>
          </p:nvPicPr>
          <p:blipFill rotWithShape="1">
            <a:blip r:embed="rId4">
              <a:alphaModFix/>
            </a:blip>
            <a:srcRect b="0" l="0" r="0" t="0"/>
            <a:stretch/>
          </p:blipFill>
          <p:spPr>
            <a:xfrm>
              <a:off x="4799520" y="1142280"/>
              <a:ext cx="3309840" cy="3309840"/>
            </a:xfrm>
            <a:prstGeom prst="rect">
              <a:avLst/>
            </a:prstGeom>
            <a:noFill/>
            <a:ln>
              <a:noFill/>
            </a:ln>
          </p:spPr>
        </p:pic>
      </p:grpSp>
      <p:sp>
        <p:nvSpPr>
          <p:cNvPr id="341" name="Google Shape;341;p20"/>
          <p:cNvSpPr txBox="1"/>
          <p:nvPr>
            <p:ph idx="12" type="sldNum"/>
          </p:nvPr>
        </p:nvSpPr>
        <p:spPr>
          <a:xfrm>
            <a:off x="8472600" y="4663080"/>
            <a:ext cx="548280" cy="39312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FFFFFF"/>
              </a:buClr>
              <a:buSzPts val="1000"/>
              <a:buFont typeface="Roboto Condensed"/>
              <a:buNone/>
            </a:pPr>
            <a:fld id="{00000000-1234-1234-1234-123412341234}" type="slidenum">
              <a:rPr b="0" i="0" lang="en" sz="1000" u="none" cap="none" strike="noStrike">
                <a:solidFill>
                  <a:srgbClr val="FFFFFF"/>
                </a:solidFill>
                <a:latin typeface="Roboto Condensed"/>
                <a:ea typeface="Roboto Condensed"/>
                <a:cs typeface="Roboto Condensed"/>
                <a:sym typeface="Roboto Condensed"/>
              </a:rPr>
              <a:t>‹#›</a:t>
            </a:fld>
            <a:endParaRPr b="0" i="0" sz="1000" u="none" cap="none" strike="noStrike">
              <a:solidFill>
                <a:srgbClr val="FFFFFF"/>
              </a:solidFill>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3"/>
          <p:cNvSpPr txBox="1"/>
          <p:nvPr>
            <p:ph type="title"/>
          </p:nvPr>
        </p:nvSpPr>
        <p:spPr>
          <a:xfrm>
            <a:off x="311760" y="444960"/>
            <a:ext cx="8520120" cy="572400"/>
          </a:xfrm>
          <a:prstGeom prst="rect">
            <a:avLst/>
          </a:prstGeom>
          <a:noFill/>
          <a:ln>
            <a:noFill/>
          </a:ln>
        </p:spPr>
        <p:txBody>
          <a:bodyPr anchorCtr="0" anchor="t" bIns="91425" lIns="0" spcFirstLastPara="1" rIns="0" wrap="square" tIns="91425">
            <a:noAutofit/>
          </a:bodyPr>
          <a:lstStyle/>
          <a:p>
            <a:pPr indent="0" lvl="0" marL="0" rtl="0" algn="l">
              <a:lnSpc>
                <a:spcPct val="100000"/>
              </a:lnSpc>
              <a:spcBef>
                <a:spcPts val="0"/>
              </a:spcBef>
              <a:spcAft>
                <a:spcPts val="0"/>
              </a:spcAft>
              <a:buClr>
                <a:srgbClr val="D9D2E9"/>
              </a:buClr>
              <a:buSzPts val="2800"/>
              <a:buFont typeface="Roboto Condensed"/>
              <a:buNone/>
            </a:pPr>
            <a:r>
              <a:rPr b="1" lang="en" sz="2800" strike="noStrike">
                <a:solidFill>
                  <a:srgbClr val="D9D2E9"/>
                </a:solidFill>
                <a:latin typeface="Roboto Condensed"/>
                <a:ea typeface="Roboto Condensed"/>
                <a:cs typeface="Roboto Condensed"/>
                <a:sym typeface="Roboto Condensed"/>
              </a:rPr>
              <a:t>Cosmology targets</a:t>
            </a:r>
            <a:endParaRPr b="0" sz="2800" strike="noStrike">
              <a:solidFill>
                <a:srgbClr val="000000"/>
              </a:solidFill>
              <a:latin typeface="Arial"/>
              <a:ea typeface="Arial"/>
              <a:cs typeface="Arial"/>
              <a:sym typeface="Arial"/>
            </a:endParaRPr>
          </a:p>
        </p:txBody>
      </p:sp>
      <p:sp>
        <p:nvSpPr>
          <p:cNvPr id="163" name="Google Shape;163;p3"/>
          <p:cNvSpPr txBox="1"/>
          <p:nvPr>
            <p:ph idx="1" type="body"/>
          </p:nvPr>
        </p:nvSpPr>
        <p:spPr>
          <a:xfrm>
            <a:off x="311760" y="1152360"/>
            <a:ext cx="4259880" cy="3416040"/>
          </a:xfrm>
          <a:prstGeom prst="rect">
            <a:avLst/>
          </a:prstGeom>
          <a:noFill/>
          <a:ln>
            <a:noFill/>
          </a:ln>
        </p:spPr>
        <p:txBody>
          <a:bodyPr anchorCtr="0" anchor="t" bIns="91425" lIns="0" spcFirstLastPara="1" rIns="0" wrap="square" tIns="91425">
            <a:noAutofit/>
          </a:bodyPr>
          <a:lstStyle/>
          <a:p>
            <a:pPr indent="-343080" lvl="0" marL="457200" marR="0" rtl="0" algn="l">
              <a:lnSpc>
                <a:spcPct val="115000"/>
              </a:lnSpc>
              <a:spcBef>
                <a:spcPts val="0"/>
              </a:spcBef>
              <a:spcAft>
                <a:spcPts val="0"/>
              </a:spcAft>
              <a:buClr>
                <a:srgbClr val="D9D2E9"/>
              </a:buClr>
              <a:buSzPts val="1800"/>
              <a:buFont typeface="Roboto Condensed"/>
              <a:buChar char="●"/>
            </a:pPr>
            <a:r>
              <a:rPr b="0" i="0" lang="en" sz="1800" u="none" cap="none" strike="noStrike">
                <a:solidFill>
                  <a:srgbClr val="D9D2E9"/>
                </a:solidFill>
                <a:latin typeface="Roboto Condensed"/>
                <a:ea typeface="Roboto Condensed"/>
                <a:cs typeface="Roboto Condensed"/>
                <a:sym typeface="Roboto Condensed"/>
              </a:rPr>
              <a:t>Goal:</a:t>
            </a:r>
            <a:r>
              <a:rPr b="1" i="0" lang="en" sz="1800" u="none" cap="none" strike="noStrike">
                <a:solidFill>
                  <a:srgbClr val="D9D2E9"/>
                </a:solidFill>
                <a:latin typeface="Roboto Condensed"/>
                <a:ea typeface="Roboto Condensed"/>
                <a:cs typeface="Roboto Condensed"/>
                <a:sym typeface="Roboto Condensed"/>
              </a:rPr>
              <a:t> </a:t>
            </a:r>
            <a:r>
              <a:rPr b="1" i="0" lang="en" sz="1800" u="none" cap="none" strike="noStrike">
                <a:solidFill>
                  <a:srgbClr val="FFF2CC"/>
                </a:solidFill>
                <a:latin typeface="Roboto Condensed"/>
                <a:ea typeface="Roboto Condensed"/>
                <a:cs typeface="Roboto Condensed"/>
                <a:sym typeface="Roboto Condensed"/>
              </a:rPr>
              <a:t>Accuracy to ~1% for w</a:t>
            </a:r>
            <a:r>
              <a:rPr b="1" baseline="-25000" i="0" lang="en" sz="1800" u="none" cap="none" strike="noStrike">
                <a:solidFill>
                  <a:srgbClr val="FFF2CC"/>
                </a:solidFill>
                <a:latin typeface="Roboto Condensed"/>
                <a:ea typeface="Roboto Condensed"/>
                <a:cs typeface="Roboto Condensed"/>
                <a:sym typeface="Roboto Condensed"/>
              </a:rPr>
              <a:t>0</a:t>
            </a:r>
            <a:r>
              <a:rPr b="1" i="0" lang="en" sz="1800" u="none" cap="none" strike="noStrike">
                <a:solidFill>
                  <a:srgbClr val="FFF2CC"/>
                </a:solidFill>
                <a:latin typeface="Roboto Condensed"/>
                <a:ea typeface="Roboto Condensed"/>
                <a:cs typeface="Roboto Condensed"/>
                <a:sym typeface="Roboto Condensed"/>
              </a:rPr>
              <a:t> and ~10% for w</a:t>
            </a:r>
            <a:r>
              <a:rPr b="1" baseline="-25000" i="0" lang="en" sz="1800" u="none" cap="none" strike="noStrike">
                <a:solidFill>
                  <a:srgbClr val="FFF2CC"/>
                </a:solidFill>
                <a:latin typeface="Roboto Condensed"/>
                <a:ea typeface="Roboto Condensed"/>
                <a:cs typeface="Roboto Condensed"/>
                <a:sym typeface="Roboto Condensed"/>
              </a:rPr>
              <a:t>a</a:t>
            </a:r>
            <a:r>
              <a:rPr b="0" i="0" lang="en" sz="1800" u="none" cap="none" strike="noStrike">
                <a:solidFill>
                  <a:srgbClr val="D9D2E9"/>
                </a:solidFill>
                <a:latin typeface="Roboto Condensed"/>
                <a:ea typeface="Roboto Condensed"/>
                <a:cs typeface="Roboto Condensed"/>
                <a:sym typeface="Roboto Condensed"/>
              </a:rPr>
              <a:t>.</a:t>
            </a:r>
            <a:endParaRPr b="0" i="0" sz="1800" u="none" cap="none" strike="noStrike">
              <a:solidFill>
                <a:srgbClr val="000000"/>
              </a:solidFill>
              <a:latin typeface="Arial"/>
              <a:ea typeface="Arial"/>
              <a:cs typeface="Arial"/>
              <a:sym typeface="Arial"/>
            </a:endParaRPr>
          </a:p>
          <a:p>
            <a:pPr indent="-343080" lvl="0" marL="457200" marR="0" rtl="0" algn="l">
              <a:lnSpc>
                <a:spcPct val="115000"/>
              </a:lnSpc>
              <a:spcBef>
                <a:spcPts val="0"/>
              </a:spcBef>
              <a:spcAft>
                <a:spcPts val="0"/>
              </a:spcAft>
              <a:buClr>
                <a:srgbClr val="D9D2E9"/>
              </a:buClr>
              <a:buSzPts val="1800"/>
              <a:buFont typeface="Roboto Condensed"/>
              <a:buChar char="●"/>
            </a:pPr>
            <a:r>
              <a:rPr b="0" i="0" lang="en" sz="1800" u="none" cap="none" strike="noStrike">
                <a:solidFill>
                  <a:srgbClr val="D9D2E9"/>
                </a:solidFill>
                <a:latin typeface="Roboto Condensed"/>
                <a:ea typeface="Roboto Condensed"/>
                <a:cs typeface="Roboto Condensed"/>
                <a:sym typeface="Roboto Condensed"/>
              </a:rPr>
              <a:t>We base our requirements on the “</a:t>
            </a:r>
            <a:r>
              <a:rPr b="1" i="0" lang="en" sz="1800" u="none" cap="none" strike="noStrike">
                <a:solidFill>
                  <a:srgbClr val="FFF2CC"/>
                </a:solidFill>
                <a:latin typeface="Roboto Condensed"/>
                <a:ea typeface="Roboto Condensed"/>
                <a:cs typeface="Roboto Condensed"/>
                <a:sym typeface="Roboto Condensed"/>
              </a:rPr>
              <a:t>Figure of Merit</a:t>
            </a:r>
            <a:r>
              <a:rPr b="0" i="0" lang="en" sz="1800" u="none" cap="none" strike="noStrike">
                <a:solidFill>
                  <a:srgbClr val="D9D2E9"/>
                </a:solidFill>
                <a:latin typeface="Roboto Condensed"/>
                <a:ea typeface="Roboto Condensed"/>
                <a:cs typeface="Roboto Condensed"/>
                <a:sym typeface="Roboto Condensed"/>
              </a:rPr>
              <a:t>” (FoM, Albrecht et al. 2006).</a:t>
            </a:r>
            <a:endParaRPr b="0" i="0" sz="1800" u="none" cap="none" strike="noStrike">
              <a:solidFill>
                <a:srgbClr val="000000"/>
              </a:solidFill>
              <a:latin typeface="Arial"/>
              <a:ea typeface="Arial"/>
              <a:cs typeface="Arial"/>
              <a:sym typeface="Arial"/>
            </a:endParaRPr>
          </a:p>
          <a:p>
            <a:pPr indent="-343080" lvl="0" marL="457200" marR="0" rtl="0" algn="l">
              <a:lnSpc>
                <a:spcPct val="115000"/>
              </a:lnSpc>
              <a:spcBef>
                <a:spcPts val="0"/>
              </a:spcBef>
              <a:spcAft>
                <a:spcPts val="0"/>
              </a:spcAft>
              <a:buClr>
                <a:srgbClr val="D9D2E9"/>
              </a:buClr>
              <a:buSzPts val="1800"/>
              <a:buFont typeface="Roboto Condensed"/>
              <a:buChar char="●"/>
            </a:pPr>
            <a:r>
              <a:rPr b="0" i="0" lang="en" sz="1800" u="none" cap="none" strike="noStrike">
                <a:solidFill>
                  <a:srgbClr val="D9D2E9"/>
                </a:solidFill>
                <a:latin typeface="Roboto Condensed"/>
                <a:ea typeface="Roboto Condensed"/>
                <a:cs typeface="Roboto Condensed"/>
                <a:sym typeface="Roboto Condensed"/>
              </a:rPr>
              <a:t>Need to work backwards to figure out how to obtain such accuracy… which is where the </a:t>
            </a:r>
            <a:r>
              <a:rPr b="1" i="0" lang="en" sz="1800" u="none" cap="none" strike="noStrike">
                <a:solidFill>
                  <a:srgbClr val="FFF2CC"/>
                </a:solidFill>
                <a:latin typeface="Roboto Condensed"/>
                <a:ea typeface="Roboto Condensed"/>
                <a:cs typeface="Roboto Condensed"/>
                <a:sym typeface="Roboto Condensed"/>
              </a:rPr>
              <a:t>OpenUniverse</a:t>
            </a:r>
            <a:r>
              <a:rPr b="0" i="0" lang="en" sz="1800" u="none" cap="none" strike="noStrike">
                <a:solidFill>
                  <a:srgbClr val="D9D2E9"/>
                </a:solidFill>
                <a:latin typeface="Roboto Condensed"/>
                <a:ea typeface="Roboto Condensed"/>
                <a:cs typeface="Roboto Condensed"/>
                <a:sym typeface="Roboto Condensed"/>
              </a:rPr>
              <a:t> simulations come in. </a:t>
            </a:r>
            <a:endParaRPr b="0" i="0" sz="1800" u="none" cap="none" strike="noStrike">
              <a:solidFill>
                <a:srgbClr val="000000"/>
              </a:solidFill>
              <a:latin typeface="Arial"/>
              <a:ea typeface="Arial"/>
              <a:cs typeface="Arial"/>
              <a:sym typeface="Arial"/>
            </a:endParaRPr>
          </a:p>
        </p:txBody>
      </p:sp>
      <p:sp>
        <p:nvSpPr>
          <p:cNvPr id="164" name="Google Shape;164;p3"/>
          <p:cNvSpPr txBox="1"/>
          <p:nvPr>
            <p:ph idx="12" type="sldNum"/>
          </p:nvPr>
        </p:nvSpPr>
        <p:spPr>
          <a:xfrm>
            <a:off x="8472600" y="4663080"/>
            <a:ext cx="548280" cy="39312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FFFFFF"/>
              </a:buClr>
              <a:buSzPts val="1000"/>
              <a:buFont typeface="Roboto Condensed"/>
              <a:buNone/>
            </a:pPr>
            <a:fld id="{00000000-1234-1234-1234-123412341234}" type="slidenum">
              <a:rPr b="0" i="0" lang="en" sz="1000" u="none" cap="none" strike="noStrike">
                <a:solidFill>
                  <a:srgbClr val="FFFFFF"/>
                </a:solidFill>
                <a:latin typeface="Roboto Condensed"/>
                <a:ea typeface="Roboto Condensed"/>
                <a:cs typeface="Roboto Condensed"/>
                <a:sym typeface="Roboto Condensed"/>
              </a:rPr>
              <a:t>‹#›</a:t>
            </a:fld>
            <a:endParaRPr b="0" i="0" sz="1000" u="none" cap="none" strike="noStrike">
              <a:solidFill>
                <a:srgbClr val="FFFFFF"/>
              </a:solidFill>
              <a:latin typeface="Times New Roman"/>
              <a:ea typeface="Times New Roman"/>
              <a:cs typeface="Times New Roman"/>
              <a:sym typeface="Times New Roman"/>
            </a:endParaRPr>
          </a:p>
        </p:txBody>
      </p:sp>
      <p:sp>
        <p:nvSpPr>
          <p:cNvPr id="165" name="Google Shape;165;p3"/>
          <p:cNvSpPr/>
          <p:nvPr/>
        </p:nvSpPr>
        <p:spPr>
          <a:xfrm>
            <a:off x="4976280" y="1311840"/>
            <a:ext cx="3603960" cy="2917440"/>
          </a:xfrm>
          <a:prstGeom prst="roundRect">
            <a:avLst>
              <a:gd fmla="val 13158" name="adj"/>
            </a:avLst>
          </a:prstGeom>
          <a:blipFill rotWithShape="1">
            <a:blip r:embed="rId3">
              <a:alphaModFix/>
            </a:blip>
            <a:stretch>
              <a:fillRect b="0" l="0" r="0" t="0"/>
            </a:stretch>
          </a:blipFill>
          <a:ln cap="flat" cmpd="sng" w="38100">
            <a:solidFill>
              <a:srgbClr val="D9D2E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3"/>
          <p:cNvSpPr/>
          <p:nvPr/>
        </p:nvSpPr>
        <p:spPr>
          <a:xfrm>
            <a:off x="6662160" y="1264680"/>
            <a:ext cx="1684080" cy="39312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212121"/>
              </a:buClr>
              <a:buSzPts val="1500"/>
              <a:buFont typeface="Roboto Condensed"/>
              <a:buNone/>
            </a:pPr>
            <a:r>
              <a:rPr b="0" i="0" lang="en" sz="1500" u="none" cap="none" strike="noStrike">
                <a:solidFill>
                  <a:srgbClr val="212121"/>
                </a:solidFill>
                <a:latin typeface="Roboto Condensed"/>
                <a:ea typeface="Roboto Condensed"/>
                <a:cs typeface="Roboto Condensed"/>
                <a:sym typeface="Roboto Condensed"/>
              </a:rPr>
              <a:t>Albrecht et al. 2006</a:t>
            </a:r>
            <a:endParaRPr b="0" i="0" sz="1500" u="none" cap="none" strike="noStrike">
              <a:latin typeface="Arial"/>
              <a:ea typeface="Arial"/>
              <a:cs typeface="Arial"/>
              <a:sym typeface="Arial"/>
            </a:endParaRPr>
          </a:p>
        </p:txBody>
      </p:sp>
      <p:sp>
        <p:nvSpPr>
          <p:cNvPr id="167" name="Google Shape;167;p3"/>
          <p:cNvSpPr/>
          <p:nvPr/>
        </p:nvSpPr>
        <p:spPr>
          <a:xfrm>
            <a:off x="6856560" y="1755360"/>
            <a:ext cx="1558080" cy="39312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212121"/>
              </a:buClr>
              <a:buSzPts val="1800"/>
              <a:buFont typeface="Roboto Condensed"/>
              <a:buNone/>
            </a:pPr>
            <a:r>
              <a:rPr b="1" i="0" lang="en" sz="1800" u="none" cap="none" strike="noStrike">
                <a:solidFill>
                  <a:srgbClr val="212121"/>
                </a:solidFill>
                <a:latin typeface="Roboto Condensed"/>
                <a:ea typeface="Roboto Condensed"/>
                <a:cs typeface="Roboto Condensed"/>
                <a:sym typeface="Roboto Condensed"/>
              </a:rPr>
              <a:t>FoM = 1/(area)</a:t>
            </a:r>
            <a:endParaRPr b="0" i="0" sz="1800" u="none" cap="none" strike="noStrike">
              <a:latin typeface="Arial"/>
              <a:ea typeface="Arial"/>
              <a:cs typeface="Arial"/>
              <a:sym typeface="Arial"/>
            </a:endParaRPr>
          </a:p>
        </p:txBody>
      </p:sp>
      <p:sp>
        <p:nvSpPr>
          <p:cNvPr id="168" name="Google Shape;168;p3"/>
          <p:cNvSpPr/>
          <p:nvPr/>
        </p:nvSpPr>
        <p:spPr>
          <a:xfrm>
            <a:off x="7110720" y="2886840"/>
            <a:ext cx="1558080" cy="39312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212121"/>
              </a:buClr>
              <a:buSzPts val="1800"/>
              <a:buFont typeface="Roboto Condensed"/>
              <a:buNone/>
            </a:pPr>
            <a:r>
              <a:rPr b="0" i="0" lang="en" sz="1800" u="none" cap="none" strike="noStrike">
                <a:solidFill>
                  <a:srgbClr val="212121"/>
                </a:solidFill>
                <a:latin typeface="Roboto Condensed"/>
                <a:ea typeface="Roboto Condensed"/>
                <a:cs typeface="Roboto Condensed"/>
                <a:sym typeface="Roboto Condensed"/>
              </a:rPr>
              <a:t>95% confidence region</a:t>
            </a:r>
            <a:endParaRPr b="0" i="0" sz="1800" u="none" cap="none" strike="noStrike">
              <a:latin typeface="Arial"/>
              <a:ea typeface="Arial"/>
              <a:cs typeface="Arial"/>
              <a:sym typeface="Arial"/>
            </a:endParaRPr>
          </a:p>
        </p:txBody>
      </p:sp>
      <p:sp>
        <p:nvSpPr>
          <p:cNvPr id="169" name="Google Shape;169;p3"/>
          <p:cNvSpPr/>
          <p:nvPr/>
        </p:nvSpPr>
        <p:spPr>
          <a:xfrm rot="10800000">
            <a:off x="6919560" y="3282840"/>
            <a:ext cx="409320" cy="172800"/>
          </a:xfrm>
          <a:custGeom>
            <a:rect b="b" l="l" r="r" t="t"/>
            <a:pathLst>
              <a:path extrusionOk="0" h="21600" w="21600">
                <a:moveTo>
                  <a:pt x="0" y="0"/>
                </a:moveTo>
                <a:lnTo>
                  <a:pt x="21600" y="21600"/>
                </a:lnTo>
              </a:path>
            </a:pathLst>
          </a:custGeom>
          <a:noFill/>
          <a:ln cap="flat" cmpd="sng" w="38100">
            <a:solidFill>
              <a:srgbClr val="212121"/>
            </a:solidFill>
            <a:prstDash val="solid"/>
            <a:round/>
            <a:headEnd len="sm" w="sm" type="none"/>
            <a:tailEnd len="med" w="med" type="triangle"/>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4"/>
          <p:cNvSpPr txBox="1"/>
          <p:nvPr>
            <p:ph idx="12" type="sldNum"/>
          </p:nvPr>
        </p:nvSpPr>
        <p:spPr>
          <a:xfrm>
            <a:off x="8472600" y="4663080"/>
            <a:ext cx="548280" cy="39312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FFFFFF"/>
              </a:buClr>
              <a:buSzPts val="1000"/>
              <a:buFont typeface="Roboto Condensed"/>
              <a:buNone/>
            </a:pPr>
            <a:fld id="{00000000-1234-1234-1234-123412341234}" type="slidenum">
              <a:rPr b="0" i="0" lang="en" sz="1000" u="none" cap="none" strike="noStrike">
                <a:solidFill>
                  <a:srgbClr val="FFFFFF"/>
                </a:solidFill>
                <a:latin typeface="Roboto Condensed"/>
                <a:ea typeface="Roboto Condensed"/>
                <a:cs typeface="Roboto Condensed"/>
                <a:sym typeface="Roboto Condensed"/>
              </a:rPr>
              <a:t>‹#›</a:t>
            </a:fld>
            <a:endParaRPr b="0" i="0" sz="1000" u="none" cap="none" strike="noStrike">
              <a:solidFill>
                <a:srgbClr val="FFFFFF"/>
              </a:solidFill>
              <a:latin typeface="Times New Roman"/>
              <a:ea typeface="Times New Roman"/>
              <a:cs typeface="Times New Roman"/>
              <a:sym typeface="Times New Roman"/>
            </a:endParaRPr>
          </a:p>
        </p:txBody>
      </p:sp>
      <p:sp>
        <p:nvSpPr>
          <p:cNvPr id="175" name="Google Shape;175;p4"/>
          <p:cNvSpPr/>
          <p:nvPr/>
        </p:nvSpPr>
        <p:spPr>
          <a:xfrm>
            <a:off x="205920" y="378000"/>
            <a:ext cx="7043760" cy="4123800"/>
          </a:xfrm>
          <a:prstGeom prst="roundRect">
            <a:avLst>
              <a:gd fmla="val 9219" name="adj"/>
            </a:avLst>
          </a:prstGeom>
          <a:blipFill rotWithShape="1">
            <a:blip r:embed="rId3">
              <a:alphaModFix/>
            </a:blip>
            <a:stretch>
              <a:fillRect b="0" l="0" r="0" t="0"/>
            </a:stretch>
          </a:blipFill>
          <a:ln cap="flat" cmpd="sng" w="38100">
            <a:solidFill>
              <a:srgbClr val="D9D2E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4"/>
          <p:cNvSpPr/>
          <p:nvPr/>
        </p:nvSpPr>
        <p:spPr>
          <a:xfrm>
            <a:off x="7389000" y="453960"/>
            <a:ext cx="1770840" cy="417132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D9D2E9"/>
              </a:buClr>
              <a:buSzPts val="1900"/>
              <a:buFont typeface="Roboto Condensed"/>
              <a:buNone/>
            </a:pPr>
            <a:r>
              <a:rPr b="0" i="0" lang="en" sz="1900" u="none" cap="none" strike="noStrike">
                <a:solidFill>
                  <a:srgbClr val="D9D2E9"/>
                </a:solidFill>
                <a:latin typeface="Roboto Condensed"/>
                <a:ea typeface="Roboto Condensed"/>
                <a:cs typeface="Roboto Condensed"/>
                <a:sym typeface="Roboto Condensed"/>
              </a:rPr>
              <a:t>As we stack experimental error contributions, the FoM decreases. The error budget can be distributed accordingly amongst requirements like </a:t>
            </a:r>
            <a:r>
              <a:rPr b="1" i="0" lang="en" sz="1900" u="none" cap="none" strike="noStrike">
                <a:solidFill>
                  <a:srgbClr val="FFF2CC"/>
                </a:solidFill>
                <a:latin typeface="Roboto Condensed"/>
                <a:ea typeface="Roboto Condensed"/>
                <a:cs typeface="Roboto Condensed"/>
                <a:sym typeface="Roboto Condensed"/>
              </a:rPr>
              <a:t>cadence</a:t>
            </a:r>
            <a:r>
              <a:rPr b="0" i="0" lang="en" sz="1900" u="none" cap="none" strike="noStrike">
                <a:solidFill>
                  <a:srgbClr val="D9D2E9"/>
                </a:solidFill>
                <a:latin typeface="Roboto Condensed"/>
                <a:ea typeface="Roboto Condensed"/>
                <a:cs typeface="Roboto Condensed"/>
                <a:sym typeface="Roboto Condensed"/>
              </a:rPr>
              <a:t>, </a:t>
            </a:r>
            <a:r>
              <a:rPr b="1" i="0" lang="en" sz="1900" u="none" cap="none" strike="noStrike">
                <a:solidFill>
                  <a:srgbClr val="FFF2CC"/>
                </a:solidFill>
                <a:latin typeface="Roboto Condensed"/>
                <a:ea typeface="Roboto Condensed"/>
                <a:cs typeface="Roboto Condensed"/>
                <a:sym typeface="Roboto Condensed"/>
              </a:rPr>
              <a:t>depth</a:t>
            </a:r>
            <a:r>
              <a:rPr b="0" i="0" lang="en" sz="1900" u="none" cap="none" strike="noStrike">
                <a:solidFill>
                  <a:srgbClr val="D9D2E9"/>
                </a:solidFill>
                <a:latin typeface="Roboto Condensed"/>
                <a:ea typeface="Roboto Condensed"/>
                <a:cs typeface="Roboto Condensed"/>
                <a:sym typeface="Roboto Condensed"/>
              </a:rPr>
              <a:t>, and </a:t>
            </a:r>
            <a:r>
              <a:rPr b="1" i="0" lang="en" sz="1900" u="none" cap="none" strike="noStrike">
                <a:solidFill>
                  <a:srgbClr val="FFF2CC"/>
                </a:solidFill>
                <a:latin typeface="Roboto Condensed"/>
                <a:ea typeface="Roboto Condensed"/>
                <a:cs typeface="Roboto Condensed"/>
                <a:sym typeface="Roboto Condensed"/>
              </a:rPr>
              <a:t>number of SNe</a:t>
            </a:r>
            <a:r>
              <a:rPr b="0" i="0" lang="en" sz="1900" u="none" cap="none" strike="noStrike">
                <a:solidFill>
                  <a:srgbClr val="D9D2E9"/>
                </a:solidFill>
                <a:latin typeface="Roboto Condensed"/>
                <a:ea typeface="Roboto Condensed"/>
                <a:cs typeface="Roboto Condensed"/>
                <a:sym typeface="Roboto Condensed"/>
              </a:rPr>
              <a:t>.</a:t>
            </a:r>
            <a:endParaRPr b="0" i="0" sz="1900" u="none" cap="none" strike="noStrike">
              <a:latin typeface="Arial"/>
              <a:ea typeface="Arial"/>
              <a:cs typeface="Arial"/>
              <a:sym typeface="Arial"/>
            </a:endParaRPr>
          </a:p>
        </p:txBody>
      </p:sp>
      <p:sp>
        <p:nvSpPr>
          <p:cNvPr id="177" name="Google Shape;177;p4"/>
          <p:cNvSpPr/>
          <p:nvPr/>
        </p:nvSpPr>
        <p:spPr>
          <a:xfrm>
            <a:off x="4683600" y="480240"/>
            <a:ext cx="2455920" cy="3943440"/>
          </a:xfrm>
          <a:prstGeom prst="roundRect">
            <a:avLst>
              <a:gd fmla="val 8109" name="adj"/>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4"/>
          <p:cNvSpPr/>
          <p:nvPr/>
        </p:nvSpPr>
        <p:spPr>
          <a:xfrm>
            <a:off x="405720" y="-61800"/>
            <a:ext cx="1770900" cy="322200"/>
          </a:xfrm>
          <a:prstGeom prst="rect">
            <a:avLst/>
          </a:prstGeom>
          <a:noFill/>
          <a:ln>
            <a:noFill/>
          </a:ln>
        </p:spPr>
        <p:txBody>
          <a:bodyPr anchorCtr="0" anchor="t" bIns="182875" lIns="91425" spcFirstLastPara="1" rIns="91425" wrap="square" tIns="182875">
            <a:noAutofit/>
          </a:bodyPr>
          <a:lstStyle/>
          <a:p>
            <a:pPr indent="0" lvl="0" marL="0" marR="0" rtl="0" algn="l">
              <a:lnSpc>
                <a:spcPct val="100000"/>
              </a:lnSpc>
              <a:spcBef>
                <a:spcPts val="0"/>
              </a:spcBef>
              <a:spcAft>
                <a:spcPts val="0"/>
              </a:spcAft>
              <a:buClr>
                <a:srgbClr val="D9D2E9"/>
              </a:buClr>
              <a:buSzPts val="1500"/>
              <a:buFont typeface="Roboto Condensed"/>
              <a:buNone/>
            </a:pPr>
            <a:r>
              <a:rPr b="0" i="0" lang="en" sz="1500" u="none" cap="none" strike="noStrike">
                <a:solidFill>
                  <a:srgbClr val="D9D2E9"/>
                </a:solidFill>
                <a:latin typeface="Roboto Condensed"/>
                <a:ea typeface="Roboto Condensed"/>
                <a:cs typeface="Roboto Condensed"/>
                <a:sym typeface="Roboto Condensed"/>
              </a:rPr>
              <a:t>Rose et al. 2021</a:t>
            </a:r>
            <a:endParaRPr b="0" i="0" sz="1500" u="none" cap="none" strike="noStrike">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5"/>
          <p:cNvSpPr txBox="1"/>
          <p:nvPr>
            <p:ph idx="12" type="sldNum"/>
          </p:nvPr>
        </p:nvSpPr>
        <p:spPr>
          <a:xfrm>
            <a:off x="8472600" y="4663080"/>
            <a:ext cx="548280" cy="39312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FFFFFF"/>
              </a:buClr>
              <a:buSzPts val="1000"/>
              <a:buFont typeface="Roboto Condensed"/>
              <a:buNone/>
            </a:pPr>
            <a:fld id="{00000000-1234-1234-1234-123412341234}" type="slidenum">
              <a:rPr b="0" i="0" lang="en" sz="1000" u="none" cap="none" strike="noStrike">
                <a:solidFill>
                  <a:srgbClr val="FFFFFF"/>
                </a:solidFill>
                <a:latin typeface="Roboto Condensed"/>
                <a:ea typeface="Roboto Condensed"/>
                <a:cs typeface="Roboto Condensed"/>
                <a:sym typeface="Roboto Condensed"/>
              </a:rPr>
              <a:t>‹#›</a:t>
            </a:fld>
            <a:endParaRPr b="0" i="0" sz="1000" u="none" cap="none" strike="noStrike">
              <a:solidFill>
                <a:srgbClr val="FFFFFF"/>
              </a:solidFill>
              <a:latin typeface="Times New Roman"/>
              <a:ea typeface="Times New Roman"/>
              <a:cs typeface="Times New Roman"/>
              <a:sym typeface="Times New Roman"/>
            </a:endParaRPr>
          </a:p>
        </p:txBody>
      </p:sp>
      <p:sp>
        <p:nvSpPr>
          <p:cNvPr id="184" name="Google Shape;184;p5"/>
          <p:cNvSpPr/>
          <p:nvPr/>
        </p:nvSpPr>
        <p:spPr>
          <a:xfrm>
            <a:off x="205920" y="378000"/>
            <a:ext cx="7043760" cy="4123800"/>
          </a:xfrm>
          <a:prstGeom prst="roundRect">
            <a:avLst>
              <a:gd fmla="val 9219" name="adj"/>
            </a:avLst>
          </a:prstGeom>
          <a:blipFill rotWithShape="1">
            <a:blip r:embed="rId3">
              <a:alphaModFix/>
            </a:blip>
            <a:stretch>
              <a:fillRect b="0" l="0" r="0" t="0"/>
            </a:stretch>
          </a:blipFill>
          <a:ln cap="flat" cmpd="sng" w="38100">
            <a:solidFill>
              <a:srgbClr val="D9D2E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5"/>
          <p:cNvSpPr/>
          <p:nvPr/>
        </p:nvSpPr>
        <p:spPr>
          <a:xfrm>
            <a:off x="7389000" y="453960"/>
            <a:ext cx="1770840" cy="417132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D9D2E9"/>
              </a:buClr>
              <a:buSzPts val="1900"/>
              <a:buFont typeface="Roboto Condensed"/>
              <a:buNone/>
            </a:pPr>
            <a:r>
              <a:rPr b="0" i="0" lang="en" sz="1900" u="none" cap="none" strike="noStrike">
                <a:solidFill>
                  <a:srgbClr val="D9D2E9"/>
                </a:solidFill>
                <a:latin typeface="Roboto Condensed"/>
                <a:ea typeface="Roboto Condensed"/>
                <a:cs typeface="Roboto Condensed"/>
                <a:sym typeface="Roboto Condensed"/>
              </a:rPr>
              <a:t>Then, we can </a:t>
            </a:r>
            <a:r>
              <a:rPr b="1" i="0" lang="en" sz="1900" u="none" cap="none" strike="noStrike">
                <a:solidFill>
                  <a:srgbClr val="FFF2CC"/>
                </a:solidFill>
                <a:latin typeface="Roboto Condensed"/>
                <a:ea typeface="Roboto Condensed"/>
                <a:cs typeface="Roboto Condensed"/>
                <a:sym typeface="Roboto Condensed"/>
              </a:rPr>
              <a:t>simulate SN Ia observations</a:t>
            </a:r>
            <a:r>
              <a:rPr b="0" i="0" lang="en" sz="1900" u="none" cap="none" strike="noStrike">
                <a:solidFill>
                  <a:srgbClr val="D9D2E9"/>
                </a:solidFill>
                <a:latin typeface="Roboto Condensed"/>
                <a:ea typeface="Roboto Condensed"/>
                <a:cs typeface="Roboto Condensed"/>
                <a:sym typeface="Roboto Condensed"/>
              </a:rPr>
              <a:t> and build a </a:t>
            </a:r>
            <a:r>
              <a:rPr b="1" i="0" lang="en" sz="1900" u="none" cap="none" strike="noStrike">
                <a:solidFill>
                  <a:srgbClr val="FFF2CC"/>
                </a:solidFill>
                <a:latin typeface="Roboto Condensed"/>
                <a:ea typeface="Roboto Condensed"/>
                <a:cs typeface="Roboto Condensed"/>
                <a:sym typeface="Roboto Condensed"/>
              </a:rPr>
              <a:t>projected Hubble diagram</a:t>
            </a:r>
            <a:r>
              <a:rPr b="0" i="0" lang="en" sz="1900" u="none" cap="none" strike="noStrike">
                <a:solidFill>
                  <a:srgbClr val="D9D2E9"/>
                </a:solidFill>
                <a:latin typeface="Roboto Condensed"/>
                <a:ea typeface="Roboto Condensed"/>
                <a:cs typeface="Roboto Condensed"/>
                <a:sym typeface="Roboto Condensed"/>
              </a:rPr>
              <a:t> to the specifications determined from the FoM. </a:t>
            </a:r>
            <a:endParaRPr b="0" i="0" sz="1900" u="none" cap="none" strike="noStrike">
              <a:latin typeface="Arial"/>
              <a:ea typeface="Arial"/>
              <a:cs typeface="Arial"/>
              <a:sym typeface="Arial"/>
            </a:endParaRPr>
          </a:p>
        </p:txBody>
      </p:sp>
      <p:sp>
        <p:nvSpPr>
          <p:cNvPr id="186" name="Google Shape;186;p5"/>
          <p:cNvSpPr/>
          <p:nvPr/>
        </p:nvSpPr>
        <p:spPr>
          <a:xfrm>
            <a:off x="205920" y="378000"/>
            <a:ext cx="4579920" cy="4123800"/>
          </a:xfrm>
          <a:prstGeom prst="roundRect">
            <a:avLst>
              <a:gd fmla="val 8109" name="adj"/>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5"/>
          <p:cNvSpPr/>
          <p:nvPr/>
        </p:nvSpPr>
        <p:spPr>
          <a:xfrm>
            <a:off x="405720" y="-61800"/>
            <a:ext cx="1770900" cy="322200"/>
          </a:xfrm>
          <a:prstGeom prst="rect">
            <a:avLst/>
          </a:prstGeom>
          <a:noFill/>
          <a:ln>
            <a:noFill/>
          </a:ln>
        </p:spPr>
        <p:txBody>
          <a:bodyPr anchorCtr="0" anchor="t" bIns="182875" lIns="91425" spcFirstLastPara="1" rIns="91425" wrap="square" tIns="182875">
            <a:noAutofit/>
          </a:bodyPr>
          <a:lstStyle/>
          <a:p>
            <a:pPr indent="0" lvl="0" marL="0" marR="0" rtl="0" algn="l">
              <a:lnSpc>
                <a:spcPct val="100000"/>
              </a:lnSpc>
              <a:spcBef>
                <a:spcPts val="0"/>
              </a:spcBef>
              <a:spcAft>
                <a:spcPts val="0"/>
              </a:spcAft>
              <a:buClr>
                <a:srgbClr val="D9D2E9"/>
              </a:buClr>
              <a:buSzPts val="1500"/>
              <a:buFont typeface="Roboto Condensed"/>
              <a:buNone/>
            </a:pPr>
            <a:r>
              <a:rPr b="0" i="0" lang="en" sz="1500" u="none" cap="none" strike="noStrike">
                <a:solidFill>
                  <a:srgbClr val="D9D2E9"/>
                </a:solidFill>
                <a:latin typeface="Roboto Condensed"/>
                <a:ea typeface="Roboto Condensed"/>
                <a:cs typeface="Roboto Condensed"/>
                <a:sym typeface="Roboto Condensed"/>
              </a:rPr>
              <a:t>Rose et al. 2021</a:t>
            </a:r>
            <a:endParaRPr b="0" i="0" sz="1500" u="none" cap="none" strike="noStrike">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6"/>
          <p:cNvSpPr txBox="1"/>
          <p:nvPr>
            <p:ph type="title"/>
          </p:nvPr>
        </p:nvSpPr>
        <p:spPr>
          <a:xfrm>
            <a:off x="235440" y="140400"/>
            <a:ext cx="8520120" cy="572400"/>
          </a:xfrm>
          <a:prstGeom prst="rect">
            <a:avLst/>
          </a:prstGeom>
          <a:noFill/>
          <a:ln>
            <a:noFill/>
          </a:ln>
        </p:spPr>
        <p:txBody>
          <a:bodyPr anchorCtr="0" anchor="t" bIns="91425" lIns="0" spcFirstLastPara="1" rIns="0" wrap="square" tIns="91425">
            <a:noAutofit/>
          </a:bodyPr>
          <a:lstStyle/>
          <a:p>
            <a:pPr indent="0" lvl="0" marL="0" rtl="0" algn="l">
              <a:lnSpc>
                <a:spcPct val="100000"/>
              </a:lnSpc>
              <a:spcBef>
                <a:spcPts val="0"/>
              </a:spcBef>
              <a:spcAft>
                <a:spcPts val="0"/>
              </a:spcAft>
              <a:buClr>
                <a:srgbClr val="D9D2E9"/>
              </a:buClr>
              <a:buSzPts val="2800"/>
              <a:buFont typeface="Roboto Condensed"/>
              <a:buNone/>
            </a:pPr>
            <a:r>
              <a:rPr b="1" i="1" lang="en" sz="2800" strike="noStrike">
                <a:solidFill>
                  <a:srgbClr val="D9D2E9"/>
                </a:solidFill>
                <a:latin typeface="Roboto Condensed"/>
                <a:ea typeface="Roboto Condensed"/>
                <a:cs typeface="Roboto Condensed"/>
                <a:sym typeface="Roboto Condensed"/>
              </a:rPr>
              <a:t>Roman</a:t>
            </a:r>
            <a:r>
              <a:rPr b="1" lang="en" sz="2800" strike="noStrike">
                <a:solidFill>
                  <a:srgbClr val="D9D2E9"/>
                </a:solidFill>
                <a:latin typeface="Roboto Condensed"/>
                <a:ea typeface="Roboto Condensed"/>
                <a:cs typeface="Roboto Condensed"/>
                <a:sym typeface="Roboto Condensed"/>
              </a:rPr>
              <a:t> SN Project Infrastructure Team (SN PIT)</a:t>
            </a:r>
            <a:endParaRPr b="0" sz="2800" strike="noStrike">
              <a:solidFill>
                <a:srgbClr val="000000"/>
              </a:solidFill>
              <a:latin typeface="Arial"/>
              <a:ea typeface="Arial"/>
              <a:cs typeface="Arial"/>
              <a:sym typeface="Arial"/>
            </a:endParaRPr>
          </a:p>
        </p:txBody>
      </p:sp>
      <p:sp>
        <p:nvSpPr>
          <p:cNvPr id="193" name="Google Shape;193;p6"/>
          <p:cNvSpPr txBox="1"/>
          <p:nvPr>
            <p:ph idx="1" type="body"/>
          </p:nvPr>
        </p:nvSpPr>
        <p:spPr>
          <a:xfrm>
            <a:off x="159480" y="695160"/>
            <a:ext cx="4860720" cy="3416040"/>
          </a:xfrm>
          <a:prstGeom prst="rect">
            <a:avLst/>
          </a:prstGeom>
          <a:noFill/>
          <a:ln>
            <a:noFill/>
          </a:ln>
        </p:spPr>
        <p:txBody>
          <a:bodyPr anchorCtr="0" anchor="t" bIns="91425" lIns="0" spcFirstLastPara="1" rIns="0" wrap="square" tIns="91425">
            <a:noAutofit/>
          </a:bodyPr>
          <a:lstStyle/>
          <a:p>
            <a:pPr indent="-330120" lvl="0" marL="457200" marR="0" rtl="0" algn="l">
              <a:lnSpc>
                <a:spcPct val="115000"/>
              </a:lnSpc>
              <a:spcBef>
                <a:spcPts val="0"/>
              </a:spcBef>
              <a:spcAft>
                <a:spcPts val="0"/>
              </a:spcAft>
              <a:buClr>
                <a:srgbClr val="D9D2E9"/>
              </a:buClr>
              <a:buSzPts val="1600"/>
              <a:buFont typeface="Roboto Condensed"/>
              <a:buChar char="●"/>
            </a:pPr>
            <a:r>
              <a:rPr b="0" i="0" lang="en" sz="1600" u="none" cap="none" strike="noStrike">
                <a:solidFill>
                  <a:srgbClr val="D9D2E9"/>
                </a:solidFill>
                <a:latin typeface="Roboto Condensed"/>
                <a:ea typeface="Roboto Condensed"/>
                <a:cs typeface="Roboto Condensed"/>
                <a:sym typeface="Roboto Condensed"/>
              </a:rPr>
              <a:t>End goal: </a:t>
            </a:r>
            <a:r>
              <a:rPr b="1" i="0" lang="en" sz="1600" u="none" cap="none" strike="noStrike">
                <a:solidFill>
                  <a:srgbClr val="FFF2CC"/>
                </a:solidFill>
                <a:latin typeface="Roboto Condensed"/>
                <a:ea typeface="Roboto Condensed"/>
                <a:cs typeface="Roboto Condensed"/>
                <a:sym typeface="Roboto Condensed"/>
              </a:rPr>
              <a:t>Pixel-to-cosmology pipeline</a:t>
            </a:r>
            <a:endParaRPr b="0" i="0" sz="1600" u="none" cap="none" strike="noStrike">
              <a:solidFill>
                <a:srgbClr val="000000"/>
              </a:solidFill>
              <a:latin typeface="Arial"/>
              <a:ea typeface="Arial"/>
              <a:cs typeface="Arial"/>
              <a:sym typeface="Arial"/>
            </a:endParaRPr>
          </a:p>
          <a:p>
            <a:pPr indent="-330120" lvl="0" marL="457200" marR="0" rtl="0" algn="l">
              <a:lnSpc>
                <a:spcPct val="115000"/>
              </a:lnSpc>
              <a:spcBef>
                <a:spcPts val="0"/>
              </a:spcBef>
              <a:spcAft>
                <a:spcPts val="0"/>
              </a:spcAft>
              <a:buClr>
                <a:srgbClr val="D9D2E9"/>
              </a:buClr>
              <a:buSzPts val="1600"/>
              <a:buFont typeface="Roboto Condensed"/>
              <a:buChar char="●"/>
            </a:pPr>
            <a:r>
              <a:rPr b="0" i="0" lang="en" sz="1600" u="none" cap="none" strike="noStrike">
                <a:solidFill>
                  <a:srgbClr val="D9D2E9"/>
                </a:solidFill>
                <a:latin typeface="Roboto Condensed"/>
                <a:ea typeface="Roboto Condensed"/>
                <a:cs typeface="Roboto Condensed"/>
                <a:sym typeface="Roboto Condensed"/>
              </a:rPr>
              <a:t>This includes both catalog- and image-level simulations</a:t>
            </a:r>
            <a:endParaRPr b="0" i="0" sz="1600" u="none" cap="none" strike="noStrike">
              <a:solidFill>
                <a:srgbClr val="000000"/>
              </a:solidFill>
              <a:latin typeface="Arial"/>
              <a:ea typeface="Arial"/>
              <a:cs typeface="Arial"/>
              <a:sym typeface="Arial"/>
            </a:endParaRPr>
          </a:p>
          <a:p>
            <a:pPr indent="-330120" lvl="0" marL="457200" marR="0" rtl="0" algn="l">
              <a:lnSpc>
                <a:spcPct val="115000"/>
              </a:lnSpc>
              <a:spcBef>
                <a:spcPts val="0"/>
              </a:spcBef>
              <a:spcAft>
                <a:spcPts val="0"/>
              </a:spcAft>
              <a:buClr>
                <a:srgbClr val="D9D2E9"/>
              </a:buClr>
              <a:buSzPts val="1600"/>
              <a:buFont typeface="Roboto Condensed"/>
              <a:buChar char="●"/>
            </a:pPr>
            <a:r>
              <a:rPr b="0" i="0" lang="en" sz="1600" u="none" cap="none" strike="noStrike">
                <a:solidFill>
                  <a:srgbClr val="D9D2E9"/>
                </a:solidFill>
                <a:latin typeface="Roboto Condensed"/>
                <a:ea typeface="Roboto Condensed"/>
                <a:cs typeface="Roboto Condensed"/>
                <a:sym typeface="Roboto Condensed"/>
              </a:rPr>
              <a:t>Three simulation products:</a:t>
            </a:r>
            <a:endParaRPr b="0" i="0" sz="1600" u="none" cap="none" strike="noStrike">
              <a:solidFill>
                <a:srgbClr val="000000"/>
              </a:solidFill>
              <a:latin typeface="Arial"/>
              <a:ea typeface="Arial"/>
              <a:cs typeface="Arial"/>
              <a:sym typeface="Arial"/>
            </a:endParaRPr>
          </a:p>
          <a:p>
            <a:pPr indent="-330120" lvl="1" marL="914400" marR="0" rtl="0" algn="l">
              <a:lnSpc>
                <a:spcPct val="115000"/>
              </a:lnSpc>
              <a:spcBef>
                <a:spcPts val="0"/>
              </a:spcBef>
              <a:spcAft>
                <a:spcPts val="0"/>
              </a:spcAft>
              <a:buClr>
                <a:srgbClr val="D9D2E9"/>
              </a:buClr>
              <a:buSzPts val="1600"/>
              <a:buFont typeface="Roboto Condensed"/>
              <a:buAutoNum type="arabicPeriod"/>
            </a:pPr>
            <a:r>
              <a:rPr b="0" i="0" lang="en" sz="1600" u="none" cap="none" strike="noStrike">
                <a:solidFill>
                  <a:srgbClr val="D9D2E9"/>
                </a:solidFill>
                <a:latin typeface="Roboto Condensed"/>
                <a:ea typeface="Roboto Condensed"/>
                <a:cs typeface="Roboto Condensed"/>
                <a:sym typeface="Roboto Condensed"/>
              </a:rPr>
              <a:t>Catalog-level light curves and spectra for all transients</a:t>
            </a:r>
            <a:endParaRPr b="0" i="0" sz="1600" u="none" cap="none" strike="noStrike">
              <a:solidFill>
                <a:srgbClr val="000000"/>
              </a:solidFill>
              <a:latin typeface="Arial"/>
              <a:ea typeface="Arial"/>
              <a:cs typeface="Arial"/>
              <a:sym typeface="Arial"/>
            </a:endParaRPr>
          </a:p>
          <a:p>
            <a:pPr indent="-330120" lvl="1" marL="914400" marR="0" rtl="0" algn="l">
              <a:lnSpc>
                <a:spcPct val="115000"/>
              </a:lnSpc>
              <a:spcBef>
                <a:spcPts val="0"/>
              </a:spcBef>
              <a:spcAft>
                <a:spcPts val="0"/>
              </a:spcAft>
              <a:buClr>
                <a:srgbClr val="D9D2E9"/>
              </a:buClr>
              <a:buSzPts val="1600"/>
              <a:buFont typeface="Roboto Condensed"/>
              <a:buAutoNum type="arabicPeriod"/>
            </a:pPr>
            <a:r>
              <a:rPr b="1" i="0" lang="en" sz="1600" u="none" cap="none" strike="noStrike">
                <a:solidFill>
                  <a:srgbClr val="FFF2CC"/>
                </a:solidFill>
                <a:latin typeface="Roboto Condensed"/>
                <a:ea typeface="Roboto Condensed"/>
                <a:cs typeface="Roboto Condensed"/>
                <a:sym typeface="Roboto Condensed"/>
              </a:rPr>
              <a:t>Pixel-level HLTDS images (OpenUniverse) with injected point sources from SNANA (SNe; Kessler et al. 2009)</a:t>
            </a:r>
            <a:r>
              <a:rPr b="0" i="0" lang="en" sz="1600" u="none" cap="none" strike="noStrike">
                <a:solidFill>
                  <a:srgbClr val="D9D2E9"/>
                </a:solidFill>
                <a:latin typeface="Roboto Condensed"/>
                <a:ea typeface="Roboto Condensed"/>
                <a:cs typeface="Roboto Condensed"/>
                <a:sym typeface="Roboto Condensed"/>
              </a:rPr>
              <a:t> </a:t>
            </a:r>
            <a:endParaRPr b="0" i="0" sz="1600" u="none" cap="none" strike="noStrike">
              <a:solidFill>
                <a:srgbClr val="000000"/>
              </a:solidFill>
              <a:latin typeface="Arial"/>
              <a:ea typeface="Arial"/>
              <a:cs typeface="Arial"/>
              <a:sym typeface="Arial"/>
            </a:endParaRPr>
          </a:p>
          <a:p>
            <a:pPr indent="-330120" lvl="1" marL="914400" marR="0" rtl="0" algn="l">
              <a:lnSpc>
                <a:spcPct val="115000"/>
              </a:lnSpc>
              <a:spcBef>
                <a:spcPts val="0"/>
              </a:spcBef>
              <a:spcAft>
                <a:spcPts val="0"/>
              </a:spcAft>
              <a:buClr>
                <a:srgbClr val="D9D2E9"/>
              </a:buClr>
              <a:buSzPts val="1600"/>
              <a:buFont typeface="Roboto Condensed"/>
              <a:buAutoNum type="arabicPeriod"/>
            </a:pPr>
            <a:r>
              <a:rPr b="0" i="0" lang="en" sz="1600" u="none" cap="none" strike="noStrike">
                <a:solidFill>
                  <a:srgbClr val="D9D2E9"/>
                </a:solidFill>
                <a:latin typeface="Roboto Condensed"/>
                <a:ea typeface="Roboto Condensed"/>
                <a:cs typeface="Roboto Condensed"/>
                <a:sym typeface="Roboto Condensed"/>
              </a:rPr>
              <a:t>3D spectral datacubes</a:t>
            </a:r>
            <a:endParaRPr b="0" i="0" sz="1600" u="none" cap="none" strike="noStrike">
              <a:solidFill>
                <a:srgbClr val="000000"/>
              </a:solidFill>
              <a:latin typeface="Arial"/>
              <a:ea typeface="Arial"/>
              <a:cs typeface="Arial"/>
              <a:sym typeface="Arial"/>
            </a:endParaRPr>
          </a:p>
          <a:p>
            <a:pPr indent="-330120" lvl="0" marL="457200" marR="0" rtl="0" algn="l">
              <a:lnSpc>
                <a:spcPct val="115000"/>
              </a:lnSpc>
              <a:spcBef>
                <a:spcPts val="0"/>
              </a:spcBef>
              <a:spcAft>
                <a:spcPts val="0"/>
              </a:spcAft>
              <a:buClr>
                <a:srgbClr val="D9D2E9"/>
              </a:buClr>
              <a:buSzPts val="1600"/>
              <a:buFont typeface="Roboto Condensed"/>
              <a:buChar char="●"/>
            </a:pPr>
            <a:r>
              <a:rPr b="0" i="0" lang="en" sz="1600" u="none" cap="none" strike="noStrike">
                <a:solidFill>
                  <a:srgbClr val="D9D2E9"/>
                </a:solidFill>
                <a:latin typeface="Roboto Condensed"/>
                <a:ea typeface="Roboto Condensed"/>
                <a:cs typeface="Roboto Condensed"/>
                <a:sym typeface="Roboto Condensed"/>
              </a:rPr>
              <a:t>Will be able to download and process images in “real time”</a:t>
            </a:r>
            <a:endParaRPr b="0" i="0" sz="1600" u="none" cap="none" strike="noStrike">
              <a:solidFill>
                <a:srgbClr val="000000"/>
              </a:solidFill>
              <a:latin typeface="Arial"/>
              <a:ea typeface="Arial"/>
              <a:cs typeface="Arial"/>
              <a:sym typeface="Arial"/>
            </a:endParaRPr>
          </a:p>
          <a:p>
            <a:pPr indent="-330120" lvl="0" marL="457200" marR="0" rtl="0" algn="l">
              <a:lnSpc>
                <a:spcPct val="115000"/>
              </a:lnSpc>
              <a:spcBef>
                <a:spcPts val="0"/>
              </a:spcBef>
              <a:spcAft>
                <a:spcPts val="0"/>
              </a:spcAft>
              <a:buClr>
                <a:srgbClr val="D9D2E9"/>
              </a:buClr>
              <a:buSzPts val="1600"/>
              <a:buFont typeface="Roboto Condensed"/>
              <a:buChar char="●"/>
            </a:pPr>
            <a:r>
              <a:rPr b="1" i="0" lang="en" sz="1600" u="none" cap="none" strike="noStrike">
                <a:solidFill>
                  <a:srgbClr val="FFF2CC"/>
                </a:solidFill>
                <a:latin typeface="Roboto Condensed"/>
                <a:ea typeface="Roboto Condensed"/>
                <a:cs typeface="Roboto Condensed"/>
                <a:sym typeface="Roboto Condensed"/>
              </a:rPr>
              <a:t>We need a difference imaging and photometry pipeline!</a:t>
            </a:r>
            <a:endParaRPr b="0" i="0" sz="1600" u="none" cap="none" strike="noStrike">
              <a:solidFill>
                <a:srgbClr val="000000"/>
              </a:solidFill>
              <a:latin typeface="Arial"/>
              <a:ea typeface="Arial"/>
              <a:cs typeface="Arial"/>
              <a:sym typeface="Arial"/>
            </a:endParaRPr>
          </a:p>
        </p:txBody>
      </p:sp>
      <p:sp>
        <p:nvSpPr>
          <p:cNvPr id="194" name="Google Shape;194;p6"/>
          <p:cNvSpPr txBox="1"/>
          <p:nvPr>
            <p:ph idx="12" type="sldNum"/>
          </p:nvPr>
        </p:nvSpPr>
        <p:spPr>
          <a:xfrm>
            <a:off x="8472600" y="4663080"/>
            <a:ext cx="548280" cy="39312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FFFFFF"/>
              </a:buClr>
              <a:buSzPts val="1000"/>
              <a:buFont typeface="Roboto Condensed"/>
              <a:buNone/>
            </a:pPr>
            <a:fld id="{00000000-1234-1234-1234-123412341234}" type="slidenum">
              <a:rPr b="0" i="0" lang="en" sz="1000" u="none" cap="none" strike="noStrike">
                <a:solidFill>
                  <a:srgbClr val="FFFFFF"/>
                </a:solidFill>
                <a:latin typeface="Roboto Condensed"/>
                <a:ea typeface="Roboto Condensed"/>
                <a:cs typeface="Roboto Condensed"/>
                <a:sym typeface="Roboto Condensed"/>
              </a:rPr>
              <a:t>‹#›</a:t>
            </a:fld>
            <a:endParaRPr b="0" i="0" sz="1000" u="none" cap="none" strike="noStrike">
              <a:solidFill>
                <a:srgbClr val="FFFFFF"/>
              </a:solidFill>
              <a:latin typeface="Times New Roman"/>
              <a:ea typeface="Times New Roman"/>
              <a:cs typeface="Times New Roman"/>
              <a:sym typeface="Times New Roman"/>
            </a:endParaRPr>
          </a:p>
        </p:txBody>
      </p:sp>
      <p:sp>
        <p:nvSpPr>
          <p:cNvPr id="195" name="Google Shape;195;p6"/>
          <p:cNvSpPr/>
          <p:nvPr/>
        </p:nvSpPr>
        <p:spPr>
          <a:xfrm>
            <a:off x="5228640" y="855360"/>
            <a:ext cx="3663000" cy="3664800"/>
          </a:xfrm>
          <a:prstGeom prst="roundRect">
            <a:avLst>
              <a:gd fmla="val 8356" name="adj"/>
            </a:avLst>
          </a:prstGeom>
          <a:blipFill rotWithShape="1">
            <a:blip r:embed="rId3">
              <a:alphaModFix/>
            </a:blip>
            <a:stretch>
              <a:fillRect b="0" l="0" r="0" t="0"/>
            </a:stretch>
          </a:blipFill>
          <a:ln cap="flat" cmpd="sng" w="38100">
            <a:solidFill>
              <a:srgbClr val="D9D2E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6" name="Google Shape;196;p6"/>
          <p:cNvPicPr preferRelativeResize="0"/>
          <p:nvPr/>
        </p:nvPicPr>
        <p:blipFill rotWithShape="1">
          <a:blip r:embed="rId4">
            <a:alphaModFix/>
          </a:blip>
          <a:srcRect b="0" l="0" r="0" t="0"/>
          <a:stretch/>
        </p:blipFill>
        <p:spPr>
          <a:xfrm>
            <a:off x="7787880" y="923760"/>
            <a:ext cx="1034280" cy="1034280"/>
          </a:xfrm>
          <a:prstGeom prst="rect">
            <a:avLst/>
          </a:prstGeom>
          <a:noFill/>
          <a:ln>
            <a:noFill/>
          </a:ln>
        </p:spPr>
      </p:pic>
      <p:sp>
        <p:nvSpPr>
          <p:cNvPr id="197" name="Google Shape;197;p6"/>
          <p:cNvSpPr/>
          <p:nvPr/>
        </p:nvSpPr>
        <p:spPr>
          <a:xfrm>
            <a:off x="5311080" y="4048320"/>
            <a:ext cx="3341100" cy="358800"/>
          </a:xfrm>
          <a:prstGeom prst="rect">
            <a:avLst/>
          </a:prstGeom>
          <a:noFill/>
          <a:ln>
            <a:noFill/>
          </a:ln>
          <a:effectLst>
            <a:outerShdw blurRad="57240" rotWithShape="0" algn="bl" dir="5400000" dist="19080">
              <a:srgbClr val="000000">
                <a:alpha val="49803"/>
              </a:srgbClr>
            </a:outerShdw>
          </a:effectLst>
        </p:spPr>
        <p:txBody>
          <a:bodyPr anchorCtr="0" anchor="t" bIns="182875" lIns="91425" spcFirstLastPara="1" rIns="91425" wrap="square" tIns="182875">
            <a:noAutofit/>
          </a:bodyPr>
          <a:lstStyle/>
          <a:p>
            <a:pPr indent="0" lvl="0" marL="0" marR="0" rtl="0" algn="l">
              <a:lnSpc>
                <a:spcPct val="100000"/>
              </a:lnSpc>
              <a:spcBef>
                <a:spcPts val="0"/>
              </a:spcBef>
              <a:spcAft>
                <a:spcPts val="0"/>
              </a:spcAft>
              <a:buClr>
                <a:srgbClr val="D9D2E9"/>
              </a:buClr>
              <a:buSzPts val="1800"/>
              <a:buFont typeface="Roboto Condensed"/>
              <a:buNone/>
            </a:pPr>
            <a:r>
              <a:rPr b="0" i="0" lang="en" sz="1800" u="none" cap="none" strike="noStrike">
                <a:solidFill>
                  <a:srgbClr val="D9D2E9"/>
                </a:solidFill>
                <a:latin typeface="Roboto Condensed"/>
                <a:ea typeface="Roboto Condensed"/>
                <a:cs typeface="Roboto Condensed"/>
                <a:sym typeface="Roboto Condensed"/>
              </a:rPr>
              <a:t>OpenUniverse-</a:t>
            </a:r>
            <a:r>
              <a:rPr b="0" i="0" lang="en" sz="1600" u="none" cap="none" strike="noStrike">
                <a:solidFill>
                  <a:srgbClr val="D9D2E9"/>
                </a:solidFill>
                <a:latin typeface="Roboto Condensed"/>
                <a:ea typeface="Roboto Condensed"/>
                <a:cs typeface="Roboto Condensed"/>
                <a:sym typeface="Roboto Condensed"/>
              </a:rPr>
              <a:t>Roman-LSST DESC</a:t>
            </a:r>
            <a:endParaRPr b="0" i="0" sz="1600" u="none" cap="none" strike="noStrike">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7"/>
          <p:cNvSpPr txBox="1"/>
          <p:nvPr>
            <p:ph type="title"/>
          </p:nvPr>
        </p:nvSpPr>
        <p:spPr>
          <a:xfrm>
            <a:off x="311760" y="444960"/>
            <a:ext cx="8520120" cy="572400"/>
          </a:xfrm>
          <a:prstGeom prst="rect">
            <a:avLst/>
          </a:prstGeom>
          <a:noFill/>
          <a:ln>
            <a:noFill/>
          </a:ln>
        </p:spPr>
        <p:txBody>
          <a:bodyPr anchorCtr="0" anchor="t" bIns="91425" lIns="0" spcFirstLastPara="1" rIns="0" wrap="square" tIns="91425">
            <a:noAutofit/>
          </a:bodyPr>
          <a:lstStyle/>
          <a:p>
            <a:pPr indent="0" lvl="0" marL="0" rtl="0" algn="l">
              <a:lnSpc>
                <a:spcPct val="100000"/>
              </a:lnSpc>
              <a:spcBef>
                <a:spcPts val="0"/>
              </a:spcBef>
              <a:spcAft>
                <a:spcPts val="0"/>
              </a:spcAft>
              <a:buClr>
                <a:srgbClr val="D9D2E9"/>
              </a:buClr>
              <a:buSzPts val="2800"/>
              <a:buFont typeface="Roboto Condensed"/>
              <a:buNone/>
            </a:pPr>
            <a:r>
              <a:rPr b="1" lang="en" sz="2800" strike="noStrike">
                <a:solidFill>
                  <a:srgbClr val="D9D2E9"/>
                </a:solidFill>
                <a:latin typeface="Roboto Condensed"/>
                <a:ea typeface="Roboto Condensed"/>
                <a:cs typeface="Roboto Condensed"/>
                <a:sym typeface="Roboto Condensed"/>
              </a:rPr>
              <a:t>Difference imaging pipeline specifications</a:t>
            </a:r>
            <a:endParaRPr b="0" sz="2800" strike="noStrike">
              <a:solidFill>
                <a:srgbClr val="000000"/>
              </a:solidFill>
              <a:latin typeface="Arial"/>
              <a:ea typeface="Arial"/>
              <a:cs typeface="Arial"/>
              <a:sym typeface="Arial"/>
            </a:endParaRPr>
          </a:p>
        </p:txBody>
      </p:sp>
      <p:sp>
        <p:nvSpPr>
          <p:cNvPr id="203" name="Google Shape;203;p7"/>
          <p:cNvSpPr txBox="1"/>
          <p:nvPr>
            <p:ph idx="1" type="body"/>
          </p:nvPr>
        </p:nvSpPr>
        <p:spPr>
          <a:xfrm>
            <a:off x="311760" y="1152360"/>
            <a:ext cx="8520120" cy="3416040"/>
          </a:xfrm>
          <a:prstGeom prst="rect">
            <a:avLst/>
          </a:prstGeom>
          <a:noFill/>
          <a:ln>
            <a:noFill/>
          </a:ln>
        </p:spPr>
        <p:txBody>
          <a:bodyPr anchorCtr="0" anchor="t" bIns="91425" lIns="0" spcFirstLastPara="1" rIns="0" wrap="square" tIns="91425">
            <a:noAutofit/>
          </a:bodyPr>
          <a:lstStyle/>
          <a:p>
            <a:pPr indent="-343080" lvl="0" marL="457200" marR="0" rtl="0" algn="l">
              <a:lnSpc>
                <a:spcPct val="115000"/>
              </a:lnSpc>
              <a:spcBef>
                <a:spcPts val="0"/>
              </a:spcBef>
              <a:spcAft>
                <a:spcPts val="0"/>
              </a:spcAft>
              <a:buClr>
                <a:srgbClr val="D9D2E9"/>
              </a:buClr>
              <a:buSzPts val="1800"/>
              <a:buFont typeface="Roboto Condensed"/>
              <a:buChar char="●"/>
            </a:pPr>
            <a:r>
              <a:rPr b="1" i="0" lang="en" sz="1800" u="none" cap="none" strike="noStrike">
                <a:solidFill>
                  <a:srgbClr val="FFF2CC"/>
                </a:solidFill>
                <a:latin typeface="Roboto Condensed"/>
                <a:ea typeface="Roboto Condensed"/>
                <a:cs typeface="Roboto Condensed"/>
                <a:sym typeface="Roboto Condensed"/>
              </a:rPr>
              <a:t>Precise</a:t>
            </a:r>
            <a:r>
              <a:rPr b="0" i="0" lang="en" sz="1800" u="none" cap="none" strike="noStrike">
                <a:solidFill>
                  <a:srgbClr val="D9D2E9"/>
                </a:solidFill>
                <a:latin typeface="Roboto Condensed"/>
                <a:ea typeface="Roboto Condensed"/>
                <a:cs typeface="Roboto Condensed"/>
                <a:sym typeface="Roboto Condensed"/>
              </a:rPr>
              <a:t>: SNe will have a large range of brightness across a large redshift range. Photometric systematics </a:t>
            </a:r>
            <a:r>
              <a:rPr b="0" i="1" lang="en" sz="1800" u="none" cap="none" strike="noStrike">
                <a:solidFill>
                  <a:srgbClr val="D9D2E9"/>
                </a:solidFill>
                <a:latin typeface="Roboto Condensed"/>
                <a:ea typeface="Roboto Condensed"/>
                <a:cs typeface="Roboto Condensed"/>
                <a:sym typeface="Roboto Condensed"/>
              </a:rPr>
              <a:t>strongly</a:t>
            </a:r>
            <a:r>
              <a:rPr b="0" i="0" lang="en" sz="1800" u="none" cap="none" strike="noStrike">
                <a:solidFill>
                  <a:srgbClr val="D9D2E9"/>
                </a:solidFill>
                <a:latin typeface="Roboto Condensed"/>
                <a:ea typeface="Roboto Condensed"/>
                <a:cs typeface="Roboto Condensed"/>
                <a:sym typeface="Roboto Condensed"/>
              </a:rPr>
              <a:t> affect constraints on cosmological parameters.</a:t>
            </a:r>
            <a:endParaRPr b="0" i="0" sz="1800" u="none" cap="none" strike="noStrike">
              <a:solidFill>
                <a:srgbClr val="000000"/>
              </a:solidFill>
              <a:latin typeface="Arial"/>
              <a:ea typeface="Arial"/>
              <a:cs typeface="Arial"/>
              <a:sym typeface="Arial"/>
            </a:endParaRPr>
          </a:p>
          <a:p>
            <a:pPr indent="-343079" lvl="1" marL="914400" marR="0" rtl="0" algn="l">
              <a:lnSpc>
                <a:spcPct val="115000"/>
              </a:lnSpc>
              <a:spcBef>
                <a:spcPts val="0"/>
              </a:spcBef>
              <a:spcAft>
                <a:spcPts val="0"/>
              </a:spcAft>
              <a:buClr>
                <a:srgbClr val="D9D2E9"/>
              </a:buClr>
              <a:buSzPts val="1800"/>
              <a:buFont typeface="Roboto Condensed"/>
              <a:buChar char="○"/>
            </a:pPr>
            <a:r>
              <a:rPr b="0" i="1" lang="en" sz="1800" u="none" cap="none" strike="noStrike">
                <a:solidFill>
                  <a:srgbClr val="D9D2E9"/>
                </a:solidFill>
                <a:latin typeface="Roboto Condensed"/>
                <a:ea typeface="Roboto Condensed"/>
                <a:cs typeface="Roboto Condensed"/>
                <a:sym typeface="Roboto Condensed"/>
              </a:rPr>
              <a:t>Challenge</a:t>
            </a:r>
            <a:r>
              <a:rPr b="0" i="0" lang="en" sz="1800" u="none" cap="none" strike="noStrike">
                <a:solidFill>
                  <a:srgbClr val="D9D2E9"/>
                </a:solidFill>
                <a:latin typeface="Roboto Condensed"/>
                <a:ea typeface="Roboto Condensed"/>
                <a:cs typeface="Roboto Condensed"/>
                <a:sym typeface="Roboto Condensed"/>
              </a:rPr>
              <a:t>: How to accommodate </a:t>
            </a:r>
            <a:r>
              <a:rPr b="0" i="1" lang="en" sz="1800" u="none" cap="none" strike="noStrike">
                <a:solidFill>
                  <a:srgbClr val="D9D2E9"/>
                </a:solidFill>
                <a:latin typeface="Roboto Condensed"/>
                <a:ea typeface="Roboto Condensed"/>
                <a:cs typeface="Roboto Condensed"/>
                <a:sym typeface="Roboto Condensed"/>
              </a:rPr>
              <a:t>Roman</a:t>
            </a:r>
            <a:r>
              <a:rPr b="0" i="0" lang="en" sz="1800" u="none" cap="none" strike="noStrike">
                <a:solidFill>
                  <a:srgbClr val="D9D2E9"/>
                </a:solidFill>
                <a:latin typeface="Roboto Condensed"/>
                <a:ea typeface="Roboto Condensed"/>
                <a:cs typeface="Roboto Condensed"/>
                <a:sym typeface="Roboto Condensed"/>
              </a:rPr>
              <a:t>’s spatially-varying PSF? </a:t>
            </a:r>
            <a:endParaRPr b="0" i="0" sz="1800" u="none" cap="none" strike="noStrike">
              <a:solidFill>
                <a:srgbClr val="000000"/>
              </a:solidFill>
              <a:latin typeface="Arial"/>
              <a:ea typeface="Arial"/>
              <a:cs typeface="Arial"/>
              <a:sym typeface="Arial"/>
            </a:endParaRPr>
          </a:p>
          <a:p>
            <a:pPr indent="-343080" lvl="0" marL="457200" marR="0" rtl="0" algn="l">
              <a:lnSpc>
                <a:spcPct val="115000"/>
              </a:lnSpc>
              <a:spcBef>
                <a:spcPts val="0"/>
              </a:spcBef>
              <a:spcAft>
                <a:spcPts val="0"/>
              </a:spcAft>
              <a:buClr>
                <a:srgbClr val="D9D2E9"/>
              </a:buClr>
              <a:buSzPts val="1800"/>
              <a:buFont typeface="Roboto Condensed"/>
              <a:buChar char="●"/>
            </a:pPr>
            <a:r>
              <a:rPr b="1" i="0" lang="en" sz="1800" u="none" cap="none" strike="noStrike">
                <a:solidFill>
                  <a:srgbClr val="FFF2CC"/>
                </a:solidFill>
                <a:latin typeface="Roboto Condensed"/>
                <a:ea typeface="Roboto Condensed"/>
                <a:cs typeface="Roboto Condensed"/>
                <a:sym typeface="Roboto Condensed"/>
              </a:rPr>
              <a:t>Fast</a:t>
            </a:r>
            <a:r>
              <a:rPr b="0" i="0" lang="en" sz="1800" u="none" cap="none" strike="noStrike">
                <a:solidFill>
                  <a:srgbClr val="D9D2E9"/>
                </a:solidFill>
                <a:latin typeface="Roboto Condensed"/>
                <a:ea typeface="Roboto Condensed"/>
                <a:cs typeface="Roboto Condensed"/>
                <a:sym typeface="Roboto Condensed"/>
              </a:rPr>
              <a:t>: Pipeline should detect SNe ASAP</a:t>
            </a:r>
            <a:endParaRPr b="0" i="0" sz="1800" u="none" cap="none" strike="noStrike">
              <a:solidFill>
                <a:srgbClr val="000000"/>
              </a:solidFill>
              <a:latin typeface="Arial"/>
              <a:ea typeface="Arial"/>
              <a:cs typeface="Arial"/>
              <a:sym typeface="Arial"/>
            </a:endParaRPr>
          </a:p>
        </p:txBody>
      </p:sp>
      <p:sp>
        <p:nvSpPr>
          <p:cNvPr id="204" name="Google Shape;204;p7"/>
          <p:cNvSpPr txBox="1"/>
          <p:nvPr>
            <p:ph idx="12" type="sldNum"/>
          </p:nvPr>
        </p:nvSpPr>
        <p:spPr>
          <a:xfrm>
            <a:off x="8472600" y="4663080"/>
            <a:ext cx="548280" cy="39312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FFFFFF"/>
              </a:buClr>
              <a:buSzPts val="1000"/>
              <a:buFont typeface="Roboto Condensed"/>
              <a:buNone/>
            </a:pPr>
            <a:fld id="{00000000-1234-1234-1234-123412341234}" type="slidenum">
              <a:rPr b="0" i="0" lang="en" sz="1000" u="none" cap="none" strike="noStrike">
                <a:solidFill>
                  <a:srgbClr val="FFFFFF"/>
                </a:solidFill>
                <a:latin typeface="Roboto Condensed"/>
                <a:ea typeface="Roboto Condensed"/>
                <a:cs typeface="Roboto Condensed"/>
                <a:sym typeface="Roboto Condensed"/>
              </a:rPr>
              <a:t>‹#›</a:t>
            </a:fld>
            <a:endParaRPr b="0" i="0" sz="1000" u="none" cap="none" strike="noStrike">
              <a:solidFill>
                <a:srgbClr val="FFFFFF"/>
              </a:solidFill>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8"/>
          <p:cNvSpPr txBox="1"/>
          <p:nvPr>
            <p:ph type="title"/>
          </p:nvPr>
        </p:nvSpPr>
        <p:spPr>
          <a:xfrm>
            <a:off x="178200" y="81720"/>
            <a:ext cx="5165280" cy="572400"/>
          </a:xfrm>
          <a:prstGeom prst="rect">
            <a:avLst/>
          </a:prstGeom>
          <a:noFill/>
          <a:ln>
            <a:noFill/>
          </a:ln>
        </p:spPr>
        <p:txBody>
          <a:bodyPr anchorCtr="0" anchor="t" bIns="91425" lIns="0" spcFirstLastPara="1" rIns="0" wrap="square" tIns="91425">
            <a:noAutofit/>
          </a:bodyPr>
          <a:lstStyle/>
          <a:p>
            <a:pPr indent="0" lvl="0" marL="0" rtl="0" algn="l">
              <a:lnSpc>
                <a:spcPct val="100000"/>
              </a:lnSpc>
              <a:spcBef>
                <a:spcPts val="0"/>
              </a:spcBef>
              <a:spcAft>
                <a:spcPts val="0"/>
              </a:spcAft>
              <a:buClr>
                <a:srgbClr val="D9D2E9"/>
              </a:buClr>
              <a:buSzPts val="2800"/>
              <a:buFont typeface="Roboto Condensed"/>
              <a:buNone/>
            </a:pPr>
            <a:r>
              <a:rPr b="1" lang="en" sz="2800" strike="noStrike">
                <a:solidFill>
                  <a:srgbClr val="D9D2E9"/>
                </a:solidFill>
                <a:latin typeface="Roboto Condensed"/>
                <a:ea typeface="Roboto Condensed"/>
                <a:cs typeface="Roboto Condensed"/>
                <a:sym typeface="Roboto Condensed"/>
              </a:rPr>
              <a:t>Difference imaging with SFFT</a:t>
            </a:r>
            <a:endParaRPr b="0" sz="2800" strike="noStrike">
              <a:solidFill>
                <a:srgbClr val="000000"/>
              </a:solidFill>
              <a:latin typeface="Arial"/>
              <a:ea typeface="Arial"/>
              <a:cs typeface="Arial"/>
              <a:sym typeface="Arial"/>
            </a:endParaRPr>
          </a:p>
        </p:txBody>
      </p:sp>
      <p:sp>
        <p:nvSpPr>
          <p:cNvPr id="210" name="Google Shape;210;p8"/>
          <p:cNvSpPr txBox="1"/>
          <p:nvPr>
            <p:ph idx="1" type="body"/>
          </p:nvPr>
        </p:nvSpPr>
        <p:spPr>
          <a:xfrm>
            <a:off x="0" y="540360"/>
            <a:ext cx="9057600" cy="1075680"/>
          </a:xfrm>
          <a:prstGeom prst="rect">
            <a:avLst/>
          </a:prstGeom>
          <a:noFill/>
          <a:ln>
            <a:noFill/>
          </a:ln>
        </p:spPr>
        <p:txBody>
          <a:bodyPr anchorCtr="0" anchor="t" bIns="91425" lIns="0" spcFirstLastPara="1" rIns="0" wrap="square" tIns="91425">
            <a:noAutofit/>
          </a:bodyPr>
          <a:lstStyle/>
          <a:p>
            <a:pPr indent="-333360" lvl="0" marL="457200" marR="0" rtl="0" algn="l">
              <a:lnSpc>
                <a:spcPct val="115000"/>
              </a:lnSpc>
              <a:spcBef>
                <a:spcPts val="0"/>
              </a:spcBef>
              <a:spcAft>
                <a:spcPts val="0"/>
              </a:spcAft>
              <a:buClr>
                <a:srgbClr val="D9D2E9"/>
              </a:buClr>
              <a:buSzPts val="1650"/>
              <a:buFont typeface="Roboto Condensed"/>
              <a:buChar char="●"/>
            </a:pPr>
            <a:r>
              <a:rPr b="0" i="0" lang="en" sz="1650" u="none" cap="none" strike="noStrike">
                <a:solidFill>
                  <a:srgbClr val="D9D2E9"/>
                </a:solidFill>
                <a:latin typeface="Roboto Condensed"/>
                <a:ea typeface="Roboto Condensed"/>
                <a:cs typeface="Roboto Condensed"/>
                <a:sym typeface="Roboto Condensed"/>
              </a:rPr>
              <a:t>Testing difference imaging on Roman simulations with </a:t>
            </a:r>
            <a:r>
              <a:rPr b="1" i="0" lang="en" sz="1650" u="none" cap="none" strike="noStrike">
                <a:solidFill>
                  <a:srgbClr val="FFF2CC"/>
                </a:solidFill>
                <a:latin typeface="Roboto Condensed"/>
                <a:ea typeface="Roboto Condensed"/>
                <a:cs typeface="Roboto Condensed"/>
                <a:sym typeface="Roboto Condensed"/>
              </a:rPr>
              <a:t>Saccadic Fast Fourier Transform</a:t>
            </a:r>
            <a:r>
              <a:rPr b="0" i="0" lang="en" sz="1650" u="none" cap="none" strike="noStrike">
                <a:solidFill>
                  <a:srgbClr val="D9D2E9"/>
                </a:solidFill>
                <a:latin typeface="Roboto Condensed"/>
                <a:ea typeface="Roboto Condensed"/>
                <a:cs typeface="Roboto Condensed"/>
                <a:sym typeface="Roboto Condensed"/>
              </a:rPr>
              <a:t> (SFFT) method (Hu et al. 2022)</a:t>
            </a:r>
            <a:endParaRPr b="0" i="0" sz="1650" u="none" cap="none" strike="noStrike">
              <a:solidFill>
                <a:srgbClr val="000000"/>
              </a:solidFill>
              <a:latin typeface="Arial"/>
              <a:ea typeface="Arial"/>
              <a:cs typeface="Arial"/>
              <a:sym typeface="Arial"/>
            </a:endParaRPr>
          </a:p>
          <a:p>
            <a:pPr indent="-333360" lvl="0" marL="457200" marR="0" rtl="0" algn="l">
              <a:lnSpc>
                <a:spcPct val="115000"/>
              </a:lnSpc>
              <a:spcBef>
                <a:spcPts val="0"/>
              </a:spcBef>
              <a:spcAft>
                <a:spcPts val="0"/>
              </a:spcAft>
              <a:buClr>
                <a:srgbClr val="D9D2E9"/>
              </a:buClr>
              <a:buSzPts val="1650"/>
              <a:buFont typeface="Roboto Condensed"/>
              <a:buChar char="●"/>
            </a:pPr>
            <a:r>
              <a:rPr b="0" i="0" lang="en" sz="1650" u="none" cap="none" strike="noStrike">
                <a:solidFill>
                  <a:srgbClr val="D9D2E9"/>
                </a:solidFill>
                <a:latin typeface="Roboto Condensed"/>
                <a:ea typeface="Roboto Condensed"/>
                <a:cs typeface="Roboto Condensed"/>
                <a:sym typeface="Roboto Condensed"/>
              </a:rPr>
              <a:t>More accurate results than HOTPANTS (fewer subtraction-induced artifacts); faster than both HOTPANTS and ZOGY </a:t>
            </a:r>
            <a:endParaRPr b="0" i="0" sz="1650" u="none" cap="none" strike="noStrike">
              <a:solidFill>
                <a:srgbClr val="000000"/>
              </a:solidFill>
              <a:latin typeface="Arial"/>
              <a:ea typeface="Arial"/>
              <a:cs typeface="Arial"/>
              <a:sym typeface="Arial"/>
            </a:endParaRPr>
          </a:p>
        </p:txBody>
      </p:sp>
      <p:sp>
        <p:nvSpPr>
          <p:cNvPr id="211" name="Google Shape;211;p8"/>
          <p:cNvSpPr txBox="1"/>
          <p:nvPr>
            <p:ph idx="12" type="sldNum"/>
          </p:nvPr>
        </p:nvSpPr>
        <p:spPr>
          <a:xfrm>
            <a:off x="8472600" y="4663080"/>
            <a:ext cx="548280" cy="39312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FFFFFF"/>
              </a:buClr>
              <a:buSzPts val="1000"/>
              <a:buFont typeface="Roboto Condensed"/>
              <a:buNone/>
            </a:pPr>
            <a:fld id="{00000000-1234-1234-1234-123412341234}" type="slidenum">
              <a:rPr b="0" i="0" lang="en" sz="1000" u="none" cap="none" strike="noStrike">
                <a:solidFill>
                  <a:srgbClr val="FFFFFF"/>
                </a:solidFill>
                <a:latin typeface="Roboto Condensed"/>
                <a:ea typeface="Roboto Condensed"/>
                <a:cs typeface="Roboto Condensed"/>
                <a:sym typeface="Roboto Condensed"/>
              </a:rPr>
              <a:t>‹#›</a:t>
            </a:fld>
            <a:endParaRPr b="0" i="0" sz="1000" u="none" cap="none" strike="noStrike">
              <a:solidFill>
                <a:srgbClr val="FFFFFF"/>
              </a:solidFill>
              <a:latin typeface="Times New Roman"/>
              <a:ea typeface="Times New Roman"/>
              <a:cs typeface="Times New Roman"/>
              <a:sym typeface="Times New Roman"/>
            </a:endParaRPr>
          </a:p>
        </p:txBody>
      </p:sp>
      <p:sp>
        <p:nvSpPr>
          <p:cNvPr id="212" name="Google Shape;212;p8"/>
          <p:cNvSpPr/>
          <p:nvPr/>
        </p:nvSpPr>
        <p:spPr>
          <a:xfrm>
            <a:off x="4136760" y="3634920"/>
            <a:ext cx="487080" cy="360"/>
          </a:xfrm>
          <a:custGeom>
            <a:rect b="b" l="l" r="r" t="t"/>
            <a:pathLst>
              <a:path extrusionOk="0" h="21600" w="21600">
                <a:moveTo>
                  <a:pt x="0" y="0"/>
                </a:moveTo>
                <a:lnTo>
                  <a:pt x="21600" y="21600"/>
                </a:lnTo>
              </a:path>
            </a:pathLst>
          </a:custGeom>
          <a:noFill/>
          <a:ln cap="flat" cmpd="sng" w="38100">
            <a:solidFill>
              <a:srgbClr val="212121"/>
            </a:solidFill>
            <a:prstDash val="solid"/>
            <a:round/>
            <a:headEnd len="sm" w="sm" type="none"/>
            <a:tailEnd len="med" w="med" type="triangle"/>
          </a:ln>
        </p:spPr>
      </p:sp>
      <p:sp>
        <p:nvSpPr>
          <p:cNvPr id="213" name="Google Shape;213;p8"/>
          <p:cNvSpPr/>
          <p:nvPr/>
        </p:nvSpPr>
        <p:spPr>
          <a:xfrm>
            <a:off x="5516280" y="3634920"/>
            <a:ext cx="487080" cy="360"/>
          </a:xfrm>
          <a:custGeom>
            <a:rect b="b" l="l" r="r" t="t"/>
            <a:pathLst>
              <a:path extrusionOk="0" h="21600" w="21600">
                <a:moveTo>
                  <a:pt x="0" y="0"/>
                </a:moveTo>
                <a:lnTo>
                  <a:pt x="21600" y="21600"/>
                </a:lnTo>
              </a:path>
            </a:pathLst>
          </a:custGeom>
          <a:noFill/>
          <a:ln cap="flat" cmpd="sng" w="38100">
            <a:solidFill>
              <a:srgbClr val="212121"/>
            </a:solidFill>
            <a:prstDash val="solid"/>
            <a:round/>
            <a:headEnd len="sm" w="sm" type="none"/>
            <a:tailEnd len="med" w="med" type="triangle"/>
          </a:ln>
        </p:spPr>
      </p:sp>
      <p:sp>
        <p:nvSpPr>
          <p:cNvPr id="214" name="Google Shape;214;p8"/>
          <p:cNvSpPr/>
          <p:nvPr/>
        </p:nvSpPr>
        <p:spPr>
          <a:xfrm>
            <a:off x="126360" y="1895040"/>
            <a:ext cx="8890920" cy="2730600"/>
          </a:xfrm>
          <a:prstGeom prst="roundRect">
            <a:avLst>
              <a:gd fmla="val 6882" name="adj"/>
            </a:avLst>
          </a:prstGeom>
          <a:blipFill rotWithShape="1">
            <a:blip r:embed="rId3">
              <a:alphaModFix/>
            </a:blip>
            <a:stretch>
              <a:fillRect b="0" l="0" r="0" t="0"/>
            </a:stretch>
          </a:blipFill>
          <a:ln cap="flat" cmpd="sng" w="38100">
            <a:solidFill>
              <a:srgbClr val="D9D2E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8"/>
          <p:cNvSpPr/>
          <p:nvPr/>
        </p:nvSpPr>
        <p:spPr>
          <a:xfrm>
            <a:off x="3970800" y="4213920"/>
            <a:ext cx="1401000" cy="353400"/>
          </a:xfrm>
          <a:prstGeom prst="rect">
            <a:avLst/>
          </a:prstGeom>
          <a:noFill/>
          <a:ln>
            <a:noFill/>
          </a:ln>
        </p:spPr>
        <p:txBody>
          <a:bodyPr anchorCtr="0" anchor="t" bIns="182875" lIns="91425" spcFirstLastPara="1" rIns="91425" wrap="square" tIns="182875">
            <a:noAutofit/>
          </a:bodyPr>
          <a:lstStyle/>
          <a:p>
            <a:pPr indent="0" lvl="0" marL="0" marR="0" rtl="0" algn="l">
              <a:lnSpc>
                <a:spcPct val="100000"/>
              </a:lnSpc>
              <a:spcBef>
                <a:spcPts val="0"/>
              </a:spcBef>
              <a:spcAft>
                <a:spcPts val="0"/>
              </a:spcAft>
              <a:buClr>
                <a:srgbClr val="212121"/>
              </a:buClr>
              <a:buSzPts val="1600"/>
              <a:buFont typeface="Roboto Condensed"/>
              <a:buNone/>
            </a:pPr>
            <a:r>
              <a:rPr b="0" i="0" lang="en" sz="1600" u="none" cap="none" strike="noStrike">
                <a:solidFill>
                  <a:srgbClr val="212121"/>
                </a:solidFill>
                <a:latin typeface="Roboto Condensed"/>
                <a:ea typeface="Roboto Condensed"/>
                <a:cs typeface="Roboto Condensed"/>
                <a:sym typeface="Roboto Condensed"/>
              </a:rPr>
              <a:t>Hu et al. 2022</a:t>
            </a:r>
            <a:endParaRPr b="0" i="0" sz="1600" u="none" cap="none" strike="noStrike">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9"/>
          <p:cNvSpPr txBox="1"/>
          <p:nvPr>
            <p:ph type="title"/>
          </p:nvPr>
        </p:nvSpPr>
        <p:spPr>
          <a:xfrm>
            <a:off x="178200" y="81720"/>
            <a:ext cx="5825520" cy="572400"/>
          </a:xfrm>
          <a:prstGeom prst="rect">
            <a:avLst/>
          </a:prstGeom>
          <a:noFill/>
          <a:ln>
            <a:noFill/>
          </a:ln>
        </p:spPr>
        <p:txBody>
          <a:bodyPr anchorCtr="0" anchor="t" bIns="91425" lIns="0" spcFirstLastPara="1" rIns="0" wrap="square" tIns="91425">
            <a:noAutofit/>
          </a:bodyPr>
          <a:lstStyle/>
          <a:p>
            <a:pPr indent="0" lvl="0" marL="0" rtl="0" algn="l">
              <a:lnSpc>
                <a:spcPct val="100000"/>
              </a:lnSpc>
              <a:spcBef>
                <a:spcPts val="0"/>
              </a:spcBef>
              <a:spcAft>
                <a:spcPts val="0"/>
              </a:spcAft>
              <a:buClr>
                <a:srgbClr val="D9D2E9"/>
              </a:buClr>
              <a:buSzPts val="2800"/>
              <a:buFont typeface="Roboto Condensed"/>
              <a:buNone/>
            </a:pPr>
            <a:r>
              <a:rPr b="1" lang="en" sz="2800" strike="noStrike">
                <a:solidFill>
                  <a:srgbClr val="D9D2E9"/>
                </a:solidFill>
                <a:latin typeface="Roboto Condensed"/>
                <a:ea typeface="Roboto Condensed"/>
                <a:cs typeface="Roboto Condensed"/>
                <a:sym typeface="Roboto Condensed"/>
              </a:rPr>
              <a:t>Difference imaging with SFFT</a:t>
            </a:r>
            <a:endParaRPr b="0" sz="2800" strike="noStrike">
              <a:solidFill>
                <a:srgbClr val="000000"/>
              </a:solidFill>
              <a:latin typeface="Arial"/>
              <a:ea typeface="Arial"/>
              <a:cs typeface="Arial"/>
              <a:sym typeface="Arial"/>
            </a:endParaRPr>
          </a:p>
        </p:txBody>
      </p:sp>
      <p:sp>
        <p:nvSpPr>
          <p:cNvPr id="221" name="Google Shape;221;p9"/>
          <p:cNvSpPr txBox="1"/>
          <p:nvPr>
            <p:ph idx="1" type="body"/>
          </p:nvPr>
        </p:nvSpPr>
        <p:spPr>
          <a:xfrm>
            <a:off x="0" y="540360"/>
            <a:ext cx="9057600" cy="1075680"/>
          </a:xfrm>
          <a:prstGeom prst="rect">
            <a:avLst/>
          </a:prstGeom>
          <a:noFill/>
          <a:ln>
            <a:noFill/>
          </a:ln>
        </p:spPr>
        <p:txBody>
          <a:bodyPr anchorCtr="0" anchor="t" bIns="91425" lIns="0" spcFirstLastPara="1" rIns="0" wrap="square" tIns="91425">
            <a:noAutofit/>
          </a:bodyPr>
          <a:lstStyle/>
          <a:p>
            <a:pPr indent="-333360" lvl="0" marL="457200" marR="0" rtl="0" algn="l">
              <a:lnSpc>
                <a:spcPct val="115000"/>
              </a:lnSpc>
              <a:spcBef>
                <a:spcPts val="0"/>
              </a:spcBef>
              <a:spcAft>
                <a:spcPts val="0"/>
              </a:spcAft>
              <a:buClr>
                <a:srgbClr val="D9D2E9"/>
              </a:buClr>
              <a:buSzPts val="1650"/>
              <a:buFont typeface="Roboto Condensed"/>
              <a:buChar char="●"/>
            </a:pPr>
            <a:r>
              <a:rPr b="0" i="0" lang="en" sz="1650" u="none" cap="none" strike="noStrike">
                <a:solidFill>
                  <a:srgbClr val="D9D2E9"/>
                </a:solidFill>
                <a:latin typeface="Roboto Condensed"/>
                <a:ea typeface="Roboto Condensed"/>
                <a:cs typeface="Roboto Condensed"/>
                <a:sym typeface="Roboto Condensed"/>
              </a:rPr>
              <a:t>Testing difference imaging on Roman simulations with </a:t>
            </a:r>
            <a:r>
              <a:rPr b="1" i="0" lang="en" sz="1650" u="none" cap="none" strike="noStrike">
                <a:solidFill>
                  <a:srgbClr val="FFF2CC"/>
                </a:solidFill>
                <a:latin typeface="Roboto Condensed"/>
                <a:ea typeface="Roboto Condensed"/>
                <a:cs typeface="Roboto Condensed"/>
                <a:sym typeface="Roboto Condensed"/>
              </a:rPr>
              <a:t>Saccadic Fast Fourier Transform</a:t>
            </a:r>
            <a:r>
              <a:rPr b="0" i="0" lang="en" sz="1650" u="none" cap="none" strike="noStrike">
                <a:solidFill>
                  <a:srgbClr val="D9D2E9"/>
                </a:solidFill>
                <a:latin typeface="Roboto Condensed"/>
                <a:ea typeface="Roboto Condensed"/>
                <a:cs typeface="Roboto Condensed"/>
                <a:sym typeface="Roboto Condensed"/>
              </a:rPr>
              <a:t> (SFFT) method (Hu et al. 2022)</a:t>
            </a:r>
            <a:endParaRPr b="0" i="0" sz="1650" u="none" cap="none" strike="noStrike">
              <a:solidFill>
                <a:srgbClr val="000000"/>
              </a:solidFill>
              <a:latin typeface="Arial"/>
              <a:ea typeface="Arial"/>
              <a:cs typeface="Arial"/>
              <a:sym typeface="Arial"/>
            </a:endParaRPr>
          </a:p>
          <a:p>
            <a:pPr indent="-333360" lvl="0" marL="457200" marR="0" rtl="0" algn="l">
              <a:lnSpc>
                <a:spcPct val="115000"/>
              </a:lnSpc>
              <a:spcBef>
                <a:spcPts val="0"/>
              </a:spcBef>
              <a:spcAft>
                <a:spcPts val="0"/>
              </a:spcAft>
              <a:buClr>
                <a:srgbClr val="D9D2E9"/>
              </a:buClr>
              <a:buSzPts val="1650"/>
              <a:buFont typeface="Roboto Condensed"/>
              <a:buChar char="●"/>
            </a:pPr>
            <a:r>
              <a:rPr b="0" i="0" lang="en" sz="1650" u="none" cap="none" strike="noStrike">
                <a:solidFill>
                  <a:srgbClr val="D9D2E9"/>
                </a:solidFill>
                <a:latin typeface="Roboto Condensed"/>
                <a:ea typeface="Roboto Condensed"/>
                <a:cs typeface="Roboto Condensed"/>
                <a:sym typeface="Roboto Condensed"/>
              </a:rPr>
              <a:t>More accurate results than HOTPANTS (fewer subtraction-induced artifacts); faster than both HOTPANTS and ZOGY </a:t>
            </a:r>
            <a:endParaRPr b="0" i="0" sz="1650" u="none" cap="none" strike="noStrike">
              <a:solidFill>
                <a:srgbClr val="000000"/>
              </a:solidFill>
              <a:latin typeface="Arial"/>
              <a:ea typeface="Arial"/>
              <a:cs typeface="Arial"/>
              <a:sym typeface="Arial"/>
            </a:endParaRPr>
          </a:p>
        </p:txBody>
      </p:sp>
      <p:sp>
        <p:nvSpPr>
          <p:cNvPr id="222" name="Google Shape;222;p9"/>
          <p:cNvSpPr txBox="1"/>
          <p:nvPr>
            <p:ph idx="12" type="sldNum"/>
          </p:nvPr>
        </p:nvSpPr>
        <p:spPr>
          <a:xfrm>
            <a:off x="8472600" y="4663080"/>
            <a:ext cx="548280" cy="39312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FFFFFF"/>
              </a:buClr>
              <a:buSzPts val="1000"/>
              <a:buFont typeface="Roboto Condensed"/>
              <a:buNone/>
            </a:pPr>
            <a:fld id="{00000000-1234-1234-1234-123412341234}" type="slidenum">
              <a:rPr b="0" i="0" lang="en" sz="1000" u="none" cap="none" strike="noStrike">
                <a:solidFill>
                  <a:srgbClr val="FFFFFF"/>
                </a:solidFill>
                <a:latin typeface="Roboto Condensed"/>
                <a:ea typeface="Roboto Condensed"/>
                <a:cs typeface="Roboto Condensed"/>
                <a:sym typeface="Roboto Condensed"/>
              </a:rPr>
              <a:t>‹#›</a:t>
            </a:fld>
            <a:endParaRPr b="0" i="0" sz="1000" u="none" cap="none" strike="noStrike">
              <a:solidFill>
                <a:srgbClr val="FFFFFF"/>
              </a:solidFill>
              <a:latin typeface="Times New Roman"/>
              <a:ea typeface="Times New Roman"/>
              <a:cs typeface="Times New Roman"/>
              <a:sym typeface="Times New Roman"/>
            </a:endParaRPr>
          </a:p>
        </p:txBody>
      </p:sp>
      <p:sp>
        <p:nvSpPr>
          <p:cNvPr id="223" name="Google Shape;223;p9"/>
          <p:cNvSpPr/>
          <p:nvPr/>
        </p:nvSpPr>
        <p:spPr>
          <a:xfrm>
            <a:off x="4136760" y="3634920"/>
            <a:ext cx="487080" cy="360"/>
          </a:xfrm>
          <a:custGeom>
            <a:rect b="b" l="l" r="r" t="t"/>
            <a:pathLst>
              <a:path extrusionOk="0" h="21600" w="21600">
                <a:moveTo>
                  <a:pt x="0" y="0"/>
                </a:moveTo>
                <a:lnTo>
                  <a:pt x="21600" y="21600"/>
                </a:lnTo>
              </a:path>
            </a:pathLst>
          </a:custGeom>
          <a:noFill/>
          <a:ln cap="flat" cmpd="sng" w="38100">
            <a:solidFill>
              <a:srgbClr val="212121"/>
            </a:solidFill>
            <a:prstDash val="solid"/>
            <a:round/>
            <a:headEnd len="sm" w="sm" type="none"/>
            <a:tailEnd len="med" w="med" type="triangle"/>
          </a:ln>
        </p:spPr>
      </p:sp>
      <p:sp>
        <p:nvSpPr>
          <p:cNvPr id="224" name="Google Shape;224;p9"/>
          <p:cNvSpPr/>
          <p:nvPr/>
        </p:nvSpPr>
        <p:spPr>
          <a:xfrm>
            <a:off x="5516280" y="3634920"/>
            <a:ext cx="487080" cy="360"/>
          </a:xfrm>
          <a:custGeom>
            <a:rect b="b" l="l" r="r" t="t"/>
            <a:pathLst>
              <a:path extrusionOk="0" h="21600" w="21600">
                <a:moveTo>
                  <a:pt x="0" y="0"/>
                </a:moveTo>
                <a:lnTo>
                  <a:pt x="21600" y="21600"/>
                </a:lnTo>
              </a:path>
            </a:pathLst>
          </a:custGeom>
          <a:noFill/>
          <a:ln cap="flat" cmpd="sng" w="38100">
            <a:solidFill>
              <a:srgbClr val="212121"/>
            </a:solidFill>
            <a:prstDash val="solid"/>
            <a:round/>
            <a:headEnd len="sm" w="sm" type="none"/>
            <a:tailEnd len="med" w="med" type="triangle"/>
          </a:ln>
        </p:spPr>
      </p:sp>
      <p:grpSp>
        <p:nvGrpSpPr>
          <p:cNvPr id="225" name="Google Shape;225;p9"/>
          <p:cNvGrpSpPr/>
          <p:nvPr/>
        </p:nvGrpSpPr>
        <p:grpSpPr>
          <a:xfrm>
            <a:off x="2151720" y="1921320"/>
            <a:ext cx="4840560" cy="2741760"/>
            <a:chOff x="2151720" y="1921320"/>
            <a:chExt cx="4840560" cy="2741760"/>
          </a:xfrm>
        </p:grpSpPr>
        <p:sp>
          <p:nvSpPr>
            <p:cNvPr id="226" name="Google Shape;226;p9"/>
            <p:cNvSpPr/>
            <p:nvPr/>
          </p:nvSpPr>
          <p:spPr>
            <a:xfrm>
              <a:off x="2151720" y="1921320"/>
              <a:ext cx="4840560" cy="2741760"/>
            </a:xfrm>
            <a:prstGeom prst="roundRect">
              <a:avLst>
                <a:gd fmla="val 6894" name="adj"/>
              </a:avLst>
            </a:prstGeom>
            <a:blipFill rotWithShape="1">
              <a:blip r:embed="rId3">
                <a:alphaModFix/>
              </a:blip>
              <a:stretch>
                <a:fillRect b="0" l="0" r="0" t="0"/>
              </a:stretch>
            </a:blipFill>
            <a:ln cap="flat" cmpd="sng" w="38100">
              <a:solidFill>
                <a:srgbClr val="D9D2E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9"/>
            <p:cNvSpPr/>
            <p:nvPr/>
          </p:nvSpPr>
          <p:spPr>
            <a:xfrm>
              <a:off x="2151720" y="4233000"/>
              <a:ext cx="1401000" cy="353400"/>
            </a:xfrm>
            <a:prstGeom prst="rect">
              <a:avLst/>
            </a:prstGeom>
            <a:noFill/>
            <a:ln>
              <a:noFill/>
            </a:ln>
          </p:spPr>
          <p:txBody>
            <a:bodyPr anchorCtr="0" anchor="t" bIns="182875" lIns="91425" spcFirstLastPara="1" rIns="91425" wrap="square" tIns="182875">
              <a:noAutofit/>
            </a:bodyPr>
            <a:lstStyle/>
            <a:p>
              <a:pPr indent="0" lvl="0" marL="0" marR="0" rtl="0" algn="l">
                <a:lnSpc>
                  <a:spcPct val="100000"/>
                </a:lnSpc>
                <a:spcBef>
                  <a:spcPts val="0"/>
                </a:spcBef>
                <a:spcAft>
                  <a:spcPts val="0"/>
                </a:spcAft>
                <a:buClr>
                  <a:srgbClr val="212121"/>
                </a:buClr>
                <a:buSzPts val="1600"/>
                <a:buFont typeface="Roboto Condensed"/>
                <a:buNone/>
              </a:pPr>
              <a:r>
                <a:rPr b="0" i="0" lang="en" sz="1600" u="none" cap="none" strike="noStrike">
                  <a:solidFill>
                    <a:srgbClr val="212121"/>
                  </a:solidFill>
                  <a:latin typeface="Roboto Condensed"/>
                  <a:ea typeface="Roboto Condensed"/>
                  <a:cs typeface="Roboto Condensed"/>
                  <a:sym typeface="Roboto Condensed"/>
                </a:rPr>
                <a:t>Hu et al. 2022</a:t>
              </a:r>
              <a:endParaRPr b="0" i="0" sz="1600" u="none" cap="none" strike="noStrike">
                <a:latin typeface="Arial"/>
                <a:ea typeface="Arial"/>
                <a:cs typeface="Arial"/>
                <a:sym typeface="Arial"/>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FFF2CC"/>
      </a:dk2>
      <a:lt2>
        <a:srgbClr val="FFFFFF"/>
      </a:lt2>
      <a:accent1>
        <a:srgbClr val="C9DAF8"/>
      </a:accent1>
      <a:accent2>
        <a:srgbClr val="EEEEEE"/>
      </a:accent2>
      <a:accent3>
        <a:srgbClr val="78909C"/>
      </a:accent3>
      <a:accent4>
        <a:srgbClr val="FCE5CD"/>
      </a:accent4>
      <a:accent5>
        <a:srgbClr val="D0E0E3"/>
      </a:accent5>
      <a:accent6>
        <a:srgbClr val="D9EAD3"/>
      </a:accent6>
      <a:hlink>
        <a:srgbClr val="FFF2CC"/>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FFF2CC"/>
      </a:dk2>
      <a:lt2>
        <a:srgbClr val="FFFFFF"/>
      </a:lt2>
      <a:accent1>
        <a:srgbClr val="C9DAF8"/>
      </a:accent1>
      <a:accent2>
        <a:srgbClr val="EEEEEE"/>
      </a:accent2>
      <a:accent3>
        <a:srgbClr val="78909C"/>
      </a:accent3>
      <a:accent4>
        <a:srgbClr val="FCE5CD"/>
      </a:accent4>
      <a:accent5>
        <a:srgbClr val="D0E0E3"/>
      </a:accent5>
      <a:accent6>
        <a:srgbClr val="D9EAD3"/>
      </a:accent6>
      <a:hlink>
        <a:srgbClr val="FFF2CC"/>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FFF2CC"/>
      </a:dk2>
      <a:lt2>
        <a:srgbClr val="FFFFFF"/>
      </a:lt2>
      <a:accent1>
        <a:srgbClr val="C9DAF8"/>
      </a:accent1>
      <a:accent2>
        <a:srgbClr val="EEEEEE"/>
      </a:accent2>
      <a:accent3>
        <a:srgbClr val="78909C"/>
      </a:accent3>
      <a:accent4>
        <a:srgbClr val="FCE5CD"/>
      </a:accent4>
      <a:accent5>
        <a:srgbClr val="D0E0E3"/>
      </a:accent5>
      <a:accent6>
        <a:srgbClr val="D9EAD3"/>
      </a:accent6>
      <a:hlink>
        <a:srgbClr val="FFF2CC"/>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