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  <p:sldMasterId id="2147483738" r:id="rId2"/>
  </p:sldMasterIdLst>
  <p:notesMasterIdLst>
    <p:notesMasterId r:id="rId33"/>
  </p:notesMasterIdLst>
  <p:sldIdLst>
    <p:sldId id="258" r:id="rId3"/>
    <p:sldId id="379" r:id="rId4"/>
    <p:sldId id="314" r:id="rId5"/>
    <p:sldId id="315" r:id="rId6"/>
    <p:sldId id="316" r:id="rId7"/>
    <p:sldId id="380" r:id="rId8"/>
    <p:sldId id="284" r:id="rId9"/>
    <p:sldId id="381" r:id="rId10"/>
    <p:sldId id="346" r:id="rId11"/>
    <p:sldId id="362" r:id="rId12"/>
    <p:sldId id="372" r:id="rId13"/>
    <p:sldId id="374" r:id="rId14"/>
    <p:sldId id="363" r:id="rId15"/>
    <p:sldId id="370" r:id="rId16"/>
    <p:sldId id="371" r:id="rId17"/>
    <p:sldId id="378" r:id="rId18"/>
    <p:sldId id="311" r:id="rId19"/>
    <p:sldId id="310" r:id="rId20"/>
    <p:sldId id="339" r:id="rId21"/>
    <p:sldId id="309" r:id="rId22"/>
    <p:sldId id="373" r:id="rId23"/>
    <p:sldId id="375" r:id="rId24"/>
    <p:sldId id="321" r:id="rId25"/>
    <p:sldId id="327" r:id="rId26"/>
    <p:sldId id="324" r:id="rId27"/>
    <p:sldId id="328" r:id="rId28"/>
    <p:sldId id="287" r:id="rId29"/>
    <p:sldId id="289" r:id="rId30"/>
    <p:sldId id="290" r:id="rId31"/>
    <p:sldId id="329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1E9"/>
    <a:srgbClr val="FF9000"/>
    <a:srgbClr val="EB2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AAC51-9DE7-A947-83EF-5C2069216D75}" type="datetimeFigureOut">
              <a:rPr lang="en-US" smtClean="0"/>
              <a:t>7/11/24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E59DD-56CC-4A4A-B0AB-D7517BDE5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28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462B0-823A-4B74-8C89-AC28CD1B30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39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binaries influence microlensing?</a:t>
            </a:r>
          </a:p>
          <a:p>
            <a:r>
              <a:rPr lang="en-US" dirty="0"/>
              <a:t>Several different geometries/flavors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E59DD-56CC-4A4A-B0AB-D7517BDE5C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965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462B0-823A-4B74-8C89-AC28CD1B30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462B0-823A-4B74-8C89-AC28CD1B30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37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Towards the galactic bulge</a:t>
            </a:r>
          </a:p>
          <a:p>
            <a:r>
              <a:rPr lang="en-US" dirty="0"/>
              <a:t>Preliminary</a:t>
            </a:r>
          </a:p>
          <a:p>
            <a:r>
              <a:rPr lang="en-US" dirty="0"/>
              <a:t>Recognizable</a:t>
            </a:r>
          </a:p>
          <a:p>
            <a:r>
              <a:rPr lang="en-US" dirty="0"/>
              <a:t>Build on old stat 1s2l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E59DD-56CC-4A4A-B0AB-D7517BDE5C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43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Label, color, cite in bottom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E59DD-56CC-4A4A-B0AB-D7517BDE5C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00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120 BH sample</a:t>
            </a:r>
          </a:p>
          <a:p>
            <a:r>
              <a:rPr lang="en-US" dirty="0"/>
              <a:t>Blue on top of yellow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E59DD-56CC-4A4A-B0AB-D7517BDE5C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57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B8D5FB8-1DE4-8446-BE76-948E89EEC497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B694A666-4030-9C41-8C27-65731DE7667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79033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5FB8-1DE4-8446-BE76-948E89EEC497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A666-4030-9C41-8C27-65731DE76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81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5FB8-1DE4-8446-BE76-948E89EEC497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A666-4030-9C41-8C27-65731DE76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26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67443-F94B-25B6-AB01-3F5A12CA1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AC7620-1852-31BA-87C5-AA3C9D624C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F97F6-2856-6C9E-451B-F1E611531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5FB8-1DE4-8446-BE76-948E89EEC497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3D4B8-E425-0428-73B7-FCA0B0E95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60D68-2AA6-4D38-B698-17DBE828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A666-4030-9C41-8C27-65731DE76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61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A0F3-1FE4-F1AC-53A5-C7C84A8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AD403-95F3-479E-250A-C4F0775F8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7A0F8-4174-B8F9-BED6-542020EEC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5FB8-1DE4-8446-BE76-948E89EEC497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F3D25-2210-8F2A-7AF9-22A7FE89A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16898-9C6F-402A-0F94-FEE8919F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A666-4030-9C41-8C27-65731DE76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61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7FAB1-E4B9-F9E4-BB07-755CDC654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AD7A-CD2C-FCE5-D643-B705639E7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D1FBD-34F2-875F-5CBF-4460DCC7D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5FB8-1DE4-8446-BE76-948E89EEC497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2F12D-5898-01A2-E25F-73D25A227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D07E1-8916-FF5C-B589-DC8118C7E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A666-4030-9C41-8C27-65731DE76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79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C639E-5CC9-81D6-C0FD-250E0F804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0AFEB-221D-243F-5C71-235DBE7AE2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41C385-5DAE-54F3-F16A-F1D98B8A1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01E1B-356C-8BAC-9B24-7DB055F28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5FB8-1DE4-8446-BE76-948E89EEC497}" type="datetimeFigureOut">
              <a:rPr lang="en-US" smtClean="0"/>
              <a:t>7/11/24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C145F-67BE-CB34-A3C3-162C661F7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9D611-8FD1-0297-0B80-79FC92850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A666-4030-9C41-8C27-65731DE76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04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062CF-1499-AFBC-08EF-F9B2EB788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E7CBC-A37B-AF88-6470-B3CBA37C7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88720-8FF5-1138-ADFA-F7152670C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846AE0-1471-B4FD-5836-C04D6BD70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5845D6-749B-A18A-57BD-8BA9253C37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C6197-308F-BF5A-C1B1-712BA6674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5FB8-1DE4-8446-BE76-948E89EEC497}" type="datetimeFigureOut">
              <a:rPr lang="en-US" smtClean="0"/>
              <a:t>7/11/24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606540-EC72-5BB7-A56D-7B5AB81C2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992D3B-3086-33CD-ADC6-C980F23BD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A666-4030-9C41-8C27-65731DE76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15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196F5-7E95-6EA5-CEED-8657F1DE0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0DB81D-92A0-A58C-9CB7-C95D3E025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5FB8-1DE4-8446-BE76-948E89EEC497}" type="datetimeFigureOut">
              <a:rPr lang="en-US" smtClean="0"/>
              <a:t>7/11/24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58767A-AA68-158C-65F2-BEA1ECF90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2CA58-3817-AC7A-4E8C-B0FA60772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A666-4030-9C41-8C27-65731DE76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42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7AEAB0-685A-D817-19B2-8B923320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5FB8-1DE4-8446-BE76-948E89EEC497}" type="datetimeFigureOut">
              <a:rPr lang="en-US" smtClean="0"/>
              <a:t>7/11/24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D2838A-79AB-D78A-1ED0-52D65DA4C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6F4F1-EC82-069F-FD26-B66B303C6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A666-4030-9C41-8C27-65731DE76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30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A05F-5BD6-D35A-0829-D3FF52EE9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E4F5A-1906-5A10-5220-110F4CBA4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4E9E61-7F7F-487B-6D37-07FFE5BED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158FF-DA92-ACAD-5475-0C77EF712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5FB8-1DE4-8446-BE76-948E89EEC497}" type="datetimeFigureOut">
              <a:rPr lang="en-US" smtClean="0"/>
              <a:t>7/11/24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D8383-039D-A417-CDEB-E745C87B5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E661E-924D-5522-DD49-634C189E4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A666-4030-9C41-8C27-65731DE76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20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5FB8-1DE4-8446-BE76-948E89EEC497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A666-4030-9C41-8C27-65731DE76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48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E3595-526A-81C2-0404-B2950445C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9E9B15-9A60-783A-968D-2FE9AA0749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6D9F4-2F2D-D4AF-0B73-D2B6BBD68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2EDE2-37A1-6167-D0D6-AFEC7AF17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5FB8-1DE4-8446-BE76-948E89EEC497}" type="datetimeFigureOut">
              <a:rPr lang="en-US" smtClean="0"/>
              <a:t>7/11/24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9A9CF-F552-73A0-AE42-2EDD32086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F2621-9696-7DCA-C0AA-FF4F06CF6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A666-4030-9C41-8C27-65731DE76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42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F9655-BC92-CEB1-55BF-D782AC6A8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7AAE1-C073-5BBC-D33A-7B8B16F98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C01CF-199B-9C19-3874-987329943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5FB8-1DE4-8446-BE76-948E89EEC497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083EA-32B8-C29C-C848-2DC9728B7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D30EB-4803-D563-6F33-E14436258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A666-4030-9C41-8C27-65731DE76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48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716233-E50A-4F55-4F98-809DB0A23B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AB8AF-617A-1C34-0633-E62BC4F6D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553D2-4A2A-8320-2F65-353651D8D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5FB8-1DE4-8446-BE76-948E89EEC497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2C849-42EE-D783-3810-7309C8827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81D0D-ECFA-2C97-C25C-E19B59890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A666-4030-9C41-8C27-65731DE76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26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5FB8-1DE4-8446-BE76-948E89EEC497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A666-4030-9C41-8C27-65731DE7667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987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5FB8-1DE4-8446-BE76-948E89EEC497}" type="datetimeFigureOut">
              <a:rPr lang="en-US" smtClean="0"/>
              <a:t>7/11/24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A666-4030-9C41-8C27-65731DE76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5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5FB8-1DE4-8446-BE76-948E89EEC497}" type="datetimeFigureOut">
              <a:rPr lang="en-US" smtClean="0"/>
              <a:t>7/11/24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A666-4030-9C41-8C27-65731DE76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6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5FB8-1DE4-8446-BE76-948E89EEC497}" type="datetimeFigureOut">
              <a:rPr lang="en-US" smtClean="0"/>
              <a:t>7/11/24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A666-4030-9C41-8C27-65731DE76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26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5FB8-1DE4-8446-BE76-948E89EEC497}" type="datetimeFigureOut">
              <a:rPr lang="en-US" smtClean="0"/>
              <a:t>7/11/24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A666-4030-9C41-8C27-65731DE76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4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5FB8-1DE4-8446-BE76-948E89EEC497}" type="datetimeFigureOut">
              <a:rPr lang="en-US" smtClean="0"/>
              <a:t>7/11/24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A666-4030-9C41-8C27-65731DE76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63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5FB8-1DE4-8446-BE76-948E89EEC497}" type="datetimeFigureOut">
              <a:rPr lang="en-US" smtClean="0"/>
              <a:t>7/11/24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A666-4030-9C41-8C27-65731DE76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9B8D5FB8-1DE4-8446-BE76-948E89EEC497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694A666-4030-9C41-8C27-65731DE76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0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77F450-7C75-8FE8-E7A8-BAB6D399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ED0D9-F575-BFAC-F057-A811D8887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904B0-C0B6-79DB-0147-1ABF09FEBA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D5FB8-1DE4-8446-BE76-948E89EEC497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3105A-513A-F85B-D386-2EC9B452A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C52BA-1C84-FBC0-26B8-3DCB74ABA0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4A666-4030-9C41-8C27-65731DE76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2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50A6D-CF53-4CC3-817E-DE1A23DF73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Assessing the Impact of Binaries on Microlensing in PopSyCLE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0FC59-4851-45F7-8454-89B8D4AAFA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Natasha S. Abrams</a:t>
            </a:r>
            <a:br>
              <a:rPr lang="en-US" dirty="0"/>
            </a:br>
            <a:r>
              <a:rPr lang="en-US" dirty="0"/>
              <a:t>Jessica R. Lu, Casey Y. Lam, Michael S. Medford, Matthew W. </a:t>
            </a:r>
            <a:r>
              <a:rPr lang="en-US" dirty="0" err="1"/>
              <a:t>Hosek</a:t>
            </a:r>
            <a:r>
              <a:rPr lang="en-US" dirty="0"/>
              <a:t> Jr., and Sam Rose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75C08-6A68-4335-B1C0-4A0BAFDCB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6EABA4B-7797-4D19-BF27-90B4F1A8822C}" type="slidenum">
              <a:rPr lang="en-US" smtClean="0"/>
              <a:t>1</a:t>
            </a:fld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4B01C19-494A-5E4D-A928-5CAD964DFC64}"/>
              </a:ext>
            </a:extLst>
          </p:cNvPr>
          <p:cNvSpPr txBox="1">
            <a:spLocks/>
          </p:cNvSpPr>
          <p:nvPr/>
        </p:nvSpPr>
        <p:spPr>
          <a:xfrm>
            <a:off x="525518" y="6398117"/>
            <a:ext cx="8583378" cy="3909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Challenging Theory With Roman Conference 07/12/24</a:t>
            </a:r>
          </a:p>
        </p:txBody>
      </p:sp>
    </p:spTree>
    <p:extLst>
      <p:ext uri="{BB962C8B-B14F-4D97-AF65-F5344CB8AC3E}">
        <p14:creationId xmlns:p14="http://schemas.microsoft.com/office/powerpoint/2010/main" val="577261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33DD8-380B-FD4D-94AC-92A0230AA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89" y="9439"/>
            <a:ext cx="10596331" cy="1325562"/>
          </a:xfrm>
        </p:spPr>
        <p:txBody>
          <a:bodyPr>
            <a:normAutofit fontScale="90000"/>
          </a:bodyPr>
          <a:lstStyle/>
          <a:p>
            <a:r>
              <a:rPr lang="en-US" dirty="0"/>
              <a:t>More than half of stellar and compact object microlensing events have at least one binary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BCED57F-C0CD-464D-B347-1CB4275E3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995447" y="2091639"/>
            <a:ext cx="5341025" cy="446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13B9522-4AE3-5341-93C7-581EFA68D3B7}"/>
              </a:ext>
            </a:extLst>
          </p:cNvPr>
          <p:cNvSpPr txBox="1">
            <a:spLocks/>
          </p:cNvSpPr>
          <p:nvPr/>
        </p:nvSpPr>
        <p:spPr>
          <a:xfrm>
            <a:off x="578734" y="579534"/>
            <a:ext cx="10169363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…~52% appear as singles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8FC81226-6B6E-0143-BB11-B6C60D469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4693162" y="2091640"/>
            <a:ext cx="6476467" cy="458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13">
            <a:extLst>
              <a:ext uri="{FF2B5EF4-FFF2-40B4-BE49-F238E27FC236}">
                <a16:creationId xmlns:a16="http://schemas.microsoft.com/office/drawing/2014/main" id="{A8575A75-BB90-6241-A156-F948AA9F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 lnSpcReduction="10000"/>
          </a:bodyPr>
          <a:lstStyle/>
          <a:p>
            <a:fld id="{46EABA4B-7797-4D19-BF27-90B4F1A8822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B1D9EF-CEB1-3EE5-5D3B-B5170E5856C2}"/>
              </a:ext>
            </a:extLst>
          </p:cNvPr>
          <p:cNvSpPr txBox="1"/>
          <p:nvPr/>
        </p:nvSpPr>
        <p:spPr>
          <a:xfrm>
            <a:off x="0" y="6490198"/>
            <a:ext cx="351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Abrams et al., in review</a:t>
            </a:r>
          </a:p>
        </p:txBody>
      </p:sp>
    </p:spTree>
    <p:extLst>
      <p:ext uri="{BB962C8B-B14F-4D97-AF65-F5344CB8AC3E}">
        <p14:creationId xmlns:p14="http://schemas.microsoft.com/office/powerpoint/2010/main" val="25827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185 L -0.23958 -0.0018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7614A1-BD24-BDB1-0033-229B47FB0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5" y="90629"/>
            <a:ext cx="11327505" cy="6676741"/>
          </a:xfrm>
          <a:prstGeom prst="rect">
            <a:avLst/>
          </a:prstGeom>
        </p:spPr>
      </p:pic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9416259D-A651-8CC3-105B-8CF1EE88F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 lnSpcReduction="10000"/>
          </a:bodyPr>
          <a:lstStyle/>
          <a:p>
            <a:fld id="{46EABA4B-7797-4D19-BF27-90B4F1A8822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AC7370-1037-EBBE-6CB4-E2BA200A39F4}"/>
              </a:ext>
            </a:extLst>
          </p:cNvPr>
          <p:cNvSpPr txBox="1"/>
          <p:nvPr/>
        </p:nvSpPr>
        <p:spPr>
          <a:xfrm>
            <a:off x="0" y="6490198"/>
            <a:ext cx="351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Abrams et al., in review</a:t>
            </a:r>
          </a:p>
        </p:txBody>
      </p:sp>
    </p:spTree>
    <p:extLst>
      <p:ext uri="{BB962C8B-B14F-4D97-AF65-F5344CB8AC3E}">
        <p14:creationId xmlns:p14="http://schemas.microsoft.com/office/powerpoint/2010/main" val="1365137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EC40C-39DF-1221-EA0C-A4FC578D3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higher fraction of binary lens events are multipeaked</a:t>
            </a:r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D8327C23-DFD7-3390-536A-695BFB163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 lnSpcReduction="10000"/>
          </a:bodyPr>
          <a:lstStyle/>
          <a:p>
            <a:fld id="{46EABA4B-7797-4D19-BF27-90B4F1A8822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94286AA-3D5B-0800-0864-1B882C6B0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59" y="2003982"/>
            <a:ext cx="5095618" cy="406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39C5AD8-18F9-5114-6C3F-BC1B671BA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158" y="1948376"/>
            <a:ext cx="5321851" cy="417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039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aph of a number of events&#10;&#10;Description automatically generated">
            <a:extLst>
              <a:ext uri="{FF2B5EF4-FFF2-40B4-BE49-F238E27FC236}">
                <a16:creationId xmlns:a16="http://schemas.microsoft.com/office/drawing/2014/main" id="{404981A7-B2D4-23C1-0E5A-8119EFAE8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692" y="1017946"/>
            <a:ext cx="5727700" cy="5842000"/>
          </a:xfrm>
          <a:prstGeom prst="rect">
            <a:avLst/>
          </a:prstGeom>
        </p:spPr>
      </p:pic>
      <p:pic>
        <p:nvPicPr>
          <p:cNvPr id="9" name="Picture 8" descr="A graph of events&#10;&#10;Description automatically generated">
            <a:extLst>
              <a:ext uri="{FF2B5EF4-FFF2-40B4-BE49-F238E27FC236}">
                <a16:creationId xmlns:a16="http://schemas.microsoft.com/office/drawing/2014/main" id="{08A30536-155D-D7C5-A3A3-C8CC04534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4692" y="1016000"/>
            <a:ext cx="5727700" cy="584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CF6521-D2F8-F844-8DA4-E9BE52DBE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322" y="203585"/>
            <a:ext cx="9692640" cy="1325562"/>
          </a:xfrm>
        </p:spPr>
        <p:txBody>
          <a:bodyPr/>
          <a:lstStyle/>
          <a:p>
            <a:r>
              <a:rPr lang="en-US" dirty="0"/>
              <a:t>Brings </a:t>
            </a:r>
            <a:r>
              <a:rPr lang="en-US" dirty="0" err="1"/>
              <a:t>t</a:t>
            </a:r>
            <a:r>
              <a:rPr lang="en-US" baseline="-25000" dirty="0" err="1"/>
              <a:t>E</a:t>
            </a:r>
            <a:r>
              <a:rPr lang="en-US" dirty="0"/>
              <a:t> distribution into agreement with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E7CB9-0DED-F04A-BF76-74AB32A57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52" y="2017905"/>
            <a:ext cx="4213185" cy="4351337"/>
          </a:xfrm>
        </p:spPr>
        <p:txBody>
          <a:bodyPr/>
          <a:lstStyle/>
          <a:p>
            <a:r>
              <a:rPr lang="en-US" dirty="0"/>
              <a:t>Mean </a:t>
            </a:r>
            <a:r>
              <a:rPr lang="en-US" dirty="0" err="1"/>
              <a:t>t</a:t>
            </a:r>
            <a:r>
              <a:rPr lang="en-US" baseline="-25000" dirty="0" err="1"/>
              <a:t>E</a:t>
            </a:r>
            <a:r>
              <a:rPr lang="en-US" baseline="-25000" dirty="0"/>
              <a:t> </a:t>
            </a:r>
            <a:r>
              <a:rPr lang="en-US" dirty="0"/>
              <a:t>averaged across 18 fields:</a:t>
            </a:r>
          </a:p>
          <a:p>
            <a:pPr lvl="1"/>
            <a:r>
              <a:rPr lang="en-US" dirty="0"/>
              <a:t>OGLE:  25.6±3.3 days</a:t>
            </a:r>
          </a:p>
          <a:p>
            <a:pPr lvl="1"/>
            <a:r>
              <a:rPr lang="en-US" dirty="0">
                <a:solidFill>
                  <a:srgbClr val="FF9000"/>
                </a:solidFill>
              </a:rPr>
              <a:t>Singles only</a:t>
            </a:r>
            <a:r>
              <a:rPr lang="en-US" dirty="0"/>
              <a:t>: 18.7±1.2 days</a:t>
            </a:r>
          </a:p>
          <a:p>
            <a:pPr lvl="1"/>
            <a:r>
              <a:rPr lang="en-US" dirty="0">
                <a:solidFill>
                  <a:srgbClr val="0001E9"/>
                </a:solidFill>
              </a:rPr>
              <a:t>Singles + single peaked multiples</a:t>
            </a:r>
            <a:r>
              <a:rPr lang="en-US" dirty="0"/>
              <a:t>: 25.6±1.4 days</a:t>
            </a:r>
          </a:p>
          <a:p>
            <a:endParaRPr lang="en-US" dirty="0"/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657D7E34-F924-A849-8DE1-FE2FEA907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 lnSpcReduction="10000"/>
          </a:bodyPr>
          <a:lstStyle/>
          <a:p>
            <a:fld id="{46EABA4B-7797-4D19-BF27-90B4F1A8822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0210F03-D475-A7E9-04F4-97BEA88B305C}"/>
              </a:ext>
            </a:extLst>
          </p:cNvPr>
          <p:cNvSpPr txBox="1">
            <a:spLocks/>
          </p:cNvSpPr>
          <p:nvPr/>
        </p:nvSpPr>
        <p:spPr>
          <a:xfrm>
            <a:off x="486551" y="4745072"/>
            <a:ext cx="4213185" cy="1427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9000"/>
                </a:solidFill>
              </a:rPr>
              <a:t>S Run </a:t>
            </a:r>
            <a:r>
              <a:rPr lang="en-US" dirty="0"/>
              <a:t>– Model with only singles</a:t>
            </a:r>
            <a:endParaRPr lang="en-US" dirty="0">
              <a:solidFill>
                <a:srgbClr val="0001E9"/>
              </a:solidFill>
            </a:endParaRPr>
          </a:p>
          <a:p>
            <a:r>
              <a:rPr lang="en-US" dirty="0">
                <a:solidFill>
                  <a:srgbClr val="0001E9"/>
                </a:solidFill>
              </a:rPr>
              <a:t>M Run </a:t>
            </a:r>
            <a:r>
              <a:rPr lang="en-US" dirty="0"/>
              <a:t>– Model with multiples and singles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1E169C-FDB0-D1DF-8F5F-E3DA383D2907}"/>
              </a:ext>
            </a:extLst>
          </p:cNvPr>
          <p:cNvSpPr/>
          <p:nvPr/>
        </p:nvSpPr>
        <p:spPr>
          <a:xfrm>
            <a:off x="0" y="6211669"/>
            <a:ext cx="1927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54595D"/>
                </a:solidFill>
                <a:latin typeface="+mj-lt"/>
              </a:rPr>
              <a:t>Mróz</a:t>
            </a:r>
            <a:r>
              <a:rPr lang="en-US" dirty="0">
                <a:solidFill>
                  <a:srgbClr val="54595D"/>
                </a:solidFill>
                <a:latin typeface="+mj-lt"/>
              </a:rPr>
              <a:t> et al. 2017</a:t>
            </a:r>
            <a:br>
              <a:rPr lang="en-US" dirty="0">
                <a:solidFill>
                  <a:srgbClr val="54595D"/>
                </a:solidFill>
                <a:latin typeface="+mj-lt"/>
              </a:rPr>
            </a:br>
            <a:r>
              <a:rPr lang="en-US" dirty="0" err="1">
                <a:solidFill>
                  <a:srgbClr val="54595D"/>
                </a:solidFill>
                <a:latin typeface="+mj-lt"/>
              </a:rPr>
              <a:t>Mr</a:t>
            </a:r>
            <a:r>
              <a:rPr lang="en-US" dirty="0" err="1">
                <a:solidFill>
                  <a:srgbClr val="54595D"/>
                </a:solidFill>
              </a:rPr>
              <a:t>ó</a:t>
            </a:r>
            <a:r>
              <a:rPr lang="en-US" dirty="0" err="1">
                <a:solidFill>
                  <a:srgbClr val="54595D"/>
                </a:solidFill>
                <a:latin typeface="+mj-lt"/>
              </a:rPr>
              <a:t>z</a:t>
            </a:r>
            <a:r>
              <a:rPr lang="en-US" dirty="0">
                <a:solidFill>
                  <a:srgbClr val="54595D"/>
                </a:solidFill>
                <a:latin typeface="+mj-lt"/>
              </a:rPr>
              <a:t> et al. 2019</a:t>
            </a:r>
            <a:endParaRPr lang="en-US" dirty="0">
              <a:latin typeface="+mj-lt"/>
            </a:endParaRPr>
          </a:p>
        </p:txBody>
      </p:sp>
      <p:pic>
        <p:nvPicPr>
          <p:cNvPr id="6" name="Picture 5" descr="A graph of events&#10;&#10;Description automatically generated">
            <a:extLst>
              <a:ext uri="{FF2B5EF4-FFF2-40B4-BE49-F238E27FC236}">
                <a16:creationId xmlns:a16="http://schemas.microsoft.com/office/drawing/2014/main" id="{2FAEC207-6D5F-6333-7FD3-6CA35BA8B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4692" y="1017821"/>
            <a:ext cx="5727700" cy="5842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A58EA0F-D51F-AD8E-EDC1-9D67F9B7D95D}"/>
              </a:ext>
            </a:extLst>
          </p:cNvPr>
          <p:cNvSpPr txBox="1"/>
          <p:nvPr/>
        </p:nvSpPr>
        <p:spPr>
          <a:xfrm>
            <a:off x="5252483" y="6534834"/>
            <a:ext cx="351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Abrams et al., in review</a:t>
            </a:r>
          </a:p>
        </p:txBody>
      </p:sp>
    </p:spTree>
    <p:extLst>
      <p:ext uri="{BB962C8B-B14F-4D97-AF65-F5344CB8AC3E}">
        <p14:creationId xmlns:p14="http://schemas.microsoft.com/office/powerpoint/2010/main" val="183498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8912E-13D9-8C0E-5FE2-4F688E2B0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9" y="357352"/>
            <a:ext cx="10954512" cy="850494"/>
          </a:xfrm>
        </p:spPr>
        <p:txBody>
          <a:bodyPr/>
          <a:lstStyle/>
          <a:p>
            <a:r>
              <a:rPr lang="en-US" dirty="0"/>
              <a:t>Binary Parameter Bias with Microlensing</a:t>
            </a:r>
          </a:p>
        </p:txBody>
      </p:sp>
      <p:pic>
        <p:nvPicPr>
          <p:cNvPr id="5" name="Content Placeholder 4" descr="A graph of different types of lines&#10;&#10;Description automatically generated">
            <a:extLst>
              <a:ext uri="{FF2B5EF4-FFF2-40B4-BE49-F238E27FC236}">
                <a16:creationId xmlns:a16="http://schemas.microsoft.com/office/drawing/2014/main" id="{5E37D0DB-367E-C2EB-497C-58CF9591D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8333" y="1352653"/>
            <a:ext cx="4660142" cy="4351338"/>
          </a:xfrm>
        </p:spPr>
      </p:pic>
      <p:pic>
        <p:nvPicPr>
          <p:cNvPr id="7" name="Picture 6" descr="A graph of a graph with numbers and a line graph&#10;&#10;Description automatically generated with medium confidence">
            <a:extLst>
              <a:ext uri="{FF2B5EF4-FFF2-40B4-BE49-F238E27FC236}">
                <a16:creationId xmlns:a16="http://schemas.microsoft.com/office/drawing/2014/main" id="{BB499735-279A-BDFB-1F67-DB65AD139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52653"/>
            <a:ext cx="4858512" cy="4564709"/>
          </a:xfrm>
          <a:prstGeom prst="rect">
            <a:avLst/>
          </a:prstGeom>
        </p:spPr>
      </p:pic>
      <p:sp>
        <p:nvSpPr>
          <p:cNvPr id="3" name="Slide Number Placeholder 13">
            <a:extLst>
              <a:ext uri="{FF2B5EF4-FFF2-40B4-BE49-F238E27FC236}">
                <a16:creationId xmlns:a16="http://schemas.microsoft.com/office/drawing/2014/main" id="{33188A76-174A-105C-50A1-081F45D3D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 lnSpcReduction="10000"/>
          </a:bodyPr>
          <a:lstStyle/>
          <a:p>
            <a:fld id="{46EABA4B-7797-4D19-BF27-90B4F1A8822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AF0A23-2A0A-4C7F-D33F-C4AAE61F342C}"/>
              </a:ext>
            </a:extLst>
          </p:cNvPr>
          <p:cNvSpPr txBox="1"/>
          <p:nvPr/>
        </p:nvSpPr>
        <p:spPr>
          <a:xfrm>
            <a:off x="0" y="6490198"/>
            <a:ext cx="351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Abrams et al., in review</a:t>
            </a:r>
          </a:p>
        </p:txBody>
      </p:sp>
    </p:spTree>
    <p:extLst>
      <p:ext uri="{BB962C8B-B14F-4D97-AF65-F5344CB8AC3E}">
        <p14:creationId xmlns:p14="http://schemas.microsoft.com/office/powerpoint/2010/main" val="2620272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9CBE-624B-95A2-84B8-4263A4145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388938"/>
            <a:ext cx="9692640" cy="868680"/>
          </a:xfrm>
        </p:spPr>
        <p:txBody>
          <a:bodyPr/>
          <a:lstStyle/>
          <a:p>
            <a:r>
              <a:rPr lang="en-US" dirty="0"/>
              <a:t>Selecting black holes for follow-up</a:t>
            </a:r>
          </a:p>
        </p:txBody>
      </p:sp>
      <p:pic>
        <p:nvPicPr>
          <p:cNvPr id="5" name="Content Placeholder 4" descr="A group of colored dots&#10;&#10;Description automatically generated with medium confidence">
            <a:extLst>
              <a:ext uri="{FF2B5EF4-FFF2-40B4-BE49-F238E27FC236}">
                <a16:creationId xmlns:a16="http://schemas.microsoft.com/office/drawing/2014/main" id="{CF6D4964-04CF-4A8E-DBC3-E57DEEFA7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2332" y="1691322"/>
            <a:ext cx="8049668" cy="3909060"/>
          </a:xfrm>
        </p:spPr>
      </p:pic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CF87B0B0-5247-C2CC-293B-8E0FCAE2E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 lnSpcReduction="10000"/>
          </a:bodyPr>
          <a:lstStyle/>
          <a:p>
            <a:fld id="{46EABA4B-7797-4D19-BF27-90B4F1A8822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E33FAC-AE50-6C75-0749-CE0CB275BCE0}"/>
              </a:ext>
            </a:extLst>
          </p:cNvPr>
          <p:cNvSpPr txBox="1"/>
          <p:nvPr/>
        </p:nvSpPr>
        <p:spPr>
          <a:xfrm>
            <a:off x="0" y="6490198"/>
            <a:ext cx="351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Abrams et al., in review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10B92B-E918-EA5F-20BC-BF9E7176D6F8}"/>
              </a:ext>
            </a:extLst>
          </p:cNvPr>
          <p:cNvSpPr txBox="1">
            <a:spLocks/>
          </p:cNvSpPr>
          <p:nvPr/>
        </p:nvSpPr>
        <p:spPr>
          <a:xfrm>
            <a:off x="326452" y="2117725"/>
            <a:ext cx="39933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Black holes still relatively isolated in </a:t>
            </a:r>
            <a:r>
              <a:rPr lang="en-US" dirty="0" err="1"/>
              <a:t>t</a:t>
            </a:r>
            <a:r>
              <a:rPr lang="en-US" baseline="-25000" dirty="0" err="1"/>
              <a:t>E</a:t>
            </a:r>
            <a:r>
              <a:rPr lang="en-US" dirty="0"/>
              <a:t>-𝜋</a:t>
            </a:r>
            <a:r>
              <a:rPr lang="en-US" baseline="-25000" dirty="0"/>
              <a:t>E</a:t>
            </a:r>
            <a:r>
              <a:rPr lang="en-US" dirty="0"/>
              <a:t> space</a:t>
            </a:r>
          </a:p>
          <a:p>
            <a:r>
              <a:rPr lang="en-US" dirty="0"/>
              <a:t>Observations in seasonal gaps of Roman could:</a:t>
            </a:r>
          </a:p>
          <a:p>
            <a:pPr lvl="1"/>
            <a:r>
              <a:rPr lang="en-US" dirty="0"/>
              <a:t>Help characterize those quantities</a:t>
            </a:r>
          </a:p>
          <a:p>
            <a:pPr lvl="1"/>
            <a:r>
              <a:rPr lang="en-US" dirty="0"/>
              <a:t>Reveal signatures of binarity</a:t>
            </a:r>
          </a:p>
          <a:p>
            <a:pPr lvl="1"/>
            <a:r>
              <a:rPr lang="en-US" dirty="0"/>
              <a:t>Characterize long duration </a:t>
            </a:r>
            <a:r>
              <a:rPr lang="en-US"/>
              <a:t>astrometric signals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040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6372C-8471-1DC7-D017-695B88267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70" y="132438"/>
            <a:ext cx="4967700" cy="3255246"/>
          </a:xfrm>
        </p:spPr>
        <p:txBody>
          <a:bodyPr>
            <a:normAutofit fontScale="90000"/>
          </a:bodyPr>
          <a:lstStyle/>
          <a:p>
            <a:r>
              <a:rPr lang="en-US" dirty="0"/>
              <a:t>Binary lens </a:t>
            </a:r>
            <a:r>
              <a:rPr lang="en-US" dirty="0" err="1"/>
              <a:t>lightcurves</a:t>
            </a:r>
            <a:r>
              <a:rPr lang="en-US" dirty="0"/>
              <a:t> with a single peak may be distinguishable in their astrometric microlensing signal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44DAB9-20F6-C8A7-5D8B-219EB95D4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182" y="132438"/>
            <a:ext cx="6845643" cy="325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6BAA768-1AE8-2834-FDC9-EFF29436C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961" y="3506663"/>
            <a:ext cx="6680886" cy="316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36B790-5359-6877-E9D9-FE2E31FE501A}"/>
              </a:ext>
            </a:extLst>
          </p:cNvPr>
          <p:cNvSpPr txBox="1"/>
          <p:nvPr/>
        </p:nvSpPr>
        <p:spPr>
          <a:xfrm>
            <a:off x="0" y="6490198"/>
            <a:ext cx="351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Abrams et al., in review</a:t>
            </a:r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A2BA818E-6CE9-4C0F-7C4D-CECFCD818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 lnSpcReduction="10000"/>
          </a:bodyPr>
          <a:lstStyle/>
          <a:p>
            <a:fld id="{46EABA4B-7797-4D19-BF27-90B4F1A8822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6D9ACF-153F-2C7A-1E3C-DD6FD9B84DA5}"/>
              </a:ext>
            </a:extLst>
          </p:cNvPr>
          <p:cNvSpPr txBox="1"/>
          <p:nvPr/>
        </p:nvSpPr>
        <p:spPr>
          <a:xfrm>
            <a:off x="5816550" y="265031"/>
            <a:ext cx="1062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PSBL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419A4B-00D8-240A-485E-77659F2AF385}"/>
              </a:ext>
            </a:extLst>
          </p:cNvPr>
          <p:cNvSpPr txBox="1"/>
          <p:nvPr/>
        </p:nvSpPr>
        <p:spPr>
          <a:xfrm>
            <a:off x="2660821" y="3686432"/>
            <a:ext cx="1062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PSPL</a:t>
            </a:r>
          </a:p>
        </p:txBody>
      </p:sp>
    </p:spTree>
    <p:extLst>
      <p:ext uri="{BB962C8B-B14F-4D97-AF65-F5344CB8AC3E}">
        <p14:creationId xmlns:p14="http://schemas.microsoft.com/office/powerpoint/2010/main" val="3515617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59C6E-C6EA-2947-BB6D-BDA212ECC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D9000-D28B-EF44-9002-837DB98D7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Fitting all binaries with PSPL (w/ and without parallax) to see how parameters are biased</a:t>
            </a:r>
          </a:p>
          <a:p>
            <a:r>
              <a:rPr lang="en-US" dirty="0"/>
              <a:t>Binary interactions - </a:t>
            </a:r>
            <a:r>
              <a:rPr lang="en-US" dirty="0" err="1"/>
              <a:t>Shambhavi</a:t>
            </a:r>
            <a:r>
              <a:rPr lang="en-US" dirty="0"/>
              <a:t> Srivastava</a:t>
            </a:r>
          </a:p>
          <a:p>
            <a:pPr lvl="1"/>
            <a:r>
              <a:rPr lang="en-US" dirty="0"/>
              <a:t>No common envelope, mass exchange, or binary disruption</a:t>
            </a:r>
          </a:p>
          <a:p>
            <a:pPr lvl="1"/>
            <a:r>
              <a:rPr lang="en-US" dirty="0"/>
              <a:t>Codes like BPASS (Eldridge, Stanway, et al. 2017) and COSMIC (Breivik et al. 2021) could be integrated</a:t>
            </a:r>
          </a:p>
          <a:p>
            <a:r>
              <a:rPr lang="en-US" dirty="0"/>
              <a:t>Binary orbital motion (</a:t>
            </a:r>
            <a:r>
              <a:rPr lang="en-US" dirty="0" err="1"/>
              <a:t>xallarap</a:t>
            </a:r>
            <a:r>
              <a:rPr lang="en-US" dirty="0"/>
              <a:t>) – </a:t>
            </a:r>
            <a:r>
              <a:rPr lang="en-US" dirty="0" err="1"/>
              <a:t>Dex</a:t>
            </a:r>
            <a:r>
              <a:rPr lang="en-US" dirty="0"/>
              <a:t> Bhadra</a:t>
            </a:r>
          </a:p>
          <a:p>
            <a:pPr lvl="1"/>
            <a:r>
              <a:rPr lang="en-US" dirty="0"/>
              <a:t>Parameters generated</a:t>
            </a:r>
          </a:p>
          <a:p>
            <a:r>
              <a:rPr lang="en-US" dirty="0"/>
              <a:t>Triples and higher order systems</a:t>
            </a:r>
          </a:p>
        </p:txBody>
      </p:sp>
      <p:sp>
        <p:nvSpPr>
          <p:cNvPr id="4" name="Slide Number Placeholder 13">
            <a:extLst>
              <a:ext uri="{FF2B5EF4-FFF2-40B4-BE49-F238E27FC236}">
                <a16:creationId xmlns:a16="http://schemas.microsoft.com/office/drawing/2014/main" id="{800710AC-F849-8E44-926F-16241FCD3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 lnSpcReduction="10000"/>
          </a:bodyPr>
          <a:lstStyle/>
          <a:p>
            <a:fld id="{46EABA4B-7797-4D19-BF27-90B4F1A8822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346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0">
            <a:extLst>
              <a:ext uri="{FF2B5EF4-FFF2-40B4-BE49-F238E27FC236}">
                <a16:creationId xmlns:a16="http://schemas.microsoft.com/office/drawing/2014/main" id="{8B9813DF-5823-444F-A742-0D45A7F18133}"/>
              </a:ext>
            </a:extLst>
          </p:cNvPr>
          <p:cNvSpPr/>
          <p:nvPr/>
        </p:nvSpPr>
        <p:spPr>
          <a:xfrm>
            <a:off x="-250" y="1177208"/>
            <a:ext cx="3931119" cy="517388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F017409-ED28-6748-BF2A-9846ED785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633" y="4861803"/>
            <a:ext cx="2698215" cy="157142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Over half of microlensing events have at least one binary system most of which appear like single events</a:t>
            </a:r>
          </a:p>
          <a:p>
            <a:endParaRPr lang="en-US" dirty="0"/>
          </a:p>
        </p:txBody>
      </p:sp>
      <p:sp>
        <p:nvSpPr>
          <p:cNvPr id="10" name="Rectangle: Rounded Corners 10">
            <a:extLst>
              <a:ext uri="{FF2B5EF4-FFF2-40B4-BE49-F238E27FC236}">
                <a16:creationId xmlns:a16="http://schemas.microsoft.com/office/drawing/2014/main" id="{35DF1335-90DA-6347-914D-004451C79E06}"/>
              </a:ext>
            </a:extLst>
          </p:cNvPr>
          <p:cNvSpPr/>
          <p:nvPr/>
        </p:nvSpPr>
        <p:spPr>
          <a:xfrm>
            <a:off x="4009966" y="1166337"/>
            <a:ext cx="4219637" cy="517388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11CE5428-1F7E-0248-BE85-050C9C315B59}"/>
              </a:ext>
            </a:extLst>
          </p:cNvPr>
          <p:cNvSpPr txBox="1">
            <a:spLocks/>
          </p:cNvSpPr>
          <p:nvPr/>
        </p:nvSpPr>
        <p:spPr>
          <a:xfrm>
            <a:off x="4710347" y="5391654"/>
            <a:ext cx="2708244" cy="8430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Inclusion of binaries brings </a:t>
            </a:r>
            <a:r>
              <a:rPr lang="en-US" dirty="0" err="1"/>
              <a:t>t</a:t>
            </a:r>
            <a:r>
              <a:rPr lang="en-US" baseline="-25000" dirty="0" err="1"/>
              <a:t>E</a:t>
            </a:r>
            <a:r>
              <a:rPr lang="en-US" dirty="0"/>
              <a:t> into agreement with data</a:t>
            </a:r>
          </a:p>
        </p:txBody>
      </p:sp>
      <p:sp>
        <p:nvSpPr>
          <p:cNvPr id="14" name="Rectangle: Rounded Corners 15">
            <a:extLst>
              <a:ext uri="{FF2B5EF4-FFF2-40B4-BE49-F238E27FC236}">
                <a16:creationId xmlns:a16="http://schemas.microsoft.com/office/drawing/2014/main" id="{885FE704-20A1-A840-9B94-848ACC0C88A7}"/>
              </a:ext>
            </a:extLst>
          </p:cNvPr>
          <p:cNvSpPr/>
          <p:nvPr/>
        </p:nvSpPr>
        <p:spPr>
          <a:xfrm>
            <a:off x="3228848" y="61857"/>
            <a:ext cx="5764682" cy="102616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00CA47-0296-A148-B541-46A85A859B9C}"/>
              </a:ext>
            </a:extLst>
          </p:cNvPr>
          <p:cNvSpPr txBox="1">
            <a:spLocks/>
          </p:cNvSpPr>
          <p:nvPr/>
        </p:nvSpPr>
        <p:spPr>
          <a:xfrm>
            <a:off x="4011974" y="386991"/>
            <a:ext cx="4168051" cy="59794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300" dirty="0">
                <a:solidFill>
                  <a:schemeClr val="bg1"/>
                </a:solidFill>
              </a:rPr>
              <a:t>Binaries in microlensing are important</a:t>
            </a: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07E863-8805-3750-B454-6992ECDFC9BD}"/>
              </a:ext>
            </a:extLst>
          </p:cNvPr>
          <p:cNvSpPr txBox="1"/>
          <p:nvPr/>
        </p:nvSpPr>
        <p:spPr>
          <a:xfrm>
            <a:off x="0" y="6497574"/>
            <a:ext cx="552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Natasha Abrams </a:t>
            </a:r>
            <a:r>
              <a:rPr lang="en-US"/>
              <a:t>– nsabrams</a:t>
            </a:r>
            <a:r>
              <a:rPr lang="en-US" dirty="0" err="1"/>
              <a:t>@berkeley.edu</a:t>
            </a:r>
            <a:endParaRPr lang="en-US" dirty="0"/>
          </a:p>
        </p:txBody>
      </p:sp>
      <p:pic>
        <p:nvPicPr>
          <p:cNvPr id="5" name="Picture 4" descr="A graph of events&#10;&#10;Description automatically generated">
            <a:extLst>
              <a:ext uri="{FF2B5EF4-FFF2-40B4-BE49-F238E27FC236}">
                <a16:creationId xmlns:a16="http://schemas.microsoft.com/office/drawing/2014/main" id="{A417BAF8-78D8-6EB5-41DA-DF9FD0C77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832" y="1466346"/>
            <a:ext cx="3560126" cy="363117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0314042-7314-D031-4BFA-17560A71D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71097" y="2027229"/>
            <a:ext cx="3567404" cy="252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0">
            <a:extLst>
              <a:ext uri="{FF2B5EF4-FFF2-40B4-BE49-F238E27FC236}">
                <a16:creationId xmlns:a16="http://schemas.microsoft.com/office/drawing/2014/main" id="{8BCFF394-5DEF-8998-43C4-6041BD202270}"/>
              </a:ext>
            </a:extLst>
          </p:cNvPr>
          <p:cNvSpPr/>
          <p:nvPr/>
        </p:nvSpPr>
        <p:spPr>
          <a:xfrm>
            <a:off x="8293455" y="1166337"/>
            <a:ext cx="3888036" cy="517388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158E41-7AF7-1581-4AA6-81E9F71416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02"/>
          <a:stretch/>
        </p:blipFill>
        <p:spPr bwMode="auto">
          <a:xfrm>
            <a:off x="8567979" y="1466346"/>
            <a:ext cx="2250454" cy="214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EC118D-40D2-3D46-55DC-BE5C14313A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6"/>
          <a:stretch/>
        </p:blipFill>
        <p:spPr bwMode="auto">
          <a:xfrm>
            <a:off x="9781408" y="2995729"/>
            <a:ext cx="2250714" cy="214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3F560877-19BD-780F-1D36-97120B58D3E5}"/>
              </a:ext>
            </a:extLst>
          </p:cNvPr>
          <p:cNvSpPr txBox="1">
            <a:spLocks/>
          </p:cNvSpPr>
          <p:nvPr/>
        </p:nvSpPr>
        <p:spPr>
          <a:xfrm>
            <a:off x="8843080" y="5328001"/>
            <a:ext cx="2809805" cy="9485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Binary lenses with single peaked </a:t>
            </a:r>
            <a:r>
              <a:rPr lang="en-US" dirty="0" err="1"/>
              <a:t>lightcurves</a:t>
            </a:r>
            <a:r>
              <a:rPr lang="en-US" dirty="0"/>
              <a:t> may have a strong binary astrometric signal</a:t>
            </a:r>
          </a:p>
        </p:txBody>
      </p:sp>
    </p:spTree>
    <p:extLst>
      <p:ext uri="{BB962C8B-B14F-4D97-AF65-F5344CB8AC3E}">
        <p14:creationId xmlns:p14="http://schemas.microsoft.com/office/powerpoint/2010/main" val="131956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3037B-A5AD-3F43-D214-84FB2742B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1963"/>
            <a:ext cx="9144000" cy="2387600"/>
          </a:xfrm>
        </p:spPr>
        <p:txBody>
          <a:bodyPr/>
          <a:lstStyle/>
          <a:p>
            <a:r>
              <a:rPr lang="en-US" dirty="0"/>
              <a:t>BINARY POPSYCLE BACKUP SLIDES</a:t>
            </a:r>
          </a:p>
        </p:txBody>
      </p:sp>
    </p:spTree>
    <p:extLst>
      <p:ext uri="{BB962C8B-B14F-4D97-AF65-F5344CB8AC3E}">
        <p14:creationId xmlns:p14="http://schemas.microsoft.com/office/powerpoint/2010/main" val="2319662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6BD42-4DF7-514B-95C5-FA5471482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85" y="196032"/>
            <a:ext cx="9692640" cy="925778"/>
          </a:xfrm>
        </p:spPr>
        <p:txBody>
          <a:bodyPr/>
          <a:lstStyle/>
          <a:p>
            <a:r>
              <a:rPr lang="en-US" dirty="0"/>
              <a:t>Microlensing reveals: IMF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FFB581-5A53-3B45-A508-39BDC5E0F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15" y="1140752"/>
            <a:ext cx="5693877" cy="54298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0B2CE3-A15E-5A40-BA0B-93BA0E08EEE0}"/>
              </a:ext>
            </a:extLst>
          </p:cNvPr>
          <p:cNvSpPr/>
          <p:nvPr/>
        </p:nvSpPr>
        <p:spPr>
          <a:xfrm>
            <a:off x="1261872" y="6385961"/>
            <a:ext cx="3339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4595D"/>
                </a:solidFill>
                <a:latin typeface="+mj-lt"/>
              </a:rPr>
              <a:t>Source: </a:t>
            </a:r>
            <a:r>
              <a:rPr lang="en-US" dirty="0" err="1">
                <a:solidFill>
                  <a:srgbClr val="54595D"/>
                </a:solidFill>
                <a:latin typeface="+mj-lt"/>
              </a:rPr>
              <a:t>Koshimoto</a:t>
            </a:r>
            <a:r>
              <a:rPr lang="en-US" dirty="0">
                <a:solidFill>
                  <a:srgbClr val="54595D"/>
                </a:solidFill>
                <a:latin typeface="+mj-lt"/>
              </a:rPr>
              <a:t> et al. 2021</a:t>
            </a:r>
            <a:endParaRPr lang="en-US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E1A373-3A71-A344-9173-78D5F588E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269" y="2066530"/>
            <a:ext cx="4843189" cy="31228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7B36EA-896A-9C44-B16C-41C6BA40C0CB}"/>
              </a:ext>
            </a:extLst>
          </p:cNvPr>
          <p:cNvSpPr/>
          <p:nvPr/>
        </p:nvSpPr>
        <p:spPr>
          <a:xfrm>
            <a:off x="6955749" y="6273694"/>
            <a:ext cx="3339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4595D"/>
                </a:solidFill>
                <a:latin typeface="+mj-lt"/>
              </a:rPr>
              <a:t>Source: </a:t>
            </a:r>
            <a:r>
              <a:rPr lang="en-US" dirty="0" err="1">
                <a:solidFill>
                  <a:srgbClr val="54595D"/>
                </a:solidFill>
                <a:latin typeface="+mj-lt"/>
              </a:rPr>
              <a:t>Wegg</a:t>
            </a:r>
            <a:r>
              <a:rPr lang="en-US" dirty="0">
                <a:solidFill>
                  <a:srgbClr val="54595D"/>
                </a:solidFill>
                <a:latin typeface="+mj-lt"/>
              </a:rPr>
              <a:t> et al. 2017</a:t>
            </a:r>
            <a:endParaRPr lang="en-US" dirty="0">
              <a:latin typeface="+mj-lt"/>
            </a:endParaRP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21C27545-168F-504B-B3F5-840A600F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 lnSpcReduction="10000"/>
          </a:bodyPr>
          <a:lstStyle/>
          <a:p>
            <a:fld id="{46EABA4B-7797-4D19-BF27-90B4F1A8822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571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920DC7-CC3F-44A6-3C7C-30874577C1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64064" y="1630374"/>
            <a:ext cx="7528776" cy="47243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A6AACF-483C-CF47-AFAF-B7E5400A2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98" y="290020"/>
            <a:ext cx="9692640" cy="1325562"/>
          </a:xfrm>
        </p:spPr>
        <p:txBody>
          <a:bodyPr/>
          <a:lstStyle/>
          <a:p>
            <a:r>
              <a:rPr lang="en-US" dirty="0"/>
              <a:t>Binaries do not appear to affect black hole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B6F83-5AA6-AE48-B4D0-2D636E569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898" y="1849884"/>
            <a:ext cx="3611069" cy="435133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 select black hole candidates for astrometric follow-up to determine mass without galactic model (Lu et al. 2016, Lam et al. 2022, Lu et al. in prep)</a:t>
            </a:r>
          </a:p>
          <a:p>
            <a:r>
              <a:rPr lang="en-US" dirty="0"/>
              <a:t>At long </a:t>
            </a:r>
            <a:r>
              <a:rPr lang="en-US" dirty="0" err="1"/>
              <a:t>t</a:t>
            </a:r>
            <a:r>
              <a:rPr lang="en-US" baseline="-25000" dirty="0" err="1"/>
              <a:t>E</a:t>
            </a:r>
            <a:r>
              <a:rPr lang="en-US" dirty="0"/>
              <a:t> we expect most events to be black holes in singles only or singles + multiples</a:t>
            </a:r>
          </a:p>
          <a:p>
            <a:r>
              <a:rPr lang="en-US" dirty="0"/>
              <a:t>Consistent with sample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3A63FB5-6A10-DB40-84B9-3E330118C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/>
          </a:bodyPr>
          <a:lstStyle/>
          <a:p>
            <a:fld id="{46EABA4B-7797-4D19-BF27-90B4F1A8822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8AE8319E-99CC-DD80-0B38-3D207A582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296" y="1604940"/>
            <a:ext cx="7515057" cy="496304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013DC28-923D-774D-9143-6E9477AA897E}"/>
              </a:ext>
            </a:extLst>
          </p:cNvPr>
          <p:cNvCxnSpPr>
            <a:cxnSpLocks/>
          </p:cNvCxnSpPr>
          <p:nvPr/>
        </p:nvCxnSpPr>
        <p:spPr>
          <a:xfrm>
            <a:off x="8374207" y="1696337"/>
            <a:ext cx="0" cy="40275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122A56A-D8B9-124E-92C6-E11BD1070481}"/>
              </a:ext>
            </a:extLst>
          </p:cNvPr>
          <p:cNvCxnSpPr/>
          <p:nvPr/>
        </p:nvCxnSpPr>
        <p:spPr>
          <a:xfrm>
            <a:off x="8343762" y="3925019"/>
            <a:ext cx="44857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380F2C1-696C-6344-BD0C-EDEAE3BB5979}"/>
              </a:ext>
            </a:extLst>
          </p:cNvPr>
          <p:cNvSpPr txBox="1">
            <a:spLocks/>
          </p:cNvSpPr>
          <p:nvPr/>
        </p:nvSpPr>
        <p:spPr>
          <a:xfrm>
            <a:off x="8408771" y="4015596"/>
            <a:ext cx="1450368" cy="2760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BH Sample</a:t>
            </a:r>
          </a:p>
        </p:txBody>
      </p:sp>
    </p:spTree>
    <p:extLst>
      <p:ext uri="{BB962C8B-B14F-4D97-AF65-F5344CB8AC3E}">
        <p14:creationId xmlns:p14="http://schemas.microsoft.com/office/powerpoint/2010/main" val="705663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945E15-212B-1E91-DD50-B60E345AA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41" y="539598"/>
            <a:ext cx="10467289" cy="538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77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4B14-CA7F-4C88-4968-5891875B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Number of events in better agreement, but number of stars still lowish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801E5D-D9EE-D499-4DE5-A8159C43F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" y="2075499"/>
            <a:ext cx="10812780" cy="304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13">
            <a:extLst>
              <a:ext uri="{FF2B5EF4-FFF2-40B4-BE49-F238E27FC236}">
                <a16:creationId xmlns:a16="http://schemas.microsoft.com/office/drawing/2014/main" id="{741F8CE9-23E8-FB42-4650-7D260CA8F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/>
          </a:bodyPr>
          <a:lstStyle/>
          <a:p>
            <a:fld id="{46EABA4B-7797-4D19-BF27-90B4F1A8822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18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C6EDA-B46B-63ED-69A8-2861D86CA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Cuts Summary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EB64A9-970F-3C10-BBC1-2F21B7294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674" y="2403111"/>
            <a:ext cx="74676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0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12A07-5578-BEF0-6F99-9524F878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summary: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D347E-4A84-986B-6552-5D412555B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Area: 0.34 deg squared</a:t>
            </a:r>
          </a:p>
          <a:p>
            <a:r>
              <a:rPr lang="en-US" dirty="0"/>
              <a:t>IFMR: </a:t>
            </a:r>
            <a:r>
              <a:rPr lang="en-US" dirty="0" err="1"/>
              <a:t>Subkhold</a:t>
            </a:r>
            <a:r>
              <a:rPr lang="en-US" dirty="0"/>
              <a:t> N20</a:t>
            </a:r>
          </a:p>
          <a:p>
            <a:r>
              <a:rPr lang="en-US" dirty="0"/>
              <a:t>Filter: </a:t>
            </a:r>
            <a:r>
              <a:rPr lang="en-US" dirty="0" err="1"/>
              <a:t>ubv</a:t>
            </a:r>
            <a:r>
              <a:rPr lang="en-US" dirty="0"/>
              <a:t> I</a:t>
            </a:r>
          </a:p>
          <a:p>
            <a:r>
              <a:rPr lang="en-US" dirty="0"/>
              <a:t>Blend radius: 0.65”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46BA28-A015-7513-4A47-3F4550E50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560" y="177800"/>
            <a:ext cx="3302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76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D41B9-B39E-9EAE-1BD2-D81599ACD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 lnSpcReduction="10000"/>
          </a:bodyPr>
          <a:lstStyle/>
          <a:p>
            <a:fld id="{46EABA4B-7797-4D19-BF27-90B4F1A8822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200" name="Picture 8">
            <a:extLst>
              <a:ext uri="{FF2B5EF4-FFF2-40B4-BE49-F238E27FC236}">
                <a16:creationId xmlns:a16="http://schemas.microsoft.com/office/drawing/2014/main" id="{D3E47ADB-F42A-51D2-B59B-D3FD0BD2F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93003"/>
            <a:ext cx="4150486" cy="402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1C3F33-B736-5FA5-3763-B33F4BAA8367}"/>
              </a:ext>
            </a:extLst>
          </p:cNvPr>
          <p:cNvSpPr/>
          <p:nvPr/>
        </p:nvSpPr>
        <p:spPr>
          <a:xfrm>
            <a:off x="0" y="6317615"/>
            <a:ext cx="3253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54595D"/>
                </a:solidFill>
                <a:latin typeface="+mj-lt"/>
              </a:rPr>
              <a:t>Duchêne</a:t>
            </a:r>
            <a:r>
              <a:rPr lang="en-US" dirty="0">
                <a:solidFill>
                  <a:srgbClr val="54595D"/>
                </a:solidFill>
                <a:latin typeface="+mj-lt"/>
              </a:rPr>
              <a:t> and Kraus 2013</a:t>
            </a:r>
            <a:endParaRPr lang="en-US" dirty="0">
              <a:latin typeface="+mj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31435C2-5CB3-DF27-DF4B-9A5B104A2BCC}"/>
              </a:ext>
            </a:extLst>
          </p:cNvPr>
          <p:cNvSpPr txBox="1">
            <a:spLocks/>
          </p:cNvSpPr>
          <p:nvPr/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Binary Properties from Stellar Observations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E28E1AA-BD60-D165-2B92-515BAC4C5D24}"/>
              </a:ext>
            </a:extLst>
          </p:cNvPr>
          <p:cNvSpPr txBox="1">
            <a:spLocks/>
          </p:cNvSpPr>
          <p:nvPr/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Multiple system frequency: MF(M) = 0.44M</a:t>
            </a:r>
            <a:r>
              <a:rPr lang="en-US" baseline="30000" dirty="0"/>
              <a:t>0.5</a:t>
            </a:r>
            <a:r>
              <a:rPr lang="en-US" dirty="0"/>
              <a:t>	 </a:t>
            </a:r>
          </a:p>
          <a:p>
            <a:r>
              <a:rPr lang="en-US" dirty="0"/>
              <a:t>Companion frequency: CF(M) = 0.5M</a:t>
            </a:r>
            <a:r>
              <a:rPr lang="en-US" baseline="30000" dirty="0"/>
              <a:t>0.45</a:t>
            </a:r>
          </a:p>
          <a:p>
            <a:r>
              <a:rPr lang="en-US" sz="2000" dirty="0"/>
              <a:t>Mass ratio: f(q) = q</a:t>
            </a:r>
            <a:r>
              <a:rPr lang="en-US" sz="2000" baseline="30000" dirty="0"/>
              <a:t>-0.4</a:t>
            </a:r>
            <a:r>
              <a:rPr lang="en-US" sz="2000" dirty="0"/>
              <a:t> </a:t>
            </a:r>
          </a:p>
          <a:p>
            <a:r>
              <a:rPr lang="en-US" dirty="0"/>
              <a:t>Binary disruption not included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353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80D60-653D-5643-CCB6-6E7FEF9BE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Resolved Binary Properties from Stellar 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C0C3AB-D1A1-01D3-39FD-9A9F2D1DC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6859" y="1897862"/>
                <a:ext cx="8595360" cy="435133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Eccentricity f(e) = 2e</a:t>
                </a:r>
              </a:p>
              <a:p>
                <a:r>
                  <a:rPr lang="en-US" dirty="0"/>
                  <a:t>Inclination: uniform in cos(</a:t>
                </a:r>
                <a:r>
                  <a:rPr lang="en-US" dirty="0" err="1"/>
                  <a:t>i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Separation: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break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/>
                                </m:sSubSup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break</m:t>
                                </m:r>
                              </m:sub>
                            </m:sSub>
                          </m:e>
                          <m:e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break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/>
                                </m:sSubSup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break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 = 379.8, </a:t>
                </a:r>
                <a:r>
                  <a:rPr lang="en-US" dirty="0" err="1"/>
                  <a:t>M</a:t>
                </a:r>
                <a:r>
                  <a:rPr lang="en-US" baseline="-25000" dirty="0" err="1"/>
                  <a:t>break</a:t>
                </a:r>
                <a:r>
                  <a:rPr lang="en-US" baseline="-25000" dirty="0"/>
                  <a:t> </a:t>
                </a:r>
                <a:r>
                  <a:rPr lang="en-US" dirty="0"/>
                  <a:t>= 4.9 M</a:t>
                </a:r>
                <a:r>
                  <a:rPr lang="en-US" baseline="-25000" dirty="0"/>
                  <a:t>⊙</a:t>
                </a:r>
                <a:r>
                  <a:rPr lang="en-US" dirty="0"/>
                  <a:t>, 𝝰</a:t>
                </a:r>
                <a:r>
                  <a:rPr lang="en-US" baseline="-25000" dirty="0"/>
                  <a:t>1 </a:t>
                </a:r>
                <a:r>
                  <a:rPr lang="en-US" dirty="0"/>
                  <a:t>= -1.8, 𝝰</a:t>
                </a:r>
                <a:r>
                  <a:rPr lang="en-US" baseline="-25000" dirty="0"/>
                  <a:t>2 </a:t>
                </a:r>
                <a:r>
                  <a:rPr lang="en-US" dirty="0"/>
                  <a:t>= 4.2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</m:d>
                          </m:e>
                        </m:func>
                      </m:sub>
                    </m:sSub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mlog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d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m = 0.84, b = 0.31</a:t>
                </a:r>
              </a:p>
              <a:p>
                <a:pPr lvl="1"/>
                <a:r>
                  <a:rPr lang="en-US" dirty="0"/>
                  <a:t>Limits</a:t>
                </a:r>
              </a:p>
              <a:p>
                <a:pPr lvl="2"/>
                <a:r>
                  <a:rPr lang="en-US" dirty="0"/>
                  <a:t>10</a:t>
                </a:r>
                <a:r>
                  <a:rPr lang="en-US" baseline="30000" dirty="0"/>
                  <a:t>-2</a:t>
                </a:r>
                <a:r>
                  <a:rPr lang="en-US" dirty="0"/>
                  <a:t> &lt; a &lt; 2x10</a:t>
                </a:r>
                <a:r>
                  <a:rPr lang="en-US" baseline="30000" dirty="0"/>
                  <a:t>3</a:t>
                </a:r>
                <a:r>
                  <a:rPr lang="en-US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</m:d>
                          </m:e>
                        </m:func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&gt;= 0.1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C0C3AB-D1A1-01D3-39FD-9A9F2D1DC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6859" y="1897862"/>
                <a:ext cx="8595360" cy="4351337"/>
              </a:xfrm>
              <a:blipFill>
                <a:blip r:embed="rId2"/>
                <a:stretch>
                  <a:fillRect l="-2950" t="-13953" b="-6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>
            <a:extLst>
              <a:ext uri="{FF2B5EF4-FFF2-40B4-BE49-F238E27FC236}">
                <a16:creationId xmlns:a16="http://schemas.microsoft.com/office/drawing/2014/main" id="{9CD626A1-D68F-9A7F-125A-41D654B02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174" y="1829446"/>
            <a:ext cx="4759681" cy="440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ECDA0C-B40A-7D72-6BFB-7643E39141C6}"/>
              </a:ext>
            </a:extLst>
          </p:cNvPr>
          <p:cNvSpPr/>
          <p:nvPr/>
        </p:nvSpPr>
        <p:spPr>
          <a:xfrm>
            <a:off x="0" y="6317615"/>
            <a:ext cx="3253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54595D"/>
                </a:solidFill>
                <a:latin typeface="+mj-lt"/>
              </a:rPr>
              <a:t>Duchêne</a:t>
            </a:r>
            <a:r>
              <a:rPr lang="en-US" dirty="0">
                <a:solidFill>
                  <a:srgbClr val="54595D"/>
                </a:solidFill>
                <a:latin typeface="+mj-lt"/>
              </a:rPr>
              <a:t> and Kraus 2013</a:t>
            </a:r>
            <a:endParaRPr lang="en-US" dirty="0">
              <a:latin typeface="+mj-lt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228290A-A764-F326-462F-0EDA771FC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 lnSpcReduction="10000"/>
          </a:bodyPr>
          <a:lstStyle/>
          <a:p>
            <a:fld id="{46EABA4B-7797-4D19-BF27-90B4F1A8822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232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16345-0799-4B2E-B366-9ADEB5E86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Unresolved Multiple Properties (No positions)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E1A77-1AC7-4EDD-B7D8-4E3C41650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 – mass fraction</a:t>
            </a:r>
          </a:p>
          <a:p>
            <a:r>
              <a:rPr lang="en-US" dirty="0"/>
              <a:t>P(q) = q</a:t>
            </a:r>
            <a:r>
              <a:rPr lang="en-US" baseline="30000" dirty="0"/>
              <a:t>-0.4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B9EE3-8BDF-4938-9005-603BABB5B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6EABA4B-7797-4D19-BF27-90B4F1A8822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CF995A-7017-4D0C-87CF-27F62367D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827" y="1828800"/>
            <a:ext cx="4857750" cy="3238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BA1603-6EAD-40D9-86EA-126921DCF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00" y="2616822"/>
            <a:ext cx="425767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01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27E9A-3A6F-4393-802B-AE55EBD6F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Resolution - Eccentricity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F722F-61BA-4936-B62D-058ECC7A0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f(e) = 2e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D660F-71EA-42CB-954F-7CAD5A597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6EABA4B-7797-4D19-BF27-90B4F1A8822C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CEB5464-20B9-45D0-941F-1CD1E6B0D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980" y="2323216"/>
            <a:ext cx="5522487" cy="368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9183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30A23-2626-4D6D-AF4D-A9574489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Resolution – Inclination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901C1-0982-4A55-A258-C7B456A11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Frequency follows sin curve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112A6-1325-4616-B850-B63D64511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6EABA4B-7797-4D19-BF27-90B4F1A8822C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D4F5F6E-AB5E-495F-84B1-DB4C6B59C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280" y="2455289"/>
            <a:ext cx="5395824" cy="356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439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19D8D-BC4A-C148-B5A0-BBB3C14C7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85" y="-203752"/>
            <a:ext cx="10284661" cy="1325562"/>
          </a:xfrm>
        </p:spPr>
        <p:txBody>
          <a:bodyPr/>
          <a:lstStyle/>
          <a:p>
            <a:r>
              <a:rPr lang="en-US" dirty="0"/>
              <a:t>Microlensing reveals: dark populations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59910-1A4B-3349-9186-8674348EE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923DBB-1106-314E-A67F-1CF0DD490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135" y="1691322"/>
            <a:ext cx="5760778" cy="47605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244EE5-D8D4-0F4A-B246-1CF3A62E308D}"/>
              </a:ext>
            </a:extLst>
          </p:cNvPr>
          <p:cNvSpPr/>
          <p:nvPr/>
        </p:nvSpPr>
        <p:spPr>
          <a:xfrm>
            <a:off x="7206053" y="6317615"/>
            <a:ext cx="3339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4595D"/>
                </a:solidFill>
                <a:latin typeface="+mj-lt"/>
              </a:rPr>
              <a:t>Source: </a:t>
            </a:r>
            <a:r>
              <a:rPr lang="en-US" dirty="0" err="1">
                <a:solidFill>
                  <a:srgbClr val="54595D"/>
                </a:solidFill>
                <a:latin typeface="+mj-lt"/>
              </a:rPr>
              <a:t>Niikura</a:t>
            </a:r>
            <a:r>
              <a:rPr lang="en-US" dirty="0">
                <a:solidFill>
                  <a:srgbClr val="54595D"/>
                </a:solidFill>
                <a:latin typeface="+mj-lt"/>
              </a:rPr>
              <a:t> et al. 2019</a:t>
            </a:r>
            <a:endParaRPr lang="en-US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1916E1-AD99-8845-8113-42E10CD35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63" y="2077601"/>
            <a:ext cx="5530180" cy="39608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2F3C9B5-800F-0B46-8DCD-E50D1197855C}"/>
              </a:ext>
            </a:extLst>
          </p:cNvPr>
          <p:cNvSpPr/>
          <p:nvPr/>
        </p:nvSpPr>
        <p:spPr>
          <a:xfrm>
            <a:off x="1327112" y="6175883"/>
            <a:ext cx="3339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4595D"/>
                </a:solidFill>
                <a:latin typeface="+mj-lt"/>
              </a:rPr>
              <a:t>Source: Sumi et al. 2011</a:t>
            </a:r>
            <a:endParaRPr lang="en-US" dirty="0">
              <a:latin typeface="+mj-lt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D1C0F965-5F63-DC49-A211-BB13A9881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 lnSpcReduction="10000"/>
          </a:bodyPr>
          <a:lstStyle/>
          <a:p>
            <a:fld id="{46EABA4B-7797-4D19-BF27-90B4F1A8822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94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B99A1-80E6-1757-1513-E3B0893A0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Statistics and 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B22E3-AC3E-20AF-172D-0D8D01848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~3-10% of microlensing events as binaries generally accepted (e.g. </a:t>
            </a:r>
            <a:r>
              <a:rPr lang="en-US" dirty="0" err="1"/>
              <a:t>Jaroszyński</a:t>
            </a:r>
            <a:r>
              <a:rPr lang="en-US" dirty="0"/>
              <a:t> 2002, </a:t>
            </a:r>
            <a:r>
              <a:rPr lang="en-US" dirty="0" err="1"/>
              <a:t>Alcock</a:t>
            </a:r>
            <a:r>
              <a:rPr lang="en-US" dirty="0"/>
              <a:t> et al. 2000a, Sumi et al. 2006, </a:t>
            </a:r>
            <a:r>
              <a:rPr lang="en-US" dirty="0" err="1"/>
              <a:t>Mróz</a:t>
            </a:r>
            <a:r>
              <a:rPr lang="en-US" dirty="0"/>
              <a:t> et al. 2017)</a:t>
            </a:r>
          </a:p>
          <a:p>
            <a:r>
              <a:rPr lang="en-US" dirty="0"/>
              <a:t>Previous simulations either don’t include multiples: (e.g. </a:t>
            </a:r>
            <a:r>
              <a:rPr lang="en-US" dirty="0" err="1"/>
              <a:t>Kerins</a:t>
            </a:r>
            <a:r>
              <a:rPr lang="en-US" dirty="0"/>
              <a:t> et al. 2009, Penny et al. 2013)</a:t>
            </a:r>
          </a:p>
          <a:p>
            <a:r>
              <a:rPr lang="en-US" dirty="0"/>
              <a:t>Include them in a simplistic way (e.g. </a:t>
            </a:r>
            <a:r>
              <a:rPr lang="en-US" dirty="0" err="1"/>
              <a:t>Niikura</a:t>
            </a:r>
            <a:r>
              <a:rPr lang="en-US" dirty="0"/>
              <a:t> et al. 2019, </a:t>
            </a:r>
            <a:r>
              <a:rPr lang="en-US" dirty="0" err="1"/>
              <a:t>Sajadian</a:t>
            </a:r>
            <a:r>
              <a:rPr lang="en-US" dirty="0"/>
              <a:t> &amp; </a:t>
            </a:r>
            <a:r>
              <a:rPr lang="en-US" dirty="0" err="1"/>
              <a:t>Poleski</a:t>
            </a:r>
            <a:r>
              <a:rPr lang="en-US" dirty="0"/>
              <a:t> 2019, </a:t>
            </a:r>
            <a:r>
              <a:rPr lang="en-US" dirty="0" err="1"/>
              <a:t>Wegg</a:t>
            </a:r>
            <a:r>
              <a:rPr lang="en-US" dirty="0"/>
              <a:t> et al. 2017)</a:t>
            </a:r>
          </a:p>
          <a:p>
            <a:r>
              <a:rPr lang="en-US" dirty="0"/>
              <a:t>Or are designed to get out other properties using microlensing (e.g. </a:t>
            </a:r>
            <a:r>
              <a:rPr lang="en-US" dirty="0" err="1"/>
              <a:t>Koshimoto</a:t>
            </a:r>
            <a:r>
              <a:rPr lang="en-US" dirty="0"/>
              <a:t> et al. 2021)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67F1C-2498-4F55-2005-669642BBE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 lnSpcReduction="10000"/>
          </a:bodyPr>
          <a:lstStyle/>
          <a:p>
            <a:fld id="{46EABA4B-7797-4D19-BF27-90B4F1A8822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042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6DC5B-E868-2545-B288-04F7289DB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961" y="1844598"/>
            <a:ext cx="1119821" cy="49973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IFMR: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D79D9F-0E2A-5A45-9D39-7DAA2662A8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2028" y="2344328"/>
            <a:ext cx="4061333" cy="40613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12344A-44A0-B446-8912-477CEAD7973F}"/>
              </a:ext>
            </a:extLst>
          </p:cNvPr>
          <p:cNvSpPr/>
          <p:nvPr/>
        </p:nvSpPr>
        <p:spPr>
          <a:xfrm>
            <a:off x="1219372" y="6405661"/>
            <a:ext cx="3028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4595D"/>
                </a:solidFill>
                <a:latin typeface="+mj-lt"/>
              </a:rPr>
              <a:t>Source: Rose et al. 2022</a:t>
            </a:r>
            <a:endParaRPr lang="en-US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B90EB7-2536-1949-815F-C2A33ECEA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666" y="1983276"/>
            <a:ext cx="4619614" cy="45089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010E1BC-90E8-F941-BC99-BCA65E41144F}"/>
              </a:ext>
            </a:extLst>
          </p:cNvPr>
          <p:cNvSpPr/>
          <p:nvPr/>
        </p:nvSpPr>
        <p:spPr>
          <a:xfrm>
            <a:off x="6108192" y="6372952"/>
            <a:ext cx="3817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4595D"/>
                </a:solidFill>
                <a:latin typeface="+mj-lt"/>
              </a:rPr>
              <a:t>Source: Lam et al. 2020</a:t>
            </a:r>
            <a:endParaRPr lang="en-US" dirty="0">
              <a:latin typeface="+mj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1D8BA1-B7B4-B64A-A2F0-7399529A901B}"/>
              </a:ext>
            </a:extLst>
          </p:cNvPr>
          <p:cNvSpPr txBox="1">
            <a:spLocks/>
          </p:cNvSpPr>
          <p:nvPr/>
        </p:nvSpPr>
        <p:spPr>
          <a:xfrm>
            <a:off x="5862295" y="1655897"/>
            <a:ext cx="3334868" cy="582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/>
              <a:t>Galactic structure (distances and proper motions):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1445633-DAD4-A24C-AE01-38A2685B47EF}"/>
              </a:ext>
            </a:extLst>
          </p:cNvPr>
          <p:cNvSpPr txBox="1">
            <a:spLocks/>
          </p:cNvSpPr>
          <p:nvPr/>
        </p:nvSpPr>
        <p:spPr>
          <a:xfrm>
            <a:off x="623750" y="330335"/>
            <a:ext cx="1028466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Microlensing reveals: other galactic properties</a:t>
            </a: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784AB409-803E-9346-9F0D-FB5EC00E2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 lnSpcReduction="10000"/>
          </a:bodyPr>
          <a:lstStyle/>
          <a:p>
            <a:fld id="{46EABA4B-7797-4D19-BF27-90B4F1A8822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030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19C52-4077-9044-840F-50718B3F2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887" y="903375"/>
            <a:ext cx="9692640" cy="4299246"/>
          </a:xfrm>
        </p:spPr>
        <p:txBody>
          <a:bodyPr>
            <a:normAutofit fontScale="90000"/>
          </a:bodyPr>
          <a:lstStyle/>
          <a:p>
            <a:r>
              <a:rPr lang="en-US" dirty="0"/>
              <a:t>Binaries are critical both for: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Modeling individual events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Statistically interpreting a distribution of events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13">
            <a:extLst>
              <a:ext uri="{FF2B5EF4-FFF2-40B4-BE49-F238E27FC236}">
                <a16:creationId xmlns:a16="http://schemas.microsoft.com/office/drawing/2014/main" id="{3592E883-09EE-5148-BA72-FB99D46E2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 lnSpcReduction="10000"/>
          </a:bodyPr>
          <a:lstStyle/>
          <a:p>
            <a:fld id="{46EABA4B-7797-4D19-BF27-90B4F1A8822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281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CDA44F10-7612-3347-A326-E63E95E74A4F}"/>
              </a:ext>
            </a:extLst>
          </p:cNvPr>
          <p:cNvSpPr/>
          <p:nvPr/>
        </p:nvSpPr>
        <p:spPr>
          <a:xfrm rot="2279846">
            <a:off x="9490884" y="3646658"/>
            <a:ext cx="539064" cy="322125"/>
          </a:xfrm>
          <a:prstGeom prst="ellipse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5DCAD26-5603-8E44-8E8E-174A92ABD06F}"/>
              </a:ext>
            </a:extLst>
          </p:cNvPr>
          <p:cNvSpPr/>
          <p:nvPr/>
        </p:nvSpPr>
        <p:spPr>
          <a:xfrm>
            <a:off x="5677381" y="4319748"/>
            <a:ext cx="539064" cy="322125"/>
          </a:xfrm>
          <a:prstGeom prst="ellipse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1028" name="Picture 4" descr="Telescope Clip Art">
            <a:extLst>
              <a:ext uri="{FF2B5EF4-FFF2-40B4-BE49-F238E27FC236}">
                <a16:creationId xmlns:a16="http://schemas.microsoft.com/office/drawing/2014/main" id="{6AEFC4A1-7B8D-B441-8E70-719352A99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713" y="5846633"/>
            <a:ext cx="905132" cy="95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4F1FD8F-06B6-6147-8939-BDF4C2411862}"/>
              </a:ext>
            </a:extLst>
          </p:cNvPr>
          <p:cNvSpPr/>
          <p:nvPr/>
        </p:nvSpPr>
        <p:spPr>
          <a:xfrm>
            <a:off x="1993273" y="3701199"/>
            <a:ext cx="172995" cy="1729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B7362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0DBC1DF-6E90-0B49-815B-ACF293830FE7}"/>
              </a:ext>
            </a:extLst>
          </p:cNvPr>
          <p:cNvSpPr/>
          <p:nvPr/>
        </p:nvSpPr>
        <p:spPr>
          <a:xfrm>
            <a:off x="2729232" y="4493447"/>
            <a:ext cx="172995" cy="1729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B3B01A8-CECD-EB4B-B5C0-8BF0071C4660}"/>
              </a:ext>
            </a:extLst>
          </p:cNvPr>
          <p:cNvSpPr/>
          <p:nvPr/>
        </p:nvSpPr>
        <p:spPr>
          <a:xfrm>
            <a:off x="5813782" y="3528204"/>
            <a:ext cx="172995" cy="1729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00C797-9714-044F-955B-A08AD28DC6D0}"/>
              </a:ext>
            </a:extLst>
          </p:cNvPr>
          <p:cNvSpPr/>
          <p:nvPr/>
        </p:nvSpPr>
        <p:spPr>
          <a:xfrm>
            <a:off x="5643434" y="4406950"/>
            <a:ext cx="172995" cy="1729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86F2196-1F04-084D-900B-787BA1299AF3}"/>
              </a:ext>
            </a:extLst>
          </p:cNvPr>
          <p:cNvSpPr/>
          <p:nvPr/>
        </p:nvSpPr>
        <p:spPr>
          <a:xfrm>
            <a:off x="6096000" y="4406950"/>
            <a:ext cx="172995" cy="1729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F1B8B9-BB40-964C-A845-777A072013A5}"/>
              </a:ext>
            </a:extLst>
          </p:cNvPr>
          <p:cNvSpPr/>
          <p:nvPr/>
        </p:nvSpPr>
        <p:spPr>
          <a:xfrm>
            <a:off x="9484793" y="3582312"/>
            <a:ext cx="172995" cy="1729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6892816-887E-3F4A-96E2-82F3223E4FB3}"/>
              </a:ext>
            </a:extLst>
          </p:cNvPr>
          <p:cNvSpPr/>
          <p:nvPr/>
        </p:nvSpPr>
        <p:spPr>
          <a:xfrm>
            <a:off x="9866652" y="3833991"/>
            <a:ext cx="172995" cy="1729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31ECA40-4573-B24F-8656-0760913A6A3E}"/>
              </a:ext>
            </a:extLst>
          </p:cNvPr>
          <p:cNvSpPr/>
          <p:nvPr/>
        </p:nvSpPr>
        <p:spPr>
          <a:xfrm>
            <a:off x="9022700" y="4406950"/>
            <a:ext cx="172995" cy="1729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F05C0E-B1F4-264C-8661-269935D5CEFE}"/>
              </a:ext>
            </a:extLst>
          </p:cNvPr>
          <p:cNvSpPr/>
          <p:nvPr/>
        </p:nvSpPr>
        <p:spPr>
          <a:xfrm>
            <a:off x="990433" y="297707"/>
            <a:ext cx="20056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entury Schoolbook" panose="02040604050505020304"/>
              </a:rPr>
              <a:t>P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Schoolbook" panose="02040604050505020304"/>
                <a:ea typeface="+mn-ea"/>
                <a:cs typeface="+mn-cs"/>
              </a:rPr>
              <a:t>SPL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E58DD6-ABD1-784A-B5AB-5DECA9A58C55}"/>
              </a:ext>
            </a:extLst>
          </p:cNvPr>
          <p:cNvSpPr/>
          <p:nvPr/>
        </p:nvSpPr>
        <p:spPr>
          <a:xfrm>
            <a:off x="5073924" y="297707"/>
            <a:ext cx="2044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entury Schoolbook" panose="02040604050505020304"/>
              </a:rPr>
              <a:t>P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Schoolbook" panose="02040604050505020304"/>
                <a:ea typeface="+mn-ea"/>
                <a:cs typeface="+mn-cs"/>
              </a:rPr>
              <a:t>SBL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A4BC78-BE46-9943-B193-B9001BE0F4E4}"/>
              </a:ext>
            </a:extLst>
          </p:cNvPr>
          <p:cNvSpPr/>
          <p:nvPr/>
        </p:nvSpPr>
        <p:spPr>
          <a:xfrm>
            <a:off x="9167034" y="297707"/>
            <a:ext cx="2044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entury Schoolbook" panose="02040604050505020304"/>
              </a:rPr>
              <a:t>B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Schoolbook" panose="02040604050505020304"/>
                <a:ea typeface="+mn-ea"/>
                <a:cs typeface="+mn-cs"/>
              </a:rPr>
              <a:t>SPL</a:t>
            </a: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0BD1C50F-E4B1-F74A-86DB-1037E0AC36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44" t="45918" r="58333" b="43198"/>
          <a:stretch/>
        </p:blipFill>
        <p:spPr>
          <a:xfrm>
            <a:off x="179075" y="1230902"/>
            <a:ext cx="3200400" cy="18288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8ED1C59-42C6-F047-9270-ACDF705EB0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42744" r="19872" b="44558"/>
          <a:stretch/>
        </p:blipFill>
        <p:spPr>
          <a:xfrm>
            <a:off x="4196077" y="1162949"/>
            <a:ext cx="3581400" cy="2133600"/>
          </a:xfrm>
          <a:prstGeom prst="rect">
            <a:avLst/>
          </a:prstGeom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316D4D78-04AF-1349-BD31-BE643F9265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410" t="68595" r="5128" b="18707"/>
          <a:stretch/>
        </p:blipFill>
        <p:spPr>
          <a:xfrm>
            <a:off x="7753647" y="1335583"/>
            <a:ext cx="4572000" cy="2133600"/>
          </a:xfrm>
          <a:prstGeom prst="rect">
            <a:avLst/>
          </a:prstGeom>
        </p:spPr>
      </p:pic>
      <p:sp>
        <p:nvSpPr>
          <p:cNvPr id="31" name="Slide Number Placeholder 13">
            <a:extLst>
              <a:ext uri="{FF2B5EF4-FFF2-40B4-BE49-F238E27FC236}">
                <a16:creationId xmlns:a16="http://schemas.microsoft.com/office/drawing/2014/main" id="{8CB36491-E9BB-3C4B-B460-6F09BD7D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EABA4B-7797-4D19-BF27-90B4F1A8822C}" type="slidenum"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46464A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6464A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48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C75A0-0247-4C57-9534-F0E0460F2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175260"/>
            <a:ext cx="11149965" cy="500381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Some Binary Microlensing Can Masquerade as Single Lenses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7009-B284-488A-9B2B-743EB04D4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6EABA4B-7797-4D19-BF27-90B4F1A8822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36DBF0-D191-4C08-86BF-A9218C16A1AE}"/>
              </a:ext>
            </a:extLst>
          </p:cNvPr>
          <p:cNvSpPr/>
          <p:nvPr/>
        </p:nvSpPr>
        <p:spPr>
          <a:xfrm>
            <a:off x="886883" y="6469062"/>
            <a:ext cx="3339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4595D"/>
                </a:solidFill>
                <a:latin typeface="+mj-lt"/>
              </a:rPr>
              <a:t>Source: Lu et al. 2016</a:t>
            </a:r>
            <a:endParaRPr lang="en-US" dirty="0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D8EACB-BE04-4733-8752-854D540D6E75}"/>
              </a:ext>
            </a:extLst>
          </p:cNvPr>
          <p:cNvSpPr/>
          <p:nvPr/>
        </p:nvSpPr>
        <p:spPr>
          <a:xfrm>
            <a:off x="7506817" y="6284396"/>
            <a:ext cx="3339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4595D"/>
                </a:solidFill>
                <a:latin typeface="+mj-lt"/>
              </a:rPr>
              <a:t>Source: Miyake et al. 2012</a:t>
            </a:r>
            <a:endParaRPr lang="en-US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293EBA-36E4-4649-85DD-3397B7B86C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446"/>
          <a:stretch/>
        </p:blipFill>
        <p:spPr>
          <a:xfrm>
            <a:off x="171601" y="3606903"/>
            <a:ext cx="3889002" cy="28621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57ADBF-6B93-43B4-9AAC-1484DED29F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1418"/>
          <a:stretch/>
        </p:blipFill>
        <p:spPr>
          <a:xfrm>
            <a:off x="319141" y="992319"/>
            <a:ext cx="3593922" cy="2436681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75233B4-483C-4A6B-AA33-59BD73C67582}"/>
              </a:ext>
            </a:extLst>
          </p:cNvPr>
          <p:cNvSpPr/>
          <p:nvPr/>
        </p:nvSpPr>
        <p:spPr>
          <a:xfrm>
            <a:off x="4359349" y="1583110"/>
            <a:ext cx="1736651" cy="5003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DDF723-9B9B-481C-A0E4-E25141BFE58C}"/>
              </a:ext>
            </a:extLst>
          </p:cNvPr>
          <p:cNvSpPr txBox="1"/>
          <p:nvPr/>
        </p:nvSpPr>
        <p:spPr>
          <a:xfrm>
            <a:off x="3775354" y="1714159"/>
            <a:ext cx="2807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Single lens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0082921-3E38-4284-B3EC-1F062051CD12}"/>
              </a:ext>
            </a:extLst>
          </p:cNvPr>
          <p:cNvSpPr/>
          <p:nvPr/>
        </p:nvSpPr>
        <p:spPr>
          <a:xfrm>
            <a:off x="4060603" y="4529469"/>
            <a:ext cx="2471318" cy="8506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9F961F-2C02-42F5-92CF-1405F8423E78}"/>
              </a:ext>
            </a:extLst>
          </p:cNvPr>
          <p:cNvSpPr txBox="1"/>
          <p:nvPr/>
        </p:nvSpPr>
        <p:spPr>
          <a:xfrm>
            <a:off x="4060603" y="4635807"/>
            <a:ext cx="2471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Ambiguous Binary lens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045D3D5-8989-4454-B78B-807BE37496B1}"/>
              </a:ext>
            </a:extLst>
          </p:cNvPr>
          <p:cNvSpPr/>
          <p:nvPr/>
        </p:nvSpPr>
        <p:spPr>
          <a:xfrm>
            <a:off x="7800557" y="1432520"/>
            <a:ext cx="2471318" cy="56327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1E8769-F0AD-44C7-B204-3A864746AED5}"/>
              </a:ext>
            </a:extLst>
          </p:cNvPr>
          <p:cNvSpPr txBox="1"/>
          <p:nvPr/>
        </p:nvSpPr>
        <p:spPr>
          <a:xfrm>
            <a:off x="7800557" y="1525368"/>
            <a:ext cx="247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Obvious binary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EEA1C9-A134-5948-9E19-2FA3C09E24F1}"/>
              </a:ext>
            </a:extLst>
          </p:cNvPr>
          <p:cNvGrpSpPr/>
          <p:nvPr/>
        </p:nvGrpSpPr>
        <p:grpSpPr>
          <a:xfrm>
            <a:off x="6869585" y="2216379"/>
            <a:ext cx="4057824" cy="3419459"/>
            <a:chOff x="6944013" y="2563026"/>
            <a:chExt cx="4057824" cy="34194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033EFC0-0AE3-499E-8AD7-8D3D6DB3B8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11767"/>
            <a:stretch/>
          </p:blipFill>
          <p:spPr>
            <a:xfrm>
              <a:off x="6944013" y="2563026"/>
              <a:ext cx="4057824" cy="341945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449C5C-3545-4A26-9DE2-F25F11C6C016}"/>
                </a:ext>
              </a:extLst>
            </p:cNvPr>
            <p:cNvSpPr/>
            <p:nvPr/>
          </p:nvSpPr>
          <p:spPr>
            <a:xfrm>
              <a:off x="7372520" y="2653787"/>
              <a:ext cx="1309567" cy="1750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AC241F-282D-4BA5-BA46-50B7805A561C}"/>
                </a:ext>
              </a:extLst>
            </p:cNvPr>
            <p:cNvSpPr/>
            <p:nvPr/>
          </p:nvSpPr>
          <p:spPr>
            <a:xfrm>
              <a:off x="9709607" y="2727515"/>
              <a:ext cx="1225461" cy="1678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72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19C52-4077-9044-840F-50718B3F2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949" y="1852448"/>
            <a:ext cx="9692640" cy="1576552"/>
          </a:xfrm>
        </p:spPr>
        <p:txBody>
          <a:bodyPr>
            <a:normAutofit/>
          </a:bodyPr>
          <a:lstStyle/>
          <a:p>
            <a:r>
              <a:rPr lang="en-US" dirty="0"/>
              <a:t>Simulate a mock microlensing survey including binaries using PopSyCLE</a:t>
            </a:r>
          </a:p>
        </p:txBody>
      </p:sp>
      <p:sp>
        <p:nvSpPr>
          <p:cNvPr id="4" name="Slide Number Placeholder 13">
            <a:extLst>
              <a:ext uri="{FF2B5EF4-FFF2-40B4-BE49-F238E27FC236}">
                <a16:creationId xmlns:a16="http://schemas.microsoft.com/office/drawing/2014/main" id="{3592E883-09EE-5148-BA72-FB99D46E2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 lnSpcReduction="10000"/>
          </a:bodyPr>
          <a:lstStyle/>
          <a:p>
            <a:fld id="{46EABA4B-7797-4D19-BF27-90B4F1A8822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777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BEF79-F5F8-448D-ACDA-F5863169D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419" y="1910012"/>
            <a:ext cx="3455210" cy="4351337"/>
          </a:xfrm>
        </p:spPr>
        <p:txBody>
          <a:bodyPr>
            <a:normAutofit/>
          </a:bodyPr>
          <a:lstStyle/>
          <a:p>
            <a:r>
              <a:rPr lang="en-US" sz="2400" dirty="0"/>
              <a:t>Population Synthesis code</a:t>
            </a:r>
          </a:p>
          <a:p>
            <a:r>
              <a:rPr lang="en-US" sz="2400" dirty="0"/>
              <a:t>Useful beyond microlensing!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C2843-AB96-41D9-A44A-26A18A670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6EABA4B-7797-4D19-BF27-90B4F1A8822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E58963E-1CCC-4937-B74F-E057DDB00BB7}"/>
              </a:ext>
            </a:extLst>
          </p:cNvPr>
          <p:cNvSpPr/>
          <p:nvPr/>
        </p:nvSpPr>
        <p:spPr>
          <a:xfrm>
            <a:off x="5071327" y="19606"/>
            <a:ext cx="6136253" cy="655633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CE6979-0986-431D-B10F-BBA8B5411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33" y="243546"/>
            <a:ext cx="9692640" cy="1325562"/>
          </a:xfrm>
        </p:spPr>
        <p:txBody>
          <a:bodyPr/>
          <a:lstStyle/>
          <a:p>
            <a:r>
              <a:rPr lang="en-US" u="sng" dirty="0"/>
              <a:t>PopSyCLE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25A95DB-9519-46D7-9FF4-5EEEA4F484A3}"/>
              </a:ext>
            </a:extLst>
          </p:cNvPr>
          <p:cNvSpPr/>
          <p:nvPr/>
        </p:nvSpPr>
        <p:spPr>
          <a:xfrm>
            <a:off x="5780060" y="122313"/>
            <a:ext cx="4808152" cy="150995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822202F-759C-4834-A981-BB5FFA9D3F9F}"/>
              </a:ext>
            </a:extLst>
          </p:cNvPr>
          <p:cNvSpPr txBox="1">
            <a:spLocks/>
          </p:cNvSpPr>
          <p:nvPr/>
        </p:nvSpPr>
        <p:spPr>
          <a:xfrm>
            <a:off x="5780060" y="282064"/>
            <a:ext cx="3020661" cy="9953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u="sng" dirty="0"/>
              <a:t>Galaxia</a:t>
            </a:r>
          </a:p>
          <a:p>
            <a:pPr algn="ctr"/>
            <a:r>
              <a:rPr lang="en-US" sz="2000" dirty="0"/>
              <a:t>Simulate the Milky Way (single stars only)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0EEE55D-0863-4190-A042-E86B58F90B2B}"/>
              </a:ext>
            </a:extLst>
          </p:cNvPr>
          <p:cNvSpPr/>
          <p:nvPr/>
        </p:nvSpPr>
        <p:spPr>
          <a:xfrm>
            <a:off x="5770192" y="1965463"/>
            <a:ext cx="4889374" cy="107838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FEBC75-F996-44B9-A1BA-C62AB4E21A4F}"/>
              </a:ext>
            </a:extLst>
          </p:cNvPr>
          <p:cNvSpPr txBox="1">
            <a:spLocks/>
          </p:cNvSpPr>
          <p:nvPr/>
        </p:nvSpPr>
        <p:spPr>
          <a:xfrm>
            <a:off x="5755019" y="1879755"/>
            <a:ext cx="2919424" cy="117444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/>
              <a:t>Add compact objects</a:t>
            </a:r>
            <a:br>
              <a:rPr lang="en-US" sz="2000" dirty="0"/>
            </a:br>
            <a:r>
              <a:rPr lang="en-US" sz="2000" dirty="0"/>
              <a:t>and binaries</a:t>
            </a:r>
            <a:br>
              <a:rPr lang="en-US" sz="2000" dirty="0">
                <a:solidFill>
                  <a:srgbClr val="0001E9"/>
                </a:solidFill>
              </a:rPr>
            </a:br>
            <a:r>
              <a:rPr lang="en-US" sz="2000" dirty="0"/>
              <a:t>with positions and velocities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4948F6F-7CF1-40EC-B642-8B55C0B38874}"/>
              </a:ext>
            </a:extLst>
          </p:cNvPr>
          <p:cNvSpPr/>
          <p:nvPr/>
        </p:nvSpPr>
        <p:spPr>
          <a:xfrm>
            <a:off x="5758063" y="5058789"/>
            <a:ext cx="4992312" cy="132556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880CB59-C20E-45A5-AA38-9DFB3F4D142B}"/>
              </a:ext>
            </a:extLst>
          </p:cNvPr>
          <p:cNvSpPr txBox="1">
            <a:spLocks/>
          </p:cNvSpPr>
          <p:nvPr/>
        </p:nvSpPr>
        <p:spPr>
          <a:xfrm>
            <a:off x="6093242" y="5128621"/>
            <a:ext cx="2506044" cy="8610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/>
              <a:t>Simulate binary light curves</a:t>
            </a:r>
          </a:p>
        </p:txBody>
      </p:sp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848032EF-2AF7-67E5-83F0-01CA9A456DB3}"/>
              </a:ext>
            </a:extLst>
          </p:cNvPr>
          <p:cNvSpPr/>
          <p:nvPr/>
        </p:nvSpPr>
        <p:spPr>
          <a:xfrm>
            <a:off x="5770191" y="3415493"/>
            <a:ext cx="4889369" cy="112155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CAE07A6-799A-01D2-178A-9BD9B59571CD}"/>
              </a:ext>
            </a:extLst>
          </p:cNvPr>
          <p:cNvSpPr txBox="1">
            <a:spLocks/>
          </p:cNvSpPr>
          <p:nvPr/>
        </p:nvSpPr>
        <p:spPr>
          <a:xfrm>
            <a:off x="5841539" y="3597167"/>
            <a:ext cx="3020661" cy="7446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/>
              <a:t>Mock microlensing survey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8905FF2-C694-5097-DC71-078FEAC80F91}"/>
              </a:ext>
            </a:extLst>
          </p:cNvPr>
          <p:cNvCxnSpPr>
            <a:cxnSpLocks/>
          </p:cNvCxnSpPr>
          <p:nvPr/>
        </p:nvCxnSpPr>
        <p:spPr>
          <a:xfrm>
            <a:off x="7250742" y="1659481"/>
            <a:ext cx="0" cy="2744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0F8620F-CB1F-EA94-1D9B-EA2981B7B3CE}"/>
              </a:ext>
            </a:extLst>
          </p:cNvPr>
          <p:cNvCxnSpPr>
            <a:cxnSpLocks/>
          </p:cNvCxnSpPr>
          <p:nvPr/>
        </p:nvCxnSpPr>
        <p:spPr>
          <a:xfrm>
            <a:off x="7243544" y="3101447"/>
            <a:ext cx="0" cy="2744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07315AC-BCF0-C384-E531-FCEB6D37B797}"/>
              </a:ext>
            </a:extLst>
          </p:cNvPr>
          <p:cNvCxnSpPr>
            <a:cxnSpLocks/>
          </p:cNvCxnSpPr>
          <p:nvPr/>
        </p:nvCxnSpPr>
        <p:spPr>
          <a:xfrm>
            <a:off x="7265349" y="4695632"/>
            <a:ext cx="0" cy="2744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1469B26-B608-959A-D06F-F24BF1B6AB83}"/>
              </a:ext>
            </a:extLst>
          </p:cNvPr>
          <p:cNvSpPr/>
          <p:nvPr/>
        </p:nvSpPr>
        <p:spPr>
          <a:xfrm>
            <a:off x="838561" y="5338019"/>
            <a:ext cx="40555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4595D"/>
                </a:solidFill>
                <a:latin typeface="+mj-lt"/>
              </a:rPr>
              <a:t>Galaxia – Sharma et al. 2011; SPISEA – </a:t>
            </a:r>
            <a:r>
              <a:rPr lang="en-US" dirty="0" err="1">
                <a:solidFill>
                  <a:srgbClr val="54595D"/>
                </a:solidFill>
                <a:latin typeface="+mj-lt"/>
              </a:rPr>
              <a:t>Hosek</a:t>
            </a:r>
            <a:r>
              <a:rPr lang="en-US" dirty="0">
                <a:solidFill>
                  <a:srgbClr val="54595D"/>
                </a:solidFill>
                <a:latin typeface="+mj-lt"/>
              </a:rPr>
              <a:t> et al. 2020; PopSyCLE – Lam et al. 2020</a:t>
            </a:r>
            <a:endParaRPr lang="en-US" dirty="0"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0AC7AF-B42F-CB99-926E-ABE86C0B8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4920" y="145017"/>
            <a:ext cx="1460500" cy="14859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A47359-EB41-DB98-7C37-ECA37EC929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473"/>
          <a:stretch/>
        </p:blipFill>
        <p:spPr>
          <a:xfrm>
            <a:off x="9326778" y="3459357"/>
            <a:ext cx="959405" cy="10783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BDB0183-859E-A1DB-EF5F-0A164858C5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194" t="6982" b="13894"/>
          <a:stretch/>
        </p:blipFill>
        <p:spPr>
          <a:xfrm>
            <a:off x="9211643" y="5121949"/>
            <a:ext cx="1140245" cy="11317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AF3512A-9E5F-6ACB-9D66-FB83C27C7F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1624" y="2001042"/>
            <a:ext cx="1417901" cy="10304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8EC653E-6523-DFD5-48B7-C47EF8D4700B}"/>
              </a:ext>
            </a:extLst>
          </p:cNvPr>
          <p:cNvSpPr txBox="1"/>
          <p:nvPr/>
        </p:nvSpPr>
        <p:spPr>
          <a:xfrm>
            <a:off x="492139" y="648866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/>
              </a:rPr>
              <a:t>https://</a:t>
            </a:r>
            <a:r>
              <a:rPr lang="en-US" dirty="0" err="1">
                <a:latin typeface="Calibri" panose="020F0502020204030204"/>
              </a:rPr>
              <a:t>github.com</a:t>
            </a:r>
            <a:r>
              <a:rPr lang="en-US" dirty="0">
                <a:latin typeface="Calibri" panose="020F0502020204030204"/>
              </a:rPr>
              <a:t>/</a:t>
            </a:r>
            <a:r>
              <a:rPr lang="en-US" dirty="0" err="1">
                <a:latin typeface="Calibri" panose="020F0502020204030204"/>
              </a:rPr>
              <a:t>jluastro</a:t>
            </a:r>
            <a:r>
              <a:rPr lang="en-US" dirty="0">
                <a:latin typeface="Calibri" panose="020F0502020204030204"/>
              </a:rPr>
              <a:t>/PopSyCLE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74847CE-7605-2609-48B2-F75D63BA49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88667"/>
            <a:ext cx="392416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69642"/>
      </p:ext>
    </p:extLst>
  </p:cSld>
  <p:clrMapOvr>
    <a:masterClrMapping/>
  </p:clrMapOvr>
</p:sld>
</file>

<file path=ppt/theme/theme1.xml><?xml version="1.0" encoding="utf-8"?>
<a:theme xmlns:a="http://schemas.openxmlformats.org/drawingml/2006/main" name="Binary_microlensing_theme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nary_microlensing_theme" id="{7FFAA3F4-E10C-7344-A3D5-680476B91629}" vid="{7E028C45-79D2-C744-8A8B-00FD22AF11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22713</TotalTime>
  <Words>992</Words>
  <Application>Microsoft Macintosh PowerPoint</Application>
  <PresentationFormat>Widescreen</PresentationFormat>
  <Paragraphs>160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Century Schoolbook</vt:lpstr>
      <vt:lpstr>Wingdings 2</vt:lpstr>
      <vt:lpstr>Binary_microlensing_theme</vt:lpstr>
      <vt:lpstr>Office Theme</vt:lpstr>
      <vt:lpstr>Assessing the Impact of Binaries on Microlensing in PopSyCLE</vt:lpstr>
      <vt:lpstr>Microlensing reveals: IMF</vt:lpstr>
      <vt:lpstr>Microlensing reveals: dark populations</vt:lpstr>
      <vt:lpstr>PowerPoint Presentation</vt:lpstr>
      <vt:lpstr>Binaries are critical both for:  Modeling individual events  Statistically interpreting a distribution of events </vt:lpstr>
      <vt:lpstr>PowerPoint Presentation</vt:lpstr>
      <vt:lpstr>Some Binary Microlensing Can Masquerade as Single Lenses</vt:lpstr>
      <vt:lpstr>Simulate a mock microlensing survey including binaries using PopSyCLE</vt:lpstr>
      <vt:lpstr>PopSyCLE</vt:lpstr>
      <vt:lpstr>More than half of stellar and compact object microlensing events have at least one binary</vt:lpstr>
      <vt:lpstr>PowerPoint Presentation</vt:lpstr>
      <vt:lpstr>A higher fraction of binary lens events are multipeaked</vt:lpstr>
      <vt:lpstr>Brings tE distribution into agreement with data</vt:lpstr>
      <vt:lpstr>Binary Parameter Bias with Microlensing</vt:lpstr>
      <vt:lpstr>Selecting black holes for follow-up</vt:lpstr>
      <vt:lpstr>Binary lens lightcurves with a single peak may be distinguishable in their astrometric microlensing signal</vt:lpstr>
      <vt:lpstr>Future Work</vt:lpstr>
      <vt:lpstr>PowerPoint Presentation</vt:lpstr>
      <vt:lpstr>BINARY POPSYCLE BACKUP SLIDES</vt:lpstr>
      <vt:lpstr>Binaries do not appear to affect black hole selection</vt:lpstr>
      <vt:lpstr>PowerPoint Presentation</vt:lpstr>
      <vt:lpstr>Number of events in better agreement, but number of stars still lowish</vt:lpstr>
      <vt:lpstr>Cuts Summary</vt:lpstr>
      <vt:lpstr>Field summary:</vt:lpstr>
      <vt:lpstr>PowerPoint Presentation</vt:lpstr>
      <vt:lpstr>Resolved Binary Properties from Stellar Observations</vt:lpstr>
      <vt:lpstr>Unresolved Multiple Properties (No positions)</vt:lpstr>
      <vt:lpstr>Adding Resolution - Eccentricity</vt:lpstr>
      <vt:lpstr>Adding Resolution – Inclination</vt:lpstr>
      <vt:lpstr>Previous Statistics and Simulations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Abrams</dc:creator>
  <cp:lastModifiedBy>Natasha Abrams</cp:lastModifiedBy>
  <cp:revision>396</cp:revision>
  <dcterms:created xsi:type="dcterms:W3CDTF">2022-02-23T21:33:55Z</dcterms:created>
  <dcterms:modified xsi:type="dcterms:W3CDTF">2024-07-12T04:46:59Z</dcterms:modified>
</cp:coreProperties>
</file>