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9" roundtripDataSignature="AMtx7mgv7s2uVYGYDr0oNiagSCk2y0Be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0" y="702725"/>
            <a:ext cx="8520600" cy="22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080"/>
              <a:t>Simulating Asteroseismic Detections for the Roman Galactic Bulge Time Domain Survey</a:t>
            </a:r>
            <a:endParaRPr sz="4080"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40406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"/>
              <a:t>Noah Downing, The Ohio State University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"/>
              <a:t>Roman Asteroseismology Wide Field Science Team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Asteroseismology and Roman</a:t>
            </a:r>
            <a:endParaRPr/>
          </a:p>
        </p:txBody>
      </p:sp>
      <p:sp>
        <p:nvSpPr>
          <p:cNvPr id="61" name="Google Shape;61;p2"/>
          <p:cNvSpPr txBox="1"/>
          <p:nvPr>
            <p:ph idx="1" type="body"/>
          </p:nvPr>
        </p:nvSpPr>
        <p:spPr>
          <a:xfrm>
            <a:off x="311700" y="1152475"/>
            <a:ext cx="4124700" cy="38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Asteroseismology utilizes stellar oscillations to determine stellar parameters (mass, radius, age, etc)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Roman’s Galactic Bulge Time Domain Survey will provide a wealth of time series data for oscillating Red Giants useful in asteroseismic studies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Studying Red Giants will lead to insights in the stellar populations of the Galactic Bulge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57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To simulate Roman Asteroseismology I use modified Kepler light curves following GBTDS observing strategies</a:t>
            </a:r>
            <a:endParaRPr/>
          </a:p>
        </p:txBody>
      </p:sp>
      <p:pic>
        <p:nvPicPr>
          <p:cNvPr id="62" name="Google Shape;6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36025" y="52925"/>
            <a:ext cx="2369125" cy="236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19600" y="3306225"/>
            <a:ext cx="4824401" cy="18372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"/>
          <p:cNvSpPr txBox="1"/>
          <p:nvPr/>
        </p:nvSpPr>
        <p:spPr>
          <a:xfrm>
            <a:off x="6191350" y="3021575"/>
            <a:ext cx="3058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               Huber, et al. 2024</a:t>
            </a:r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 txBox="1"/>
          <p:nvPr/>
        </p:nvSpPr>
        <p:spPr>
          <a:xfrm>
            <a:off x="6352450" y="2387100"/>
            <a:ext cx="2552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Illustration of stellar wave patterns</a:t>
            </a:r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"/>
          <p:cNvSpPr txBox="1"/>
          <p:nvPr>
            <p:ph type="title"/>
          </p:nvPr>
        </p:nvSpPr>
        <p:spPr>
          <a:xfrm>
            <a:off x="311700" y="445025"/>
            <a:ext cx="5543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Key Results</a:t>
            </a:r>
            <a:endParaRPr/>
          </a:p>
        </p:txBody>
      </p:sp>
      <p:sp>
        <p:nvSpPr>
          <p:cNvPr id="71" name="Google Shape;71;p3"/>
          <p:cNvSpPr txBox="1"/>
          <p:nvPr>
            <p:ph idx="1" type="body"/>
          </p:nvPr>
        </p:nvSpPr>
        <p:spPr>
          <a:xfrm>
            <a:off x="311700" y="1152475"/>
            <a:ext cx="3686700" cy="386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Asteroseismic signals fall close to the noise floor for the Red Clump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15 minute cadence loses detections in the lower RGB and Red Clump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Implementing a faster sampling strategy greatly improves detections in the Red Clump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Accurate saturated st</a:t>
            </a:r>
            <a:r>
              <a:rPr lang="en"/>
              <a:t>ar </a:t>
            </a:r>
            <a:r>
              <a:rPr lang="en"/>
              <a:t>photometry improves detections in the lower RGB</a:t>
            </a:r>
            <a:endParaRPr/>
          </a:p>
        </p:txBody>
      </p:sp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 b="50000" l="0" r="0" t="0"/>
          <a:stretch/>
        </p:blipFill>
        <p:spPr>
          <a:xfrm>
            <a:off x="4401550" y="626400"/>
            <a:ext cx="4742441" cy="405174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"/>
          <p:cNvSpPr txBox="1"/>
          <p:nvPr/>
        </p:nvSpPr>
        <p:spPr>
          <a:xfrm>
            <a:off x="4690131" y="4591406"/>
            <a:ext cx="4453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b="0" i="0" lang="en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Frequency [μHz]	                Frequency [μHz]	                            Frequency [μHz]                          Frequency [μHz]   </a:t>
            </a:r>
            <a:endParaRPr b="0" i="0" sz="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