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aleway"/>
      <p:regular r:id="rId10"/>
      <p:bold r:id="rId11"/>
      <p:italic r:id="rId12"/>
      <p:boldItalic r:id="rId13"/>
    </p:embeddedFon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8" roundtripDataSignature="AMtx7mhMf4tiEwZZhf+9OfF+jqBZNVp5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bold.fntdata"/><Relationship Id="rId10" Type="http://schemas.openxmlformats.org/officeDocument/2006/relationships/font" Target="fonts/Raleway-regular.fntdata"/><Relationship Id="rId13" Type="http://schemas.openxmlformats.org/officeDocument/2006/relationships/font" Target="fonts/Raleway-boldItalic.fntdata"/><Relationship Id="rId12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B02B2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/>
          <p:nvPr/>
        </p:nvSpPr>
        <p:spPr>
          <a:xfrm>
            <a:off x="0" y="2651100"/>
            <a:ext cx="9213000" cy="25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6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6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5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5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8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1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" name="Google Shape;39;p1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13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13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1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arxiv.org/abs/2402.00110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hyperlink" Target="https://arxiv.org/abs/2203.071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sz="4000">
                <a:solidFill>
                  <a:schemeClr val="lt1"/>
                </a:solidFill>
              </a:rPr>
              <a:t>Deciphering Baryonic Feedback from Galaxy Clusters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59" name="Google Shape;59;p1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>
                <a:solidFill>
                  <a:schemeClr val="lt1"/>
                </a:solidFill>
              </a:rPr>
              <a:t>Nihar Dalal, Chun-Hao To, Chris Hirata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225" y="2866600"/>
            <a:ext cx="2877157" cy="223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8732" y="3170150"/>
            <a:ext cx="2514600" cy="14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type="title"/>
          </p:nvPr>
        </p:nvSpPr>
        <p:spPr>
          <a:xfrm>
            <a:off x="311700" y="434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Baryonic feedback &amp; Cosmic Shear</a:t>
            </a:r>
            <a:endParaRPr/>
          </a:p>
        </p:txBody>
      </p:sp>
      <p:sp>
        <p:nvSpPr>
          <p:cNvPr id="67" name="Google Shape;67;p2"/>
          <p:cNvSpPr txBox="1"/>
          <p:nvPr/>
        </p:nvSpPr>
        <p:spPr>
          <a:xfrm>
            <a:off x="46938" y="3767625"/>
            <a:ext cx="2480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To et al. 2024 (arXiv: </a:t>
            </a:r>
            <a:r>
              <a:rPr b="0" i="0" lang="en-GB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2402.00110</a:t>
            </a:r>
            <a:r>
              <a:rPr b="0" i="0" lang="en-GB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1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5313475" y="952375"/>
            <a:ext cx="34584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Baryonic effects cause a characteristic suppression in the matter power spectrum at scales </a:t>
            </a:r>
            <a:r>
              <a:rPr lang="en-GB" sz="1600">
                <a:solidFill>
                  <a:schemeClr val="lt2"/>
                </a:solidFill>
              </a:rPr>
              <a:t>k &gt;</a:t>
            </a:r>
            <a:r>
              <a:rPr b="0" i="0" lang="en-GB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1 h/Mpc</a:t>
            </a:r>
            <a:endParaRPr b="0" i="0" sz="16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Hydrodynamical simulations vary considerably in their predictions for this suppression due to different implementations of baryonic physics</a:t>
            </a:r>
            <a:endParaRPr b="0" i="0" sz="16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Leads to scale cuts in cosmic shear that limit precision on parameters of interest</a:t>
            </a:r>
            <a:endParaRPr b="0" i="0" sz="16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88" y="1236000"/>
            <a:ext cx="2384000" cy="2444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76200" y="1450413"/>
            <a:ext cx="2891676" cy="20159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"/>
          <p:cNvSpPr txBox="1"/>
          <p:nvPr/>
        </p:nvSpPr>
        <p:spPr>
          <a:xfrm>
            <a:off x="2685425" y="376762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Doux et al. 2022 (arXiv: </a:t>
            </a:r>
            <a:r>
              <a:rPr b="0" i="0" lang="en-GB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2203.07128</a:t>
            </a:r>
            <a:r>
              <a:rPr b="0" i="0" lang="en-GB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1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850" y="1990550"/>
            <a:ext cx="1796217" cy="147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0300" y="2004875"/>
            <a:ext cx="1796225" cy="145110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/>
          <p:nvPr/>
        </p:nvSpPr>
        <p:spPr>
          <a:xfrm>
            <a:off x="4973838" y="3326875"/>
            <a:ext cx="443100" cy="159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/>
          <p:nvPr/>
        </p:nvSpPr>
        <p:spPr>
          <a:xfrm flipH="1">
            <a:off x="6989975" y="2232525"/>
            <a:ext cx="119700" cy="3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"/>
          <p:cNvSpPr/>
          <p:nvPr/>
        </p:nvSpPr>
        <p:spPr>
          <a:xfrm flipH="1">
            <a:off x="4973850" y="2843775"/>
            <a:ext cx="119700" cy="34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/>
          <p:cNvSpPr/>
          <p:nvPr/>
        </p:nvSpPr>
        <p:spPr>
          <a:xfrm flipH="1">
            <a:off x="4973850" y="3222300"/>
            <a:ext cx="119700" cy="3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/>
          <p:nvPr/>
        </p:nvSpPr>
        <p:spPr>
          <a:xfrm>
            <a:off x="1495400" y="3602075"/>
            <a:ext cx="1734300" cy="463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B02B20"/>
          </a:solidFill>
          <a:ln cap="flat" cmpd="sng" w="9525">
            <a:solidFill>
              <a:srgbClr val="D837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1451925" y="4036125"/>
            <a:ext cx="23550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B02B20"/>
                </a:solidFill>
                <a:latin typeface="Arial"/>
                <a:ea typeface="Arial"/>
                <a:cs typeface="Arial"/>
                <a:sym typeface="Arial"/>
              </a:rPr>
              <a:t>Forward Model</a:t>
            </a:r>
            <a:endParaRPr b="1" i="0" sz="1800" u="none" cap="none" strike="noStrike">
              <a:solidFill>
                <a:srgbClr val="B02B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B02B20"/>
                </a:solidFill>
                <a:latin typeface="Arial"/>
                <a:ea typeface="Arial"/>
                <a:cs typeface="Arial"/>
                <a:sym typeface="Arial"/>
              </a:rPr>
              <a:t>with an emulator</a:t>
            </a:r>
            <a:endParaRPr b="1" i="0" sz="1800" u="none" cap="none" strike="noStrike">
              <a:solidFill>
                <a:srgbClr val="B02B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B02B20"/>
                </a:solidFill>
                <a:latin typeface="Arial"/>
                <a:ea typeface="Arial"/>
                <a:cs typeface="Arial"/>
                <a:sym typeface="Arial"/>
              </a:rPr>
              <a:t>(Dalal et al. in prep)</a:t>
            </a:r>
            <a:endParaRPr b="1" i="0" sz="1800" u="none" cap="none" strike="noStrike">
              <a:solidFill>
                <a:srgbClr val="B02B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4445425" y="3703425"/>
            <a:ext cx="2664300" cy="12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10 parameter 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ark </a:t>
            </a:r>
            <a:r>
              <a:rPr b="1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atter + </a:t>
            </a:r>
            <a:r>
              <a:rPr b="1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aryon Model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(S. Pandey et al. 2024)</a:t>
            </a:r>
            <a:endParaRPr b="0" i="0" sz="1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0" y="1189989"/>
            <a:ext cx="2726700" cy="669000"/>
          </a:xfrm>
          <a:prstGeom prst="homePlate">
            <a:avLst>
              <a:gd fmla="val 50000" name="adj"/>
            </a:avLst>
          </a:prstGeom>
          <a:solidFill>
            <a:srgbClr val="801F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Noisy ACT Data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2263425" y="1189775"/>
            <a:ext cx="2541300" cy="669000"/>
          </a:xfrm>
          <a:prstGeom prst="chevron">
            <a:avLst>
              <a:gd fmla="val 50000" name="adj"/>
            </a:avLst>
          </a:prstGeom>
          <a:solidFill>
            <a:srgbClr val="A729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Extract Cluster Profiles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3"/>
          <p:cNvSpPr/>
          <p:nvPr/>
        </p:nvSpPr>
        <p:spPr>
          <a:xfrm>
            <a:off x="6396739" y="1189775"/>
            <a:ext cx="2541300" cy="669000"/>
          </a:xfrm>
          <a:prstGeom prst="chevron">
            <a:avLst>
              <a:gd fmla="val 50000" name="adj"/>
            </a:avLst>
          </a:prstGeom>
          <a:solidFill>
            <a:srgbClr val="BE2F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Suppress Matter Power Spectrum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4329974" y="1189775"/>
            <a:ext cx="2541300" cy="669000"/>
          </a:xfrm>
          <a:prstGeom prst="chevron">
            <a:avLst>
              <a:gd fmla="val 50000" name="adj"/>
            </a:avLst>
          </a:prstGeom>
          <a:solidFill>
            <a:srgbClr val="B02B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Fit DMB Model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9" name="Google Shape;89;p3"/>
          <p:cNvPicPr preferRelativeResize="0"/>
          <p:nvPr/>
        </p:nvPicPr>
        <p:blipFill rotWithShape="1">
          <a:blip r:embed="rId5">
            <a:alphaModFix/>
          </a:blip>
          <a:srcRect b="0" l="0" r="0" t="3353"/>
          <a:stretch/>
        </p:blipFill>
        <p:spPr>
          <a:xfrm>
            <a:off x="6728250" y="2177862"/>
            <a:ext cx="1999225" cy="11582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"/>
          <p:cNvSpPr/>
          <p:nvPr/>
        </p:nvSpPr>
        <p:spPr>
          <a:xfrm flipH="1">
            <a:off x="8288725" y="2232523"/>
            <a:ext cx="119700" cy="3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3"/>
          <p:cNvPicPr preferRelativeResize="0"/>
          <p:nvPr/>
        </p:nvPicPr>
        <p:blipFill rotWithShape="1">
          <a:blip r:embed="rId6">
            <a:alphaModFix/>
          </a:blip>
          <a:srcRect b="0" l="6864" r="0" t="5365"/>
          <a:stretch/>
        </p:blipFill>
        <p:spPr>
          <a:xfrm>
            <a:off x="4329975" y="1951200"/>
            <a:ext cx="2157937" cy="14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"/>
          <p:cNvSpPr/>
          <p:nvPr/>
        </p:nvSpPr>
        <p:spPr>
          <a:xfrm flipH="1">
            <a:off x="6034125" y="2751425"/>
            <a:ext cx="119700" cy="34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/>
          <p:nvPr/>
        </p:nvSpPr>
        <p:spPr>
          <a:xfrm flipH="1">
            <a:off x="6034125" y="3222300"/>
            <a:ext cx="544200" cy="19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/>
          <p:nvPr/>
        </p:nvSpPr>
        <p:spPr>
          <a:xfrm flipH="1">
            <a:off x="6012750" y="3147000"/>
            <a:ext cx="119700" cy="34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Model &amp; Method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Forecasts</a:t>
            </a:r>
            <a:endParaRPr/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-9" l="0" r="0" t="1254"/>
          <a:stretch/>
        </p:blipFill>
        <p:spPr>
          <a:xfrm>
            <a:off x="311700" y="1187600"/>
            <a:ext cx="6315775" cy="177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 rotWithShape="1">
          <a:blip r:embed="rId4">
            <a:alphaModFix/>
          </a:blip>
          <a:srcRect b="0" l="1322" r="0" t="0"/>
          <a:stretch/>
        </p:blipFill>
        <p:spPr>
          <a:xfrm>
            <a:off x="311700" y="3064175"/>
            <a:ext cx="4599550" cy="207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"/>
          <p:cNvSpPr txBox="1"/>
          <p:nvPr/>
        </p:nvSpPr>
        <p:spPr>
          <a:xfrm>
            <a:off x="4764566" y="2152357"/>
            <a:ext cx="3855300" cy="344091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-142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