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</p:sldIdLst>
  <p:sldSz cx="12192000" cy="6858000"/>
  <p:notesSz cx="6858000" cy="9144000"/>
  <p:defaultTextStyle>
    <a:defPPr>
      <a:defRPr lang="en-JP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073A6"/>
    <a:srgbClr val="5A7CAC"/>
    <a:srgbClr val="0C32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427"/>
    <p:restoredTop sz="96327"/>
  </p:normalViewPr>
  <p:slideViewPr>
    <p:cSldViewPr snapToGrid="0">
      <p:cViewPr varScale="1">
        <p:scale>
          <a:sx n="96" d="100"/>
          <a:sy n="96" d="100"/>
        </p:scale>
        <p:origin x="192" y="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5ACB1-CFB1-454E-12D8-F5F103EB4C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BF685A-563D-6CD7-3791-B38A8D6281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JP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86BD70-066F-A11E-1BF2-92BAC2924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A9AB5-2599-0349-974B-F2D8AFF59EE3}" type="datetimeFigureOut">
              <a:rPr lang="en-JP" smtClean="0"/>
              <a:t>2024/07/10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18A8D3-58D8-F53A-5D01-F7CDC2B06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B4C40B-0C34-3A84-4CB5-2928EBCF4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1B15A-0DDC-3640-B0B6-AE391230B11E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2676497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887C3-8C4D-1949-EED0-7B46E70C5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68B731-DC0A-9C33-2DCA-DB2C776B35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519EB9-C5A2-066F-4FF4-058CF69A3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A9AB5-2599-0349-974B-F2D8AFF59EE3}" type="datetimeFigureOut">
              <a:rPr lang="en-JP" smtClean="0"/>
              <a:t>2024/07/10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7469B8-8D52-C191-8B06-FA220C23D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0AAF0B-ACBC-6EA5-13B8-2436449DF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1B15A-0DDC-3640-B0B6-AE391230B11E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405836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A2E82C-61F7-EDF3-67D8-F76CCAC03C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4E410A-1AC6-6C11-0EBD-DFA8AF1AAA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1E3476-F242-538B-7143-2010DD160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A9AB5-2599-0349-974B-F2D8AFF59EE3}" type="datetimeFigureOut">
              <a:rPr lang="en-JP" smtClean="0"/>
              <a:t>2024/07/10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54500D-97E5-3504-B67B-76F45D915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FC9AC-1C53-9010-93C4-3BC0E3237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1B15A-0DDC-3640-B0B6-AE391230B11E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562524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06662-1EED-29B8-21EE-1B1775C46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D5323-1CC7-61B5-4C29-7BDC6876AD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766BF5-9859-AEEC-7B22-C0A4FE1F5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A9AB5-2599-0349-974B-F2D8AFF59EE3}" type="datetimeFigureOut">
              <a:rPr lang="en-JP" smtClean="0"/>
              <a:t>2024/07/10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05A984-2C91-35D1-A59C-8239A0292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503CDC-F49C-D2B0-9449-9715FC1B3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1B15A-0DDC-3640-B0B6-AE391230B11E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632333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390E0-3BA8-99EC-C7B8-7080472F3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EF0C3C-1429-2680-2F32-FBFBB30653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B4ACA3-9E8A-58FA-51E2-D99C8645C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A9AB5-2599-0349-974B-F2D8AFF59EE3}" type="datetimeFigureOut">
              <a:rPr lang="en-JP" smtClean="0"/>
              <a:t>2024/07/10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DB0C2E-01D0-0499-9356-6965EA54F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53B406-B3EA-177E-9986-D11C508EF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1B15A-0DDC-3640-B0B6-AE391230B11E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2839845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BCE27-F9AD-0EB5-30C9-9AA4397C4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A2CB4F-74C5-D609-2296-AC320539A8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B76F13-B98D-B2D0-9D31-E8C448E9F5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AD5F46-BC44-B39E-5B80-FE3B50232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A9AB5-2599-0349-974B-F2D8AFF59EE3}" type="datetimeFigureOut">
              <a:rPr lang="en-JP" smtClean="0"/>
              <a:t>2024/07/10</a:t>
            </a:fld>
            <a:endParaRPr lang="en-JP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CB4C4C-486A-80EB-D55F-0942E385C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47D88B-6D8A-D531-794F-75017BBBC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1B15A-0DDC-3640-B0B6-AE391230B11E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2643144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9FCC1-54FA-95C5-BA0E-5C0EA7E62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EFCF9D-B079-66C4-D57F-8F4C4E20B8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7E1185-07FB-BC86-C03B-F6F537FFF5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5EF9FB-08FA-09D0-8818-028D12AAEC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17A798-CE70-E1F3-4DAE-79FF18E2A8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4FAA80-EC8F-EBB8-4DCD-313BD8E16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A9AB5-2599-0349-974B-F2D8AFF59EE3}" type="datetimeFigureOut">
              <a:rPr lang="en-JP" smtClean="0"/>
              <a:t>2024/07/10</a:t>
            </a:fld>
            <a:endParaRPr lang="en-JP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6EECAE-2421-E119-2CE7-AB718BBEE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6F76D2-4EC1-15C4-32C3-7B3ED0E3B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1B15A-0DDC-3640-B0B6-AE391230B11E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567660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03641-9B27-9BFE-4F8F-2DFA5BC9B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3B2102-AC46-7D8E-8E40-08452226F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A9AB5-2599-0349-974B-F2D8AFF59EE3}" type="datetimeFigureOut">
              <a:rPr lang="en-JP" smtClean="0"/>
              <a:t>2024/07/10</a:t>
            </a:fld>
            <a:endParaRPr lang="en-JP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E29C32-E1CA-9D4B-C3DF-62D34EFF4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AA03D0-F11C-F35F-7C2A-DB70460E4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1B15A-0DDC-3640-B0B6-AE391230B11E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003914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31B785-2F26-3CBD-E12E-C34B2FBDC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A9AB5-2599-0349-974B-F2D8AFF59EE3}" type="datetimeFigureOut">
              <a:rPr lang="en-JP" smtClean="0"/>
              <a:t>2024/07/10</a:t>
            </a:fld>
            <a:endParaRPr lang="en-JP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B1A596-693C-3DB9-77E6-78105A280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ED9032-C75E-B302-4576-C0FCAAFA5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1B15A-0DDC-3640-B0B6-AE391230B11E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4136984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E8B16-DAAA-4C23-4073-98F3166A8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F7AA76-D5D8-2FCE-D71D-C7573CB2CF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88D233-8E9B-561E-343C-20591E0196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88C745-8CA7-AC2E-4400-CCC8E2BC3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A9AB5-2599-0349-974B-F2D8AFF59EE3}" type="datetimeFigureOut">
              <a:rPr lang="en-JP" smtClean="0"/>
              <a:t>2024/07/10</a:t>
            </a:fld>
            <a:endParaRPr lang="en-JP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091A1D-6A1C-AC4E-CA0D-C77B8AEDD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0FE657-33DE-5FE6-34C9-89AA06D77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1B15A-0DDC-3640-B0B6-AE391230B11E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452592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20088-EF71-64D9-E130-DC21DCAFE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17CE31-BC56-EA91-F2FF-74C6A5FCD8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JP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C3C9B7-ABD1-900D-DDC0-E17ED30B62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DE4F8D-9F39-2D55-A2FA-96E09FAAB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A9AB5-2599-0349-974B-F2D8AFF59EE3}" type="datetimeFigureOut">
              <a:rPr lang="en-JP" smtClean="0"/>
              <a:t>2024/07/10</a:t>
            </a:fld>
            <a:endParaRPr lang="en-JP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5994AF-2B89-FE48-5F73-484140F5B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532660-7AFB-1791-CC0B-B97A5915D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1B15A-0DDC-3640-B0B6-AE391230B11E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8811684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6348E6-5691-B79A-5063-FE363B7E9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C92D61-AE7D-58E7-3454-320C349FD8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AB8085-4392-7BE4-1F15-493F2DAA16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B5A9AB5-2599-0349-974B-F2D8AFF59EE3}" type="datetimeFigureOut">
              <a:rPr lang="en-JP" smtClean="0"/>
              <a:t>2024/07/10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B745F4-56FF-BDF5-ECD3-9CFF70CAE3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CDF29B-9B62-5FB1-0DA3-DFC7724194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4D1B15A-0DDC-3640-B0B6-AE391230B11E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2137849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JP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7E493B22-7238-C8CA-39E1-6345ED0F76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35" t="7452" r="2832" b="4079"/>
          <a:stretch/>
        </p:blipFill>
        <p:spPr>
          <a:xfrm>
            <a:off x="0" y="0"/>
            <a:ext cx="12192000" cy="6578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067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8E675B7-8CE4-FEBB-B3F5-1C76FF63906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6000">
                <a:srgbClr val="00327B"/>
              </a:gs>
              <a:gs pos="100000">
                <a:srgbClr val="00327B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E203CF-4793-D794-34B7-8FE42F80F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132"/>
            <a:ext cx="10515600" cy="1325563"/>
          </a:xfrm>
        </p:spPr>
        <p:txBody>
          <a:bodyPr/>
          <a:lstStyle/>
          <a:p>
            <a:r>
              <a:rPr lang="en-JP" dirty="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PRIME telescope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EEC792-4F3F-71F4-CE8C-FC6DC5FA2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420" y="1088741"/>
            <a:ext cx="7315824" cy="4983827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JP" b="1" dirty="0">
                <a:solidFill>
                  <a:srgbClr val="FF0000"/>
                </a:solidFill>
              </a:rPr>
              <a:t>New NIR telescope </a:t>
            </a:r>
            <a:r>
              <a:rPr lang="en-JP" dirty="0">
                <a:solidFill>
                  <a:schemeClr val="bg1"/>
                </a:solidFill>
              </a:rPr>
              <a:t>build in 2022 for H-band microlensing planet survey</a:t>
            </a:r>
          </a:p>
          <a:p>
            <a:pPr lvl="1">
              <a:buFont typeface="Wingdings" pitchFamily="2" charset="2"/>
              <a:buChar char="ü"/>
            </a:pPr>
            <a:r>
              <a:rPr lang="en-JP" dirty="0">
                <a:solidFill>
                  <a:schemeClr val="bg1"/>
                </a:solidFill>
              </a:rPr>
              <a:t>1.8m primary mirror </a:t>
            </a:r>
          </a:p>
          <a:p>
            <a:pPr lvl="1">
              <a:buFont typeface="Wingdings" pitchFamily="2" charset="2"/>
              <a:buChar char="ü"/>
            </a:pPr>
            <a:r>
              <a:rPr lang="en-JP" dirty="0">
                <a:solidFill>
                  <a:schemeClr val="bg1"/>
                </a:solidFill>
              </a:rPr>
              <a:t>Four H4RG-10 detectors used in PRIME-Cam</a:t>
            </a:r>
          </a:p>
          <a:p>
            <a:pPr lvl="1">
              <a:buFont typeface="Wingdings" pitchFamily="2" charset="2"/>
              <a:buChar char="ü"/>
            </a:pPr>
            <a:r>
              <a:rPr lang="en-JP" dirty="0">
                <a:solidFill>
                  <a:schemeClr val="bg1"/>
                </a:solidFill>
              </a:rPr>
              <a:t>FOV = 1.45deg</a:t>
            </a:r>
            <a:r>
              <a:rPr lang="en-JP" baseline="30000" dirty="0">
                <a:solidFill>
                  <a:schemeClr val="bg1"/>
                </a:solidFill>
              </a:rPr>
              <a:t>2</a:t>
            </a:r>
          </a:p>
          <a:p>
            <a:pPr lvl="1">
              <a:buFont typeface="Wingdings" pitchFamily="2" charset="2"/>
              <a:buChar char="ü"/>
            </a:pPr>
            <a:r>
              <a:rPr lang="en-JP" dirty="0">
                <a:solidFill>
                  <a:schemeClr val="bg1"/>
                </a:solidFill>
              </a:rPr>
              <a:t>Filters: ZYJH, NB1063, NB1243, NB1630</a:t>
            </a:r>
          </a:p>
          <a:p>
            <a:pPr>
              <a:buFont typeface="Wingdings" pitchFamily="2" charset="2"/>
              <a:buChar char="Ø"/>
            </a:pPr>
            <a:r>
              <a:rPr lang="en-JP" dirty="0">
                <a:solidFill>
                  <a:schemeClr val="bg1"/>
                </a:solidFill>
              </a:rPr>
              <a:t>Operated by Osaka U team</a:t>
            </a:r>
          </a:p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T</a:t>
            </a:r>
            <a:r>
              <a:rPr lang="en-JP" dirty="0">
                <a:solidFill>
                  <a:schemeClr val="bg1"/>
                </a:solidFill>
              </a:rPr>
              <a:t>ime allocation:</a:t>
            </a:r>
          </a:p>
          <a:p>
            <a:pPr lvl="1">
              <a:buFont typeface="Wingdings" pitchFamily="2" charset="2"/>
              <a:buChar char="ü"/>
            </a:pPr>
            <a:r>
              <a:rPr lang="en-JP" dirty="0">
                <a:solidFill>
                  <a:schemeClr val="bg1"/>
                </a:solidFill>
              </a:rPr>
              <a:t>µlens survey:50%</a:t>
            </a:r>
          </a:p>
          <a:p>
            <a:pPr lvl="1">
              <a:buFont typeface="Wingdings" pitchFamily="2" charset="2"/>
              <a:buChar char="ü"/>
            </a:pPr>
            <a:r>
              <a:rPr lang="en-JP" dirty="0">
                <a:solidFill>
                  <a:schemeClr val="bg1"/>
                </a:solidFill>
              </a:rPr>
              <a:t>SAAO: 14%, OU, ABC, NASA/UMD 12%</a:t>
            </a:r>
          </a:p>
          <a:p>
            <a:pPr>
              <a:buFont typeface="Wingdings" pitchFamily="2" charset="2"/>
              <a:buChar char="Ø"/>
            </a:pPr>
            <a:r>
              <a:rPr lang="en-JP" dirty="0">
                <a:solidFill>
                  <a:srgbClr val="FFFF00"/>
                </a:solidFill>
              </a:rPr>
              <a:t>µlensing survey has started</a:t>
            </a:r>
          </a:p>
          <a:p>
            <a:pPr>
              <a:buFont typeface="Wingdings" pitchFamily="2" charset="2"/>
              <a:buChar char="Ø"/>
            </a:pPr>
            <a:endParaRPr lang="en-JP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F0FB65-FB61-E772-2999-84ADFDD494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2140" y="1"/>
            <a:ext cx="689860" cy="6839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BB33A1-3494-7136-9F13-2A21F9E6D9E4}"/>
              </a:ext>
            </a:extLst>
          </p:cNvPr>
          <p:cNvSpPr txBox="1"/>
          <p:nvPr/>
        </p:nvSpPr>
        <p:spPr>
          <a:xfrm>
            <a:off x="0" y="6490741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JP" dirty="0">
                <a:solidFill>
                  <a:schemeClr val="bg1"/>
                </a:solidFill>
              </a:rPr>
              <a:t>Synergy between PRIME and Roman by Daissuke Suzuki et al.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0CB0F9-0090-6BFA-04DB-1EE0A5918B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8244" y="705046"/>
            <a:ext cx="4212236" cy="561631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4285904-10A8-41B2-39B4-F72BD8C080BA}"/>
              </a:ext>
            </a:extLst>
          </p:cNvPr>
          <p:cNvSpPr txBox="1"/>
          <p:nvPr/>
        </p:nvSpPr>
        <p:spPr>
          <a:xfrm>
            <a:off x="5103147" y="785432"/>
            <a:ext cx="24092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1600" dirty="0">
                <a:solidFill>
                  <a:schemeClr val="bg1"/>
                </a:solidFill>
              </a:rPr>
              <a:t>@SAAO, in South Africa</a:t>
            </a:r>
          </a:p>
        </p:txBody>
      </p:sp>
    </p:spTree>
    <p:extLst>
      <p:ext uri="{BB962C8B-B14F-4D97-AF65-F5344CB8AC3E}">
        <p14:creationId xmlns:p14="http://schemas.microsoft.com/office/powerpoint/2010/main" val="5849176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8E675B7-8CE4-FEBB-B3F5-1C76FF63906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6000">
                <a:srgbClr val="00327B"/>
              </a:gs>
              <a:gs pos="100000">
                <a:srgbClr val="00327B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BB33A1-3494-7136-9F13-2A21F9E6D9E4}"/>
              </a:ext>
            </a:extLst>
          </p:cNvPr>
          <p:cNvSpPr txBox="1"/>
          <p:nvPr/>
        </p:nvSpPr>
        <p:spPr>
          <a:xfrm>
            <a:off x="0" y="6490741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JP" dirty="0">
                <a:solidFill>
                  <a:schemeClr val="bg1"/>
                </a:solidFill>
              </a:rPr>
              <a:t>Synergy between PRIME and Roman by Daissuke Suzuki et al. </a:t>
            </a:r>
          </a:p>
        </p:txBody>
      </p:sp>
      <p:pic>
        <p:nvPicPr>
          <p:cNvPr id="7" name="Picture 6" descr="A grid with red lines and green squares&#10;&#10;Description automatically generated">
            <a:extLst>
              <a:ext uri="{FF2B5EF4-FFF2-40B4-BE49-F238E27FC236}">
                <a16:creationId xmlns:a16="http://schemas.microsoft.com/office/drawing/2014/main" id="{572E6D55-D54C-07D9-C343-FE91FF98D2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07233" y="0"/>
            <a:ext cx="9158990" cy="65582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B65E038-D577-C2A9-FD6B-6F2AC70EAEB2}"/>
              </a:ext>
            </a:extLst>
          </p:cNvPr>
          <p:cNvSpPr txBox="1"/>
          <p:nvPr/>
        </p:nvSpPr>
        <p:spPr>
          <a:xfrm>
            <a:off x="9566223" y="5780782"/>
            <a:ext cx="24939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2000" dirty="0">
                <a:solidFill>
                  <a:srgbClr val="FFFF00"/>
                </a:solidFill>
              </a:rPr>
              <a:t>Figure by courtecy of Ian Bond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0B7A95-1117-F6B8-52FB-31164A725549}"/>
              </a:ext>
            </a:extLst>
          </p:cNvPr>
          <p:cNvSpPr txBox="1"/>
          <p:nvPr/>
        </p:nvSpPr>
        <p:spPr>
          <a:xfrm>
            <a:off x="9698635" y="2638269"/>
            <a:ext cx="20861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dirty="0">
                <a:solidFill>
                  <a:schemeClr val="bg1"/>
                </a:solidFill>
              </a:rPr>
              <a:t>P</a:t>
            </a:r>
            <a:r>
              <a:rPr lang="en-US" dirty="0">
                <a:solidFill>
                  <a:schemeClr val="bg1"/>
                </a:solidFill>
              </a:rPr>
              <a:t>RIME H-band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reference images</a:t>
            </a:r>
            <a:endParaRPr lang="en-JP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A2CD7E4-9862-7ACF-9E88-95F0579B45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02140" y="1"/>
            <a:ext cx="689860" cy="68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2732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8E675B7-8CE4-FEBB-B3F5-1C76FF63906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6000">
                <a:srgbClr val="00327B"/>
              </a:gs>
              <a:gs pos="100000">
                <a:srgbClr val="00327B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E203CF-4793-D794-34B7-8FE42F80F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P" dirty="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Roman-PRIME Synergies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EEC792-4F3F-71F4-CE8C-FC6DC5FA28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JP" dirty="0">
                <a:solidFill>
                  <a:schemeClr val="bg1"/>
                </a:solidFill>
              </a:rPr>
              <a:t>NIR microlensing event rate map</a:t>
            </a:r>
          </a:p>
          <a:p>
            <a:pPr marL="914400" lvl="2" indent="0">
              <a:buNone/>
            </a:pPr>
            <a:r>
              <a:rPr lang="en-US" dirty="0">
                <a:solidFill>
                  <a:schemeClr val="bg1"/>
                </a:solidFill>
              </a:rPr>
              <a:t>T</a:t>
            </a:r>
            <a:r>
              <a:rPr lang="en-JP" dirty="0">
                <a:solidFill>
                  <a:schemeClr val="bg1"/>
                </a:solidFill>
              </a:rPr>
              <a:t>o optimize the R</a:t>
            </a:r>
            <a:r>
              <a:rPr lang="en-US" dirty="0">
                <a:solidFill>
                  <a:schemeClr val="bg1"/>
                </a:solidFill>
              </a:rPr>
              <a:t>o</a:t>
            </a:r>
            <a:r>
              <a:rPr lang="en-JP" dirty="0">
                <a:solidFill>
                  <a:schemeClr val="bg1"/>
                </a:solidFill>
              </a:rPr>
              <a:t>man galactic bulge time domain survey field</a:t>
            </a:r>
          </a:p>
          <a:p>
            <a:pPr marL="514350" indent="-514350">
              <a:buFont typeface="+mj-lt"/>
              <a:buAutoNum type="arabicPeriod"/>
            </a:pPr>
            <a:r>
              <a:rPr lang="en-JP" dirty="0">
                <a:solidFill>
                  <a:schemeClr val="bg1"/>
                </a:solidFill>
              </a:rPr>
              <a:t>Concurrent observations</a:t>
            </a:r>
          </a:p>
          <a:p>
            <a:pPr marL="914400" lvl="2" indent="0">
              <a:buNone/>
            </a:pPr>
            <a:r>
              <a:rPr lang="en-US" dirty="0">
                <a:solidFill>
                  <a:schemeClr val="bg1"/>
                </a:solidFill>
              </a:rPr>
              <a:t>T</a:t>
            </a:r>
            <a:r>
              <a:rPr lang="en-JP" dirty="0">
                <a:solidFill>
                  <a:schemeClr val="bg1"/>
                </a:solidFill>
              </a:rPr>
              <a:t>o measure the mass of and distance to the  lens (FFPs, planets, brown dwarfs, binary stars…)</a:t>
            </a:r>
          </a:p>
          <a:p>
            <a:pPr marL="514350" indent="-514350">
              <a:buFont typeface="+mj-lt"/>
              <a:buAutoNum type="arabicPeriod"/>
            </a:pPr>
            <a:r>
              <a:rPr lang="en-JP" dirty="0">
                <a:solidFill>
                  <a:schemeClr val="bg1"/>
                </a:solidFill>
              </a:rPr>
              <a:t>Observations during Roman’s rest</a:t>
            </a:r>
          </a:p>
          <a:p>
            <a:pPr marL="914400" lvl="2" indent="0">
              <a:buNone/>
            </a:pPr>
            <a:r>
              <a:rPr lang="en-US" dirty="0">
                <a:solidFill>
                  <a:schemeClr val="bg1"/>
                </a:solidFill>
              </a:rPr>
              <a:t>T</a:t>
            </a:r>
            <a:r>
              <a:rPr lang="en-JP" dirty="0">
                <a:solidFill>
                  <a:schemeClr val="bg1"/>
                </a:solidFill>
              </a:rPr>
              <a:t>o cover the Roman light curve gaps to measure the whole light curve shape to measure event time scale and parallax</a:t>
            </a:r>
          </a:p>
          <a:p>
            <a:pPr marL="514350" indent="-514350">
              <a:buFont typeface="+mj-lt"/>
              <a:buAutoNum type="arabicPeriod"/>
            </a:pPr>
            <a:r>
              <a:rPr lang="en-JP" dirty="0">
                <a:solidFill>
                  <a:srgbClr val="FFFF00"/>
                </a:solidFill>
              </a:rPr>
              <a:t>Detector characterization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BB33A1-3494-7136-9F13-2A21F9E6D9E4}"/>
              </a:ext>
            </a:extLst>
          </p:cNvPr>
          <p:cNvSpPr txBox="1"/>
          <p:nvPr/>
        </p:nvSpPr>
        <p:spPr>
          <a:xfrm>
            <a:off x="0" y="6490741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JP" dirty="0">
                <a:solidFill>
                  <a:schemeClr val="bg1"/>
                </a:solidFill>
              </a:rPr>
              <a:t>Synergy between PRIME and Roman by Daissuke Suzuki et al.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7ADE1C-AB3C-9B20-337D-481D233E0A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2140" y="1"/>
            <a:ext cx="689860" cy="68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4681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8E675B7-8CE4-FEBB-B3F5-1C76FF639064}"/>
              </a:ext>
            </a:extLst>
          </p:cNvPr>
          <p:cNvSpPr/>
          <p:nvPr/>
        </p:nvSpPr>
        <p:spPr>
          <a:xfrm>
            <a:off x="0" y="0"/>
            <a:ext cx="12192000" cy="682995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6000">
                <a:srgbClr val="00327B"/>
              </a:gs>
              <a:gs pos="100000">
                <a:srgbClr val="00327B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E203CF-4793-D794-34B7-8FE42F80F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43732"/>
            <a:ext cx="10515600" cy="1325563"/>
          </a:xfrm>
        </p:spPr>
        <p:txBody>
          <a:bodyPr/>
          <a:lstStyle/>
          <a:p>
            <a:r>
              <a:rPr lang="en-JP" dirty="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NEW NLC (Non-Linearity-Correction)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BB33A1-3494-7136-9F13-2A21F9E6D9E4}"/>
              </a:ext>
            </a:extLst>
          </p:cNvPr>
          <p:cNvSpPr txBox="1"/>
          <p:nvPr/>
        </p:nvSpPr>
        <p:spPr>
          <a:xfrm>
            <a:off x="0" y="6490741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JP" dirty="0">
                <a:solidFill>
                  <a:schemeClr val="bg1"/>
                </a:solidFill>
              </a:rPr>
              <a:t>Synergy between PRIME and Roman by Daissuke Suzuki et al. </a:t>
            </a:r>
          </a:p>
        </p:txBody>
      </p:sp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F0C13D74-7E07-C2D3-614D-1C47D00941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38" t="15638" r="2423" b="7343"/>
          <a:stretch/>
        </p:blipFill>
        <p:spPr>
          <a:xfrm>
            <a:off x="0" y="842621"/>
            <a:ext cx="10782463" cy="57065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555025F-8853-A0A5-1A80-97D212AE7B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02140" y="1"/>
            <a:ext cx="689860" cy="68391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1743E67-CB47-09D7-703C-16D7CC9B3993}"/>
              </a:ext>
            </a:extLst>
          </p:cNvPr>
          <p:cNvSpPr txBox="1"/>
          <p:nvPr/>
        </p:nvSpPr>
        <p:spPr>
          <a:xfrm>
            <a:off x="175591" y="840547"/>
            <a:ext cx="4316819" cy="276999"/>
          </a:xfrm>
          <a:prstGeom prst="rect">
            <a:avLst/>
          </a:prstGeom>
          <a:solidFill>
            <a:schemeClr val="tx1">
              <a:alpha val="42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R</a:t>
            </a:r>
            <a:r>
              <a:rPr lang="en-JP" b="1" dirty="0">
                <a:solidFill>
                  <a:srgbClr val="FFFF00"/>
                </a:solidFill>
              </a:rPr>
              <a:t>amp image w/ JWST NLC method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CB4316-7F80-BB5A-A295-2ECCEDBBF22D}"/>
              </a:ext>
            </a:extLst>
          </p:cNvPr>
          <p:cNvSpPr txBox="1"/>
          <p:nvPr/>
        </p:nvSpPr>
        <p:spPr>
          <a:xfrm>
            <a:off x="5695671" y="840547"/>
            <a:ext cx="3683132" cy="276999"/>
          </a:xfrm>
          <a:prstGeom prst="rect">
            <a:avLst/>
          </a:prstGeom>
          <a:solidFill>
            <a:schemeClr val="tx1">
              <a:alpha val="41522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R</a:t>
            </a:r>
            <a:r>
              <a:rPr lang="en-JP" b="1" dirty="0">
                <a:solidFill>
                  <a:srgbClr val="FFFF00"/>
                </a:solidFill>
              </a:rPr>
              <a:t>amp image w/ NEW NLC method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1A0028-6715-ED95-4C32-10A60CE98BDB}"/>
              </a:ext>
            </a:extLst>
          </p:cNvPr>
          <p:cNvSpPr txBox="1"/>
          <p:nvPr/>
        </p:nvSpPr>
        <p:spPr>
          <a:xfrm>
            <a:off x="202018" y="3695890"/>
            <a:ext cx="4508205" cy="276999"/>
          </a:xfrm>
          <a:prstGeom prst="rect">
            <a:avLst/>
          </a:prstGeom>
          <a:solidFill>
            <a:schemeClr val="tx1">
              <a:alpha val="42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JP" b="1" dirty="0">
                <a:solidFill>
                  <a:srgbClr val="FFFF00"/>
                </a:solidFill>
              </a:rPr>
              <a:t>RAW image (the last frame of up-the-ramp)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34B300E-BF62-2E03-B274-4A3DB1C7D191}"/>
              </a:ext>
            </a:extLst>
          </p:cNvPr>
          <p:cNvSpPr/>
          <p:nvPr/>
        </p:nvSpPr>
        <p:spPr>
          <a:xfrm>
            <a:off x="5454870" y="3674360"/>
            <a:ext cx="5327594" cy="2874800"/>
          </a:xfrm>
          <a:prstGeom prst="rect">
            <a:avLst/>
          </a:prstGeom>
          <a:gradFill>
            <a:gsLst>
              <a:gs pos="0">
                <a:srgbClr val="5073A6"/>
              </a:gs>
              <a:gs pos="5000">
                <a:srgbClr val="00327B"/>
              </a:gs>
              <a:gs pos="100000">
                <a:srgbClr val="00327B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C5A052F-1036-9153-CFC6-087CAE73F3A5}"/>
              </a:ext>
            </a:extLst>
          </p:cNvPr>
          <p:cNvSpPr/>
          <p:nvPr/>
        </p:nvSpPr>
        <p:spPr>
          <a:xfrm>
            <a:off x="0" y="3674360"/>
            <a:ext cx="5503185" cy="2874800"/>
          </a:xfrm>
          <a:prstGeom prst="rect">
            <a:avLst/>
          </a:prstGeom>
          <a:gradFill>
            <a:gsLst>
              <a:gs pos="0">
                <a:srgbClr val="5073A6"/>
              </a:gs>
              <a:gs pos="5000">
                <a:srgbClr val="00327B"/>
              </a:gs>
              <a:gs pos="100000">
                <a:srgbClr val="00327B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888AC26-5160-D211-C570-8592D1247930}"/>
              </a:ext>
            </a:extLst>
          </p:cNvPr>
          <p:cNvSpPr txBox="1"/>
          <p:nvPr/>
        </p:nvSpPr>
        <p:spPr>
          <a:xfrm>
            <a:off x="175591" y="3949285"/>
            <a:ext cx="1193232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JP" sz="2800" dirty="0">
                <a:solidFill>
                  <a:schemeClr val="bg1"/>
                </a:solidFill>
              </a:rPr>
              <a:t>PRIME H4RGs are operated at 117K, leading to many hot pixels.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JP" sz="2800" dirty="0">
                <a:solidFill>
                  <a:schemeClr val="bg1"/>
                </a:solidFill>
              </a:rPr>
              <a:t>Conventional JWST NLC method cannot work well (the Left image)</a:t>
            </a:r>
          </a:p>
          <a:p>
            <a:pPr marL="914400" lvl="1" indent="-457200">
              <a:buFont typeface="Wingdings" pitchFamily="2" charset="2"/>
              <a:buChar char="ü"/>
            </a:pPr>
            <a:r>
              <a:rPr lang="en-JP" sz="2800" dirty="0">
                <a:solidFill>
                  <a:schemeClr val="bg1"/>
                </a:solidFill>
              </a:rPr>
              <a:t>Cross-hatching pattern shows-up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JP" sz="2800" dirty="0">
                <a:solidFill>
                  <a:schemeClr val="bg1"/>
                </a:solidFill>
              </a:rPr>
              <a:t>We developed the dark current model within the NLC framework.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JP" sz="2800" dirty="0">
                <a:solidFill>
                  <a:srgbClr val="FFFF00"/>
                </a:solidFill>
              </a:rPr>
              <a:t>This NEW method works well even for the hot pixels.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94F5480-DC3E-3375-3B9B-9AF340D4B414}"/>
              </a:ext>
            </a:extLst>
          </p:cNvPr>
          <p:cNvSpPr txBox="1"/>
          <p:nvPr/>
        </p:nvSpPr>
        <p:spPr>
          <a:xfrm>
            <a:off x="5512677" y="3622133"/>
            <a:ext cx="64773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1600" dirty="0">
                <a:solidFill>
                  <a:schemeClr val="bg1">
                    <a:lumMod val="75000"/>
                  </a:schemeClr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PRIME Chip4 images prepared by Ryusei Hamada (Osaka U)</a:t>
            </a:r>
          </a:p>
        </p:txBody>
      </p:sp>
    </p:spTree>
    <p:extLst>
      <p:ext uri="{BB962C8B-B14F-4D97-AF65-F5344CB8AC3E}">
        <p14:creationId xmlns:p14="http://schemas.microsoft.com/office/powerpoint/2010/main" val="1946063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8E675B7-8CE4-FEBB-B3F5-1C76FF63906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6000">
                <a:srgbClr val="00327B"/>
              </a:gs>
              <a:gs pos="100000">
                <a:srgbClr val="00327B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E203CF-4793-D794-34B7-8FE42F80F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43732"/>
            <a:ext cx="10515600" cy="1325563"/>
          </a:xfrm>
        </p:spPr>
        <p:txBody>
          <a:bodyPr/>
          <a:lstStyle/>
          <a:p>
            <a:r>
              <a:rPr lang="en-JP" dirty="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Please</a:t>
            </a:r>
            <a:r>
              <a:rPr lang="en-US" dirty="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 come to my poster</a:t>
            </a:r>
            <a:endParaRPr lang="en-JP" dirty="0">
              <a:solidFill>
                <a:schemeClr val="bg1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BB33A1-3494-7136-9F13-2A21F9E6D9E4}"/>
              </a:ext>
            </a:extLst>
          </p:cNvPr>
          <p:cNvSpPr txBox="1"/>
          <p:nvPr/>
        </p:nvSpPr>
        <p:spPr>
          <a:xfrm>
            <a:off x="0" y="6490741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JP" dirty="0">
                <a:solidFill>
                  <a:schemeClr val="bg1"/>
                </a:solidFill>
              </a:rPr>
              <a:t>Synergy between PRIME and Roman by Daissuke Suzuki et al.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555025F-8853-A0A5-1A80-97D212AE7B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2140" y="1"/>
            <a:ext cx="689860" cy="683913"/>
          </a:xfrm>
          <a:prstGeom prst="rect">
            <a:avLst/>
          </a:prstGeom>
        </p:spPr>
      </p:pic>
      <p:pic>
        <p:nvPicPr>
          <p:cNvPr id="7" name="Picture 6" descr="A group of people standing in a telescope&#10;&#10;Description automatically generated">
            <a:extLst>
              <a:ext uri="{FF2B5EF4-FFF2-40B4-BE49-F238E27FC236}">
                <a16:creationId xmlns:a16="http://schemas.microsoft.com/office/drawing/2014/main" id="{859666C6-CD41-8F47-EFA8-25EDF72EFB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994" t="50442" r="43924" b="39866"/>
          <a:stretch/>
        </p:blipFill>
        <p:spPr>
          <a:xfrm>
            <a:off x="6096000" y="2155071"/>
            <a:ext cx="1413106" cy="1797149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</p:pic>
      <p:pic>
        <p:nvPicPr>
          <p:cNvPr id="8" name="Picture 7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16657E28-E972-1CA5-031E-FEE918DAF9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873" r="7295"/>
          <a:stretch/>
        </p:blipFill>
        <p:spPr>
          <a:xfrm>
            <a:off x="9206624" y="2155071"/>
            <a:ext cx="1413106" cy="1792563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8C13A33-826A-15FD-4833-1A9047BCD71A}"/>
              </a:ext>
            </a:extLst>
          </p:cNvPr>
          <p:cNvSpPr txBox="1"/>
          <p:nvPr/>
        </p:nvSpPr>
        <p:spPr>
          <a:xfrm>
            <a:off x="5454094" y="4236924"/>
            <a:ext cx="2735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JP" sz="2800" dirty="0">
                <a:solidFill>
                  <a:schemeClr val="bg1"/>
                </a:solidFill>
              </a:rPr>
              <a:t>Takahiro Sumi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E411C2-C8A3-0347-3AAD-0FE961E78253}"/>
              </a:ext>
            </a:extLst>
          </p:cNvPr>
          <p:cNvSpPr txBox="1"/>
          <p:nvPr/>
        </p:nvSpPr>
        <p:spPr>
          <a:xfrm>
            <a:off x="8490223" y="4232189"/>
            <a:ext cx="2928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JP" sz="2800" dirty="0">
                <a:solidFill>
                  <a:schemeClr val="bg1"/>
                </a:solidFill>
              </a:rPr>
              <a:t>Naoki Koshimoto</a:t>
            </a:r>
          </a:p>
        </p:txBody>
      </p:sp>
      <p:pic>
        <p:nvPicPr>
          <p:cNvPr id="14" name="Picture 13" descr="A poster with text and images&#10;&#10;Description automatically generated">
            <a:extLst>
              <a:ext uri="{FF2B5EF4-FFF2-40B4-BE49-F238E27FC236}">
                <a16:creationId xmlns:a16="http://schemas.microsoft.com/office/drawing/2014/main" id="{06433E48-4631-40F3-58B6-9B111827877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6" t="1765" r="5382" b="7933"/>
          <a:stretch/>
        </p:blipFill>
        <p:spPr>
          <a:xfrm>
            <a:off x="675172" y="925770"/>
            <a:ext cx="4005922" cy="5219848"/>
          </a:xfrm>
          <a:prstGeom prst="rect">
            <a:avLst/>
          </a:prstGeom>
          <a:effectLst>
            <a:glow rad="342900">
              <a:schemeClr val="accent6">
                <a:satMod val="175000"/>
                <a:alpha val="64609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0626449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885</TotalTime>
  <Words>310</Words>
  <Application>Microsoft Macintosh PowerPoint</Application>
  <PresentationFormat>Widescreen</PresentationFormat>
  <Paragraphs>40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Hiragino Maru Gothic Pro W4</vt:lpstr>
      <vt:lpstr>Aptos</vt:lpstr>
      <vt:lpstr>Aptos Display</vt:lpstr>
      <vt:lpstr>Arial</vt:lpstr>
      <vt:lpstr>Wingdings</vt:lpstr>
      <vt:lpstr>Office Theme</vt:lpstr>
      <vt:lpstr>PowerPoint Presentation</vt:lpstr>
      <vt:lpstr>PRIME telescope</vt:lpstr>
      <vt:lpstr>PowerPoint Presentation</vt:lpstr>
      <vt:lpstr>Roman-PRIME Synergies</vt:lpstr>
      <vt:lpstr>NEW NLC (Non-Linearity-Correction)</vt:lpstr>
      <vt:lpstr>Please come to my poster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鈴木　大介</dc:creator>
  <cp:lastModifiedBy>鈴木　大介</cp:lastModifiedBy>
  <cp:revision>24</cp:revision>
  <dcterms:created xsi:type="dcterms:W3CDTF">2024-07-10T01:55:23Z</dcterms:created>
  <dcterms:modified xsi:type="dcterms:W3CDTF">2024-07-10T16:40:27Z</dcterms:modified>
</cp:coreProperties>
</file>