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13" r:id="rId2"/>
    <p:sldMasterId id="2147483699" r:id="rId3"/>
  </p:sldMasterIdLst>
  <p:notesMasterIdLst>
    <p:notesMasterId r:id="rId21"/>
  </p:notesMasterIdLst>
  <p:handoutMasterIdLst>
    <p:handoutMasterId r:id="rId22"/>
  </p:handoutMasterIdLst>
  <p:sldIdLst>
    <p:sldId id="427" r:id="rId4"/>
    <p:sldId id="1357" r:id="rId5"/>
    <p:sldId id="1361" r:id="rId6"/>
    <p:sldId id="1353" r:id="rId7"/>
    <p:sldId id="1360" r:id="rId8"/>
    <p:sldId id="1339" r:id="rId9"/>
    <p:sldId id="1340" r:id="rId10"/>
    <p:sldId id="1354" r:id="rId11"/>
    <p:sldId id="1355" r:id="rId12"/>
    <p:sldId id="1356" r:id="rId13"/>
    <p:sldId id="1346" r:id="rId14"/>
    <p:sldId id="1350" r:id="rId15"/>
    <p:sldId id="1358" r:id="rId16"/>
    <p:sldId id="1348" r:id="rId17"/>
    <p:sldId id="1351" r:id="rId18"/>
    <p:sldId id="1342" r:id="rId19"/>
    <p:sldId id="13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1"/>
    <a:srgbClr val="007D00"/>
    <a:srgbClr val="1700FF"/>
    <a:srgbClr val="FF0000"/>
    <a:srgbClr val="008000"/>
    <a:srgbClr val="90281B"/>
    <a:srgbClr val="218792"/>
    <a:srgbClr val="81514B"/>
    <a:srgbClr val="00FF00"/>
    <a:srgbClr val="531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41" autoAdjust="0"/>
    <p:restoredTop sz="90395" autoAdjust="0"/>
  </p:normalViewPr>
  <p:slideViewPr>
    <p:cSldViewPr snapToGrid="0" snapToObjects="1" showGuides="1">
      <p:cViewPr varScale="1">
        <p:scale>
          <a:sx n="90" d="100"/>
          <a:sy n="90" d="100"/>
        </p:scale>
        <p:origin x="232" y="1296"/>
      </p:cViewPr>
      <p:guideLst>
        <p:guide orient="horz" pos="2160"/>
        <p:guide pos="3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223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9D6B63-CB80-A54B-82D3-131C31AABF07}" type="datetimeFigureOut">
              <a:rPr lang="en-US" smtClean="0"/>
              <a:pPr/>
              <a:t>7/12/24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E1D38-DD8B-BB47-91B6-75C9731E48E3}" type="slidenum">
              <a:rPr lang="en-US" smtClean="0"/>
              <a:pPr/>
              <a:t>‹#›</a:t>
            </a:fld>
            <a:endParaRPr lang="en-US"/>
          </a:p>
        </p:txBody>
      </p:sp>
    </p:spTree>
    <p:extLst>
      <p:ext uri="{BB962C8B-B14F-4D97-AF65-F5344CB8AC3E}">
        <p14:creationId xmlns:p14="http://schemas.microsoft.com/office/powerpoint/2010/main" val="2672251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6B20A-17EB-2547-9FC0-B49B2967B544}" type="datetimeFigureOut">
              <a:rPr lang="en-US" smtClean="0"/>
              <a:pPr/>
              <a:t>7/12/24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FFB11-50FE-5440-8CC2-47F73E9A33D2}" type="slidenum">
              <a:rPr lang="en-US" smtClean="0"/>
              <a:pPr/>
              <a:t>‹#›</a:t>
            </a:fld>
            <a:endParaRPr lang="en-US"/>
          </a:p>
        </p:txBody>
      </p:sp>
    </p:spTree>
    <p:extLst>
      <p:ext uri="{BB962C8B-B14F-4D97-AF65-F5344CB8AC3E}">
        <p14:creationId xmlns:p14="http://schemas.microsoft.com/office/powerpoint/2010/main" val="4223664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spect="1" noChangeArrowheads="1" noTextEdit="1"/>
          </p:cNvSpPr>
          <p:nvPr>
            <p:ph type="sldImg"/>
          </p:nvPr>
        </p:nvSpPr>
        <p:spPr>
          <a:xfrm>
            <a:off x="381000" y="685800"/>
            <a:ext cx="6096000" cy="3429000"/>
          </a:xfrm>
          <a:solidFill>
            <a:srgbClr val="FFFFFF"/>
          </a:solidFill>
          <a:ln/>
        </p:spPr>
      </p:sp>
      <p:sp>
        <p:nvSpPr>
          <p:cNvPr id="17411" name="Rectangle 1027"/>
          <p:cNvSpPr>
            <a:spLocks noGrp="1" noChangeArrowheads="1"/>
          </p:cNvSpPr>
          <p:nvPr>
            <p:ph type="body" idx="1"/>
          </p:nvPr>
        </p:nvSpPr>
        <p:spPr>
          <a:noFill/>
          <a:ln>
            <a:solidFill>
              <a:srgbClr val="000000"/>
            </a:solidFill>
          </a:ln>
        </p:spPr>
        <p:txBody>
          <a:bodyPr lIns="89725" tIns="44862" rIns="89725" bIns="44862"/>
          <a:lstStyle/>
          <a:p>
            <a:endParaRPr lang="en-US" dirty="0">
              <a:latin typeface="Arial" pitchFamily="34" charset="0"/>
              <a:ea typeface="ヒラギノ角ゴ Pro W3"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7AAF4-7903-324B-8D99-D7866D05DF79}" type="slidenum">
              <a:rPr lang="en-US"/>
              <a:pPr>
                <a:defRPr/>
              </a:pPr>
              <a:t>‹#›</a:t>
            </a:fld>
            <a:endParaRPr lang="en-US"/>
          </a:p>
        </p:txBody>
      </p:sp>
      <p:pic>
        <p:nvPicPr>
          <p:cNvPr id="7" name="Picture 6" descr="meatball.png">
            <a:extLst>
              <a:ext uri="{FF2B5EF4-FFF2-40B4-BE49-F238E27FC236}">
                <a16:creationId xmlns:a16="http://schemas.microsoft.com/office/drawing/2014/main" id="{F4EB74E4-DBF2-7249-8DF3-5598A54DE7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8" name="Picture 7">
            <a:extLst>
              <a:ext uri="{FF2B5EF4-FFF2-40B4-BE49-F238E27FC236}">
                <a16:creationId xmlns:a16="http://schemas.microsoft.com/office/drawing/2014/main" id="{C34100EC-124B-0740-BDE8-07368415F46E}"/>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05E8D-1DEB-954A-ADCD-7CAAB36F57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52400"/>
            <a:ext cx="2764367"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6318" y="152400"/>
            <a:ext cx="80899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D747E-8783-8042-B548-2D210E8594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769600" cy="762000"/>
          </a:xfrm>
        </p:spPr>
        <p:txBody>
          <a:bodyPr/>
          <a:lstStyle/>
          <a:p>
            <a:r>
              <a:rPr lang="en-US"/>
              <a:t>Click to edit Master title style</a:t>
            </a:r>
          </a:p>
        </p:txBody>
      </p:sp>
      <p:sp>
        <p:nvSpPr>
          <p:cNvPr id="3" name="Text Placeholder 2"/>
          <p:cNvSpPr>
            <a:spLocks noGrp="1"/>
          </p:cNvSpPr>
          <p:nvPr>
            <p:ph type="body" sz="half" idx="1"/>
          </p:nvPr>
        </p:nvSpPr>
        <p:spPr>
          <a:xfrm>
            <a:off x="586317"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16651" y="1066800"/>
            <a:ext cx="5427133" cy="53340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30F0A6-62A1-C147-9F03-793A224DBD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769600" cy="762000"/>
          </a:xfrm>
        </p:spPr>
        <p:txBody>
          <a:bodyPr/>
          <a:lstStyle/>
          <a:p>
            <a:r>
              <a:rPr lang="en-US"/>
              <a:t>Click to edit Master title style</a:t>
            </a:r>
          </a:p>
        </p:txBody>
      </p:sp>
      <p:sp>
        <p:nvSpPr>
          <p:cNvPr id="3" name="Content Placeholder 2"/>
          <p:cNvSpPr>
            <a:spLocks noGrp="1"/>
          </p:cNvSpPr>
          <p:nvPr>
            <p:ph sz="half" idx="1"/>
          </p:nvPr>
        </p:nvSpPr>
        <p:spPr>
          <a:xfrm>
            <a:off x="586317"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16651"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BC67F8-5AE5-9745-AFE4-3706E03A2F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BA58-3111-EB40-959B-73862F53F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F72D0C-8145-EB47-86EE-D157DA86C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3E758-9D99-3340-8E11-3FB8A5B3BFD9}"/>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B9529A6D-A043-3349-BCEA-941EAC589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DD5FD-0C7A-E54E-A1D2-573F86451526}"/>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88312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DCC4-9205-FF42-B64A-7018BF10A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2351B-EF3D-AF49-B137-9534C1648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7EDDE-8F85-3C43-B526-8007EE16597C}"/>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BE4FC392-6C28-A645-B8B0-4792B0F4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7F215-DB34-CB4A-AE68-F3451DD1A2A7}"/>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292833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159E-6962-D345-A138-0074C1C28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E19DB-A26F-E14A-BE99-755DC3057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65C9EB-F1B4-AD4A-B33B-F5CDAED2BB94}"/>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ED3966B2-5257-E042-A79B-83081AB61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7272B-9790-CD41-AD2A-B49114A31C6C}"/>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351933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7A37-5C34-2145-8488-FD7879148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D4682-EDC2-EB4C-8FCF-2876F4EF97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EE79C8-F98D-C440-B0F3-430A684382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D897DC-962F-8B4D-84C3-1336DC1078B4}"/>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6" name="Footer Placeholder 5">
            <a:extLst>
              <a:ext uri="{FF2B5EF4-FFF2-40B4-BE49-F238E27FC236}">
                <a16:creationId xmlns:a16="http://schemas.microsoft.com/office/drawing/2014/main" id="{26AA1ED2-A599-BA49-AFE0-15C4530B4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0526-8CA5-A148-BA29-29DAD307A536}"/>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139787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BE5A-ACAC-8D41-8EF1-AFD6B8674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E2106-1D3F-6D48-A13F-2E8DA14D8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62FA92-CB82-DF41-BD2A-73ADE2D088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EF05A-0BA4-7A4B-9FF8-17E31AFE6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C31A88-7EF8-DA4E-B7DA-D233540F7B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2ABEC-B8DA-2643-815C-6F73288F23FB}"/>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8" name="Footer Placeholder 7">
            <a:extLst>
              <a:ext uri="{FF2B5EF4-FFF2-40B4-BE49-F238E27FC236}">
                <a16:creationId xmlns:a16="http://schemas.microsoft.com/office/drawing/2014/main" id="{A1D70911-C528-3F4F-B55A-A497BF5B4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ACDC0-5D12-F640-AE93-17880A92C42A}"/>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2906562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3FFC-F60A-D142-BF6F-45DFE174A4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582005-0135-2A46-8969-81C574910133}"/>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4" name="Footer Placeholder 3">
            <a:extLst>
              <a:ext uri="{FF2B5EF4-FFF2-40B4-BE49-F238E27FC236}">
                <a16:creationId xmlns:a16="http://schemas.microsoft.com/office/drawing/2014/main" id="{82CA901F-2B9C-5E4C-967D-4C85A2D9E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D819-7074-C842-9619-DD009DD54481}"/>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343193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282C29-2D7D-644C-831D-97A6FE9E6769}" type="slidenum">
              <a:rPr lang="en-US"/>
              <a:pPr>
                <a:defRPr/>
              </a:pPr>
              <a:t>‹#›</a:t>
            </a:fld>
            <a:endParaRPr lang="en-US"/>
          </a:p>
        </p:txBody>
      </p:sp>
      <p:pic>
        <p:nvPicPr>
          <p:cNvPr id="7" name="Picture 6" descr="meatball.png">
            <a:extLst>
              <a:ext uri="{FF2B5EF4-FFF2-40B4-BE49-F238E27FC236}">
                <a16:creationId xmlns:a16="http://schemas.microsoft.com/office/drawing/2014/main" id="{E4166E41-3091-4645-9E68-39233FEF91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8" name="Picture 7">
            <a:extLst>
              <a:ext uri="{FF2B5EF4-FFF2-40B4-BE49-F238E27FC236}">
                <a16:creationId xmlns:a16="http://schemas.microsoft.com/office/drawing/2014/main" id="{55D92087-A1CC-8442-B65B-0C13F18B8129}"/>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0826B-265D-1045-B885-C5D35196EA05}"/>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3" name="Footer Placeholder 2">
            <a:extLst>
              <a:ext uri="{FF2B5EF4-FFF2-40B4-BE49-F238E27FC236}">
                <a16:creationId xmlns:a16="http://schemas.microsoft.com/office/drawing/2014/main" id="{82E7B6D5-9B5D-7048-BAE8-C54A807FA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814EA-5C69-9347-8CDD-93D9C402A5E0}"/>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98014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E10-7E46-9344-808A-E87636BAC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D7AD47-C69E-3C46-A1EE-0C807FF4C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D89BE-D1CC-B340-87FD-E07A28862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02FE34-2E52-7744-A12E-51264ABACDB3}"/>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6" name="Footer Placeholder 5">
            <a:extLst>
              <a:ext uri="{FF2B5EF4-FFF2-40B4-BE49-F238E27FC236}">
                <a16:creationId xmlns:a16="http://schemas.microsoft.com/office/drawing/2014/main" id="{C348DC9E-461E-844B-845B-9BA607B82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5A714-7548-084C-92F3-3C724F0E8ECD}"/>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386444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0309-E4B6-5B45-8613-074A225E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FBFB2-CA17-794C-9923-7B017546E2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379E06-E28E-D24D-904A-D86B8744F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683FE-73D2-4543-8939-D6F23ECFFF52}"/>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6" name="Footer Placeholder 5">
            <a:extLst>
              <a:ext uri="{FF2B5EF4-FFF2-40B4-BE49-F238E27FC236}">
                <a16:creationId xmlns:a16="http://schemas.microsoft.com/office/drawing/2014/main" id="{2B034F14-C7B9-124D-B8ED-9D9B8BC75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85719-AF94-3A42-A186-1A2730FBB974}"/>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2501446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D329-3D2F-A243-B392-90E59B190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D8B74-29D7-9D42-935D-C628BA2EFE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0B60D-82B2-FC49-9AB4-6C507301E237}"/>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CF1A5ADE-3E08-994C-986D-9A01B9DAB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EAB3D-6DF4-7548-9245-1701C5C3D9E4}"/>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1050897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BF27D-26F3-CA40-9E6D-3975B6D49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FB960-73D7-394C-958E-131EFAFF02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50327-DED4-7F44-BCAB-F915AA138FB5}"/>
              </a:ext>
            </a:extLst>
          </p:cNvPr>
          <p:cNvSpPr>
            <a:spLocks noGrp="1"/>
          </p:cNvSpPr>
          <p:nvPr>
            <p:ph type="dt" sz="half" idx="10"/>
          </p:nvPr>
        </p:nvSpPr>
        <p:spPr/>
        <p:txBody>
          <a:body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60CECDD8-4708-F64F-8C5D-6B71FB39F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F4E7D-9867-574B-8B60-D6CC6FF77B7D}"/>
              </a:ext>
            </a:extLst>
          </p:cNvPr>
          <p:cNvSpPr>
            <a:spLocks noGrp="1"/>
          </p:cNvSpPr>
          <p:nvPr>
            <p:ph type="sldNum" sz="quarter" idx="12"/>
          </p:nvPr>
        </p:nvSpPr>
        <p:spPr/>
        <p:txBody>
          <a:bodyPr/>
          <a:lstStyle/>
          <a:p>
            <a:fld id="{48A6A557-5B9D-D949-B1A1-8F7820F93F29}" type="slidenum">
              <a:rPr lang="en-US" smtClean="0"/>
              <a:t>‹#›</a:t>
            </a:fld>
            <a:endParaRPr lang="en-US"/>
          </a:p>
        </p:txBody>
      </p:sp>
    </p:spTree>
    <p:extLst>
      <p:ext uri="{BB962C8B-B14F-4D97-AF65-F5344CB8AC3E}">
        <p14:creationId xmlns:p14="http://schemas.microsoft.com/office/powerpoint/2010/main" val="3660374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5E8B8-4E4A-DA40-BA87-E41AFCE4054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39051-7310-C540-8764-AE6840AD5DD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9D0C4-1B61-A443-B739-5EBC7CC3F10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317" y="1066800"/>
            <a:ext cx="542713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066800"/>
            <a:ext cx="542713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338DC-AECF-324A-9283-D1FD64A76CF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328C68-8498-1C4C-B49C-AC91695112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7AD80-2532-E242-BE51-C3CC9029FEE3}" type="slidenum">
              <a:rPr lang="en-US"/>
              <a:pPr>
                <a:defRPr/>
              </a:pPr>
              <a:t>‹#›</a:t>
            </a:fld>
            <a:endParaRPr lang="en-US"/>
          </a:p>
        </p:txBody>
      </p:sp>
      <p:pic>
        <p:nvPicPr>
          <p:cNvPr id="7" name="Picture 6" descr="meatball.png">
            <a:extLst>
              <a:ext uri="{FF2B5EF4-FFF2-40B4-BE49-F238E27FC236}">
                <a16:creationId xmlns:a16="http://schemas.microsoft.com/office/drawing/2014/main" id="{6BCDED29-12EF-2749-800B-F9B245BE9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8" name="Picture 7">
            <a:extLst>
              <a:ext uri="{FF2B5EF4-FFF2-40B4-BE49-F238E27FC236}">
                <a16:creationId xmlns:a16="http://schemas.microsoft.com/office/drawing/2014/main" id="{FFFE515D-DBA5-4643-A1A5-48ECBF1C74FB}"/>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385601-0B1F-334B-AC14-9E81E87BE89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261B54-0A42-D14B-8FEA-C4A3C629D77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77EF0-4252-EC49-822A-30CCCE18FBD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69E99E-BC79-0141-9D30-75F2C7B3072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F3702A-E6BB-934F-AD6A-71BF2C3BA43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52400"/>
            <a:ext cx="2764367"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6318" y="152400"/>
            <a:ext cx="80899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2F9B1-9E0E-2E46-A4BC-37AFA5BE693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769600" cy="762000"/>
          </a:xfrm>
        </p:spPr>
        <p:txBody>
          <a:bodyPr/>
          <a:lstStyle/>
          <a:p>
            <a:r>
              <a:rPr lang="en-US"/>
              <a:t>Click to edit Master title style</a:t>
            </a:r>
          </a:p>
        </p:txBody>
      </p:sp>
      <p:sp>
        <p:nvSpPr>
          <p:cNvPr id="3" name="Text Placeholder 2"/>
          <p:cNvSpPr>
            <a:spLocks noGrp="1"/>
          </p:cNvSpPr>
          <p:nvPr>
            <p:ph type="body" sz="half" idx="1"/>
          </p:nvPr>
        </p:nvSpPr>
        <p:spPr>
          <a:xfrm>
            <a:off x="586317"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16651" y="1066800"/>
            <a:ext cx="5427133" cy="53340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D9C42-D30D-F448-A496-9CB3C44EBC6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0769600" cy="762000"/>
          </a:xfrm>
        </p:spPr>
        <p:txBody>
          <a:bodyPr/>
          <a:lstStyle/>
          <a:p>
            <a:r>
              <a:rPr lang="en-US"/>
              <a:t>Click to edit Master title style</a:t>
            </a:r>
          </a:p>
        </p:txBody>
      </p:sp>
      <p:sp>
        <p:nvSpPr>
          <p:cNvPr id="3" name="Content Placeholder 2"/>
          <p:cNvSpPr>
            <a:spLocks noGrp="1"/>
          </p:cNvSpPr>
          <p:nvPr>
            <p:ph sz="half" idx="1"/>
          </p:nvPr>
        </p:nvSpPr>
        <p:spPr>
          <a:xfrm>
            <a:off x="586317"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16651" y="1066800"/>
            <a:ext cx="5427133"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4315E-DB9C-924B-BF5C-85F7BCE860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317" y="1066800"/>
            <a:ext cx="542713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066800"/>
            <a:ext cx="542713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8EDD17-68FD-6A46-93C0-0D309EE08110}" type="slidenum">
              <a:rPr lang="en-US"/>
              <a:pPr>
                <a:defRPr/>
              </a:pPr>
              <a:t>‹#›</a:t>
            </a:fld>
            <a:endParaRPr lang="en-US"/>
          </a:p>
        </p:txBody>
      </p:sp>
      <p:pic>
        <p:nvPicPr>
          <p:cNvPr id="8" name="Picture 7" descr="meatball.png">
            <a:extLst>
              <a:ext uri="{FF2B5EF4-FFF2-40B4-BE49-F238E27FC236}">
                <a16:creationId xmlns:a16="http://schemas.microsoft.com/office/drawing/2014/main" id="{A5E11A3E-0E4C-914D-AC07-C40583DA6E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9" name="Picture 8">
            <a:extLst>
              <a:ext uri="{FF2B5EF4-FFF2-40B4-BE49-F238E27FC236}">
                <a16:creationId xmlns:a16="http://schemas.microsoft.com/office/drawing/2014/main" id="{6AE87232-D93A-1B41-87FD-278DA382F003}"/>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55B600-7EF4-594E-AD6A-1405D410286E}" type="slidenum">
              <a:rPr lang="en-US"/>
              <a:pPr>
                <a:defRPr/>
              </a:pPr>
              <a:t>‹#›</a:t>
            </a:fld>
            <a:endParaRPr lang="en-US"/>
          </a:p>
        </p:txBody>
      </p:sp>
      <p:pic>
        <p:nvPicPr>
          <p:cNvPr id="10" name="Picture 9" descr="meatball.png">
            <a:extLst>
              <a:ext uri="{FF2B5EF4-FFF2-40B4-BE49-F238E27FC236}">
                <a16:creationId xmlns:a16="http://schemas.microsoft.com/office/drawing/2014/main" id="{4B09A941-E172-FC45-9223-E50F62A653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11" name="Picture 10">
            <a:extLst>
              <a:ext uri="{FF2B5EF4-FFF2-40B4-BE49-F238E27FC236}">
                <a16:creationId xmlns:a16="http://schemas.microsoft.com/office/drawing/2014/main" id="{AD028E75-EE99-274F-8B2C-B3F0DC997361}"/>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01FACB-30C0-9348-B1E6-8ABBABF06FBE}" type="slidenum">
              <a:rPr lang="en-US"/>
              <a:pPr>
                <a:defRPr/>
              </a:pPr>
              <a:t>‹#›</a:t>
            </a:fld>
            <a:endParaRPr lang="en-US"/>
          </a:p>
        </p:txBody>
      </p:sp>
      <p:pic>
        <p:nvPicPr>
          <p:cNvPr id="6" name="Picture 5" descr="meatball.png">
            <a:extLst>
              <a:ext uri="{FF2B5EF4-FFF2-40B4-BE49-F238E27FC236}">
                <a16:creationId xmlns:a16="http://schemas.microsoft.com/office/drawing/2014/main" id="{819DECD8-C279-CE4C-90BB-2EBD98B753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7" name="Picture 6">
            <a:extLst>
              <a:ext uri="{FF2B5EF4-FFF2-40B4-BE49-F238E27FC236}">
                <a16:creationId xmlns:a16="http://schemas.microsoft.com/office/drawing/2014/main" id="{F5697429-B515-E046-81B2-7EE12595D101}"/>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86D99E-55AA-D94E-9B6D-C03AB03313B8}" type="slidenum">
              <a:rPr lang="en-US"/>
              <a:pPr>
                <a:defRPr/>
              </a:pPr>
              <a:t>‹#›</a:t>
            </a:fld>
            <a:endParaRPr lang="en-US"/>
          </a:p>
        </p:txBody>
      </p:sp>
      <p:pic>
        <p:nvPicPr>
          <p:cNvPr id="5" name="Picture 4" descr="meatball.png">
            <a:extLst>
              <a:ext uri="{FF2B5EF4-FFF2-40B4-BE49-F238E27FC236}">
                <a16:creationId xmlns:a16="http://schemas.microsoft.com/office/drawing/2014/main" id="{FF21B487-E754-414C-B4E7-74187C6136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8" name="Picture 7">
            <a:extLst>
              <a:ext uri="{FF2B5EF4-FFF2-40B4-BE49-F238E27FC236}">
                <a16:creationId xmlns:a16="http://schemas.microsoft.com/office/drawing/2014/main" id="{52D85252-5D8F-DF4E-86DF-70689D0D1143}"/>
              </a:ext>
            </a:extLst>
          </p:cNvPr>
          <p:cNvPicPr>
            <a:picLocks noChangeAspect="1"/>
          </p:cNvPicPr>
          <p:nvPr userDrawn="1"/>
        </p:nvPicPr>
        <p:blipFill>
          <a:blip r:embed="rId3"/>
          <a:stretch>
            <a:fillRect/>
          </a:stretch>
        </p:blipFill>
        <p:spPr>
          <a:xfrm>
            <a:off x="149074" y="118334"/>
            <a:ext cx="679266" cy="77657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DCC8E-4BF9-9D4F-9652-8E95C21BAC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1603D-0FAA-EF4B-927E-1EF11FB6F4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52400"/>
            <a:ext cx="1076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86317" y="1066800"/>
            <a:ext cx="11057467"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0" y="6629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latin typeface="Times New Roman" pitchFamily="-65"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4165600" y="6577013"/>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65"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914400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65" charset="0"/>
                <a:ea typeface="+mn-ea"/>
                <a:cs typeface="+mn-cs"/>
              </a:defRPr>
            </a:lvl1pPr>
          </a:lstStyle>
          <a:p>
            <a:pPr>
              <a:defRPr/>
            </a:pPr>
            <a:fld id="{90CA959E-D638-4545-8656-3D0B75F82457}" type="slidenum">
              <a:rPr lang="en-US"/>
              <a:pPr>
                <a:defRPr/>
              </a:pPr>
              <a:t>‹#›</a:t>
            </a:fld>
            <a:endParaRPr lang="en-US"/>
          </a:p>
        </p:txBody>
      </p:sp>
      <p:sp>
        <p:nvSpPr>
          <p:cNvPr id="15371" name="Text Box 11"/>
          <p:cNvSpPr txBox="1">
            <a:spLocks noChangeArrowheads="1"/>
          </p:cNvSpPr>
          <p:nvPr userDrawn="1"/>
        </p:nvSpPr>
        <p:spPr bwMode="auto">
          <a:xfrm>
            <a:off x="4555067" y="6553201"/>
            <a:ext cx="3606800" cy="214313"/>
          </a:xfrm>
          <a:prstGeom prst="rect">
            <a:avLst/>
          </a:prstGeom>
          <a:noFill/>
          <a:ln w="9525">
            <a:noFill/>
            <a:miter lim="800000"/>
            <a:headEnd/>
            <a:tailEnd/>
          </a:ln>
          <a:effectLst/>
        </p:spPr>
        <p:txBody>
          <a:bodyPr>
            <a:prstTxWarp prst="textNoShape">
              <a:avLst/>
            </a:prstTxWarp>
            <a:spAutoFit/>
          </a:bodyPr>
          <a:lstStyle/>
          <a:p>
            <a:pPr algn="ctr" eaLnBrk="0" hangingPunct="0">
              <a:lnSpc>
                <a:spcPct val="80000"/>
              </a:lnSpc>
              <a:defRPr/>
            </a:pPr>
            <a:endParaRPr lang="en-US" sz="1000" b="1">
              <a:latin typeface="Arial" pitchFamily="-65" charset="0"/>
              <a:ea typeface="+mn-ea"/>
              <a:cs typeface="+mn-cs"/>
            </a:endParaRPr>
          </a:p>
        </p:txBody>
      </p:sp>
      <p:pic>
        <p:nvPicPr>
          <p:cNvPr id="8" name="Picture 7" descr="meatball.png">
            <a:extLst>
              <a:ext uri="{FF2B5EF4-FFF2-40B4-BE49-F238E27FC236}">
                <a16:creationId xmlns:a16="http://schemas.microsoft.com/office/drawing/2014/main" id="{C89FBA7D-C5A7-E54E-AA1C-1F10254210B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9" name="Picture 8">
            <a:extLst>
              <a:ext uri="{FF2B5EF4-FFF2-40B4-BE49-F238E27FC236}">
                <a16:creationId xmlns:a16="http://schemas.microsoft.com/office/drawing/2014/main" id="{B8304846-5093-464E-882C-7B27B5B86AB6}"/>
              </a:ext>
            </a:extLst>
          </p:cNvPr>
          <p:cNvPicPr>
            <a:picLocks noChangeAspect="1"/>
          </p:cNvPicPr>
          <p:nvPr userDrawn="1"/>
        </p:nvPicPr>
        <p:blipFill>
          <a:blip r:embed="rId16"/>
          <a:stretch>
            <a:fillRect/>
          </a:stretch>
        </p:blipFill>
        <p:spPr>
          <a:xfrm>
            <a:off x="149074" y="118334"/>
            <a:ext cx="679266" cy="77657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lnSpc>
          <a:spcPct val="75000"/>
        </a:lnSpc>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2pPr>
      <a:lvl3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3pPr>
      <a:lvl4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4pPr>
      <a:lvl5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5pPr>
      <a:lvl6pPr marL="457200" algn="ctr" rtl="0" fontAlgn="base">
        <a:lnSpc>
          <a:spcPct val="75000"/>
        </a:lnSpc>
        <a:spcBef>
          <a:spcPct val="0"/>
        </a:spcBef>
        <a:spcAft>
          <a:spcPct val="0"/>
        </a:spcAft>
        <a:defRPr sz="3600">
          <a:solidFill>
            <a:schemeClr val="tx2"/>
          </a:solidFill>
          <a:latin typeface="Arial" pitchFamily="-65" charset="0"/>
        </a:defRPr>
      </a:lvl6pPr>
      <a:lvl7pPr marL="914400" algn="ctr" rtl="0" fontAlgn="base">
        <a:lnSpc>
          <a:spcPct val="75000"/>
        </a:lnSpc>
        <a:spcBef>
          <a:spcPct val="0"/>
        </a:spcBef>
        <a:spcAft>
          <a:spcPct val="0"/>
        </a:spcAft>
        <a:defRPr sz="3600">
          <a:solidFill>
            <a:schemeClr val="tx2"/>
          </a:solidFill>
          <a:latin typeface="Arial" pitchFamily="-65" charset="0"/>
        </a:defRPr>
      </a:lvl7pPr>
      <a:lvl8pPr marL="1371600" algn="ctr" rtl="0" fontAlgn="base">
        <a:lnSpc>
          <a:spcPct val="75000"/>
        </a:lnSpc>
        <a:spcBef>
          <a:spcPct val="0"/>
        </a:spcBef>
        <a:spcAft>
          <a:spcPct val="0"/>
        </a:spcAft>
        <a:defRPr sz="3600">
          <a:solidFill>
            <a:schemeClr val="tx2"/>
          </a:solidFill>
          <a:latin typeface="Arial" pitchFamily="-65" charset="0"/>
        </a:defRPr>
      </a:lvl8pPr>
      <a:lvl9pPr marL="1828800" algn="ctr" rtl="0" fontAlgn="base">
        <a:lnSpc>
          <a:spcPct val="75000"/>
        </a:lnSpc>
        <a:spcBef>
          <a:spcPct val="0"/>
        </a:spcBef>
        <a:spcAft>
          <a:spcPct val="0"/>
        </a:spcAft>
        <a:defRPr sz="36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F2E46-E7BC-1F4F-8CF6-CB73E51A0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5308F-FEC2-4740-9783-12835CA28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09848-19F5-2546-BAB1-821E46BE9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712F3-4D41-A043-9358-FC93379F5FA7}" type="datetimeFigureOut">
              <a:rPr lang="en-US" smtClean="0"/>
              <a:t>7/12/24</a:t>
            </a:fld>
            <a:endParaRPr lang="en-US"/>
          </a:p>
        </p:txBody>
      </p:sp>
      <p:sp>
        <p:nvSpPr>
          <p:cNvPr id="5" name="Footer Placeholder 4">
            <a:extLst>
              <a:ext uri="{FF2B5EF4-FFF2-40B4-BE49-F238E27FC236}">
                <a16:creationId xmlns:a16="http://schemas.microsoft.com/office/drawing/2014/main" id="{F6DFC1E3-5DA2-FF4F-8962-B82091407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D4BA86-29E6-E148-AC48-57FE605BC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A557-5B9D-D949-B1A1-8F7820F93F29}" type="slidenum">
              <a:rPr lang="en-US" smtClean="0"/>
              <a:t>‹#›</a:t>
            </a:fld>
            <a:endParaRPr lang="en-US"/>
          </a:p>
        </p:txBody>
      </p:sp>
      <p:pic>
        <p:nvPicPr>
          <p:cNvPr id="7" name="Picture 6" descr="meatball.png">
            <a:extLst>
              <a:ext uri="{FF2B5EF4-FFF2-40B4-BE49-F238E27FC236}">
                <a16:creationId xmlns:a16="http://schemas.microsoft.com/office/drawing/2014/main" id="{3EA0D234-647E-CA4B-964D-ADC76E71F8C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8" name="Picture 7">
            <a:extLst>
              <a:ext uri="{FF2B5EF4-FFF2-40B4-BE49-F238E27FC236}">
                <a16:creationId xmlns:a16="http://schemas.microsoft.com/office/drawing/2014/main" id="{BD8FA9C3-AE14-A042-9AA0-101CDDB209FF}"/>
              </a:ext>
            </a:extLst>
          </p:cNvPr>
          <p:cNvPicPr>
            <a:picLocks noChangeAspect="1"/>
          </p:cNvPicPr>
          <p:nvPr userDrawn="1"/>
        </p:nvPicPr>
        <p:blipFill>
          <a:blip r:embed="rId14"/>
          <a:stretch>
            <a:fillRect/>
          </a:stretch>
        </p:blipFill>
        <p:spPr>
          <a:xfrm>
            <a:off x="149074" y="118334"/>
            <a:ext cx="679266" cy="776574"/>
          </a:xfrm>
          <a:prstGeom prst="rect">
            <a:avLst/>
          </a:prstGeom>
        </p:spPr>
      </p:pic>
    </p:spTree>
    <p:extLst>
      <p:ext uri="{BB962C8B-B14F-4D97-AF65-F5344CB8AC3E}">
        <p14:creationId xmlns:p14="http://schemas.microsoft.com/office/powerpoint/2010/main" val="40378075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711200" y="152400"/>
            <a:ext cx="1076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586317" y="1066800"/>
            <a:ext cx="11057467"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0" y="6629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latin typeface="Times New Roman" pitchFamily="-65"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4165600" y="6577013"/>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65"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914400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65" charset="0"/>
                <a:ea typeface="+mn-ea"/>
                <a:cs typeface="+mn-cs"/>
              </a:defRPr>
            </a:lvl1pPr>
          </a:lstStyle>
          <a:p>
            <a:pPr>
              <a:defRPr/>
            </a:pPr>
            <a:fld id="{B619A9E0-F803-5243-A210-B5BE86C27F26}" type="slidenum">
              <a:rPr lang="en-US"/>
              <a:pPr>
                <a:defRPr/>
              </a:pPr>
              <a:t>‹#›</a:t>
            </a:fld>
            <a:endParaRPr lang="en-US"/>
          </a:p>
        </p:txBody>
      </p:sp>
      <p:sp>
        <p:nvSpPr>
          <p:cNvPr id="15371" name="Text Box 11"/>
          <p:cNvSpPr txBox="1">
            <a:spLocks noChangeArrowheads="1"/>
          </p:cNvSpPr>
          <p:nvPr userDrawn="1"/>
        </p:nvSpPr>
        <p:spPr bwMode="auto">
          <a:xfrm>
            <a:off x="4555067" y="6553201"/>
            <a:ext cx="3606800" cy="214313"/>
          </a:xfrm>
          <a:prstGeom prst="rect">
            <a:avLst/>
          </a:prstGeom>
          <a:noFill/>
          <a:ln w="9525">
            <a:noFill/>
            <a:miter lim="800000"/>
            <a:headEnd/>
            <a:tailEnd/>
          </a:ln>
          <a:effectLst/>
        </p:spPr>
        <p:txBody>
          <a:bodyPr>
            <a:prstTxWarp prst="textNoShape">
              <a:avLst/>
            </a:prstTxWarp>
            <a:spAutoFit/>
          </a:bodyPr>
          <a:lstStyle/>
          <a:p>
            <a:pPr algn="ctr" eaLnBrk="0" hangingPunct="0">
              <a:lnSpc>
                <a:spcPct val="80000"/>
              </a:lnSpc>
              <a:defRPr/>
            </a:pPr>
            <a:endParaRPr lang="en-US" sz="1000" b="1">
              <a:latin typeface="Arial" pitchFamily="-65" charset="0"/>
              <a:ea typeface="+mn-ea"/>
              <a:cs typeface="+mn-cs"/>
            </a:endParaRPr>
          </a:p>
        </p:txBody>
      </p:sp>
      <p:pic>
        <p:nvPicPr>
          <p:cNvPr id="8" name="Picture 7" descr="meatball.png">
            <a:extLst>
              <a:ext uri="{FF2B5EF4-FFF2-40B4-BE49-F238E27FC236}">
                <a16:creationId xmlns:a16="http://schemas.microsoft.com/office/drawing/2014/main" id="{92E7557D-F3B5-E842-BFAA-CBB33EC1F5CA}"/>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345335" y="21168"/>
            <a:ext cx="865480" cy="774898"/>
          </a:xfrm>
          <a:prstGeom prst="rect">
            <a:avLst/>
          </a:prstGeom>
        </p:spPr>
      </p:pic>
      <p:pic>
        <p:nvPicPr>
          <p:cNvPr id="9" name="Picture 8">
            <a:extLst>
              <a:ext uri="{FF2B5EF4-FFF2-40B4-BE49-F238E27FC236}">
                <a16:creationId xmlns:a16="http://schemas.microsoft.com/office/drawing/2014/main" id="{2C6B0DBF-A03B-FA4A-9D8C-657115B408CC}"/>
              </a:ext>
            </a:extLst>
          </p:cNvPr>
          <p:cNvPicPr>
            <a:picLocks noChangeAspect="1"/>
          </p:cNvPicPr>
          <p:nvPr userDrawn="1"/>
        </p:nvPicPr>
        <p:blipFill>
          <a:blip r:embed="rId16"/>
          <a:stretch>
            <a:fillRect/>
          </a:stretch>
        </p:blipFill>
        <p:spPr>
          <a:xfrm>
            <a:off x="149074" y="118334"/>
            <a:ext cx="679266" cy="776574"/>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lnSpc>
          <a:spcPct val="75000"/>
        </a:lnSpc>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2pPr>
      <a:lvl3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3pPr>
      <a:lvl4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4pPr>
      <a:lvl5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5pPr>
      <a:lvl6pPr marL="457200" algn="ctr" rtl="0" fontAlgn="base">
        <a:lnSpc>
          <a:spcPct val="75000"/>
        </a:lnSpc>
        <a:spcBef>
          <a:spcPct val="0"/>
        </a:spcBef>
        <a:spcAft>
          <a:spcPct val="0"/>
        </a:spcAft>
        <a:defRPr sz="3600">
          <a:solidFill>
            <a:schemeClr val="tx2"/>
          </a:solidFill>
          <a:latin typeface="Arial" pitchFamily="-65" charset="0"/>
        </a:defRPr>
      </a:lvl6pPr>
      <a:lvl7pPr marL="914400" algn="ctr" rtl="0" fontAlgn="base">
        <a:lnSpc>
          <a:spcPct val="75000"/>
        </a:lnSpc>
        <a:spcBef>
          <a:spcPct val="0"/>
        </a:spcBef>
        <a:spcAft>
          <a:spcPct val="0"/>
        </a:spcAft>
        <a:defRPr sz="3600">
          <a:solidFill>
            <a:schemeClr val="tx2"/>
          </a:solidFill>
          <a:latin typeface="Arial" pitchFamily="-65" charset="0"/>
        </a:defRPr>
      </a:lvl7pPr>
      <a:lvl8pPr marL="1371600" algn="ctr" rtl="0" fontAlgn="base">
        <a:lnSpc>
          <a:spcPct val="75000"/>
        </a:lnSpc>
        <a:spcBef>
          <a:spcPct val="0"/>
        </a:spcBef>
        <a:spcAft>
          <a:spcPct val="0"/>
        </a:spcAft>
        <a:defRPr sz="3600">
          <a:solidFill>
            <a:schemeClr val="tx2"/>
          </a:solidFill>
          <a:latin typeface="Arial" pitchFamily="-65" charset="0"/>
        </a:defRPr>
      </a:lvl8pPr>
      <a:lvl9pPr marL="1828800" algn="ctr" rtl="0" fontAlgn="base">
        <a:lnSpc>
          <a:spcPct val="75000"/>
        </a:lnSpc>
        <a:spcBef>
          <a:spcPct val="0"/>
        </a:spcBef>
        <a:spcAft>
          <a:spcPct val="0"/>
        </a:spcAft>
        <a:defRPr sz="36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mailto:gaudi.1@osu.edu"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2277156" y="953283"/>
            <a:ext cx="7772400" cy="1470025"/>
          </a:xfrm>
          <a:prstGeom prst="rect">
            <a:avLst/>
          </a:prstGeom>
          <a:noFill/>
          <a:ln w="9525">
            <a:noFill/>
            <a:miter lim="800000"/>
            <a:headEnd/>
            <a:tailEnd/>
          </a:ln>
        </p:spPr>
        <p:txBody>
          <a:bodyPr anchor="ctr"/>
          <a:lstStyle/>
          <a:p>
            <a:pPr algn="ctr"/>
            <a:br>
              <a:rPr lang="en-US" sz="2000" b="1" dirty="0"/>
            </a:br>
            <a:endParaRPr lang="en-US" sz="2000" b="1" dirty="0"/>
          </a:p>
        </p:txBody>
      </p:sp>
      <p:sp>
        <p:nvSpPr>
          <p:cNvPr id="6" name="Title 5"/>
          <p:cNvSpPr>
            <a:spLocks noGrp="1"/>
          </p:cNvSpPr>
          <p:nvPr>
            <p:ph type="ctrTitle"/>
          </p:nvPr>
        </p:nvSpPr>
        <p:spPr>
          <a:xfrm>
            <a:off x="1" y="2000280"/>
            <a:ext cx="12191999" cy="1987246"/>
          </a:xfrm>
        </p:spPr>
        <p:txBody>
          <a:bodyPr>
            <a:noAutofit/>
          </a:bodyPr>
          <a:lstStyle/>
          <a:p>
            <a:pPr>
              <a:lnSpc>
                <a:spcPct val="100000"/>
              </a:lnSpc>
            </a:pPr>
            <a:r>
              <a:rPr lang="en-US" sz="5400" dirty="0"/>
              <a:t>The Roman Galactic Exoplanet Survey </a:t>
            </a:r>
            <a:br>
              <a:rPr lang="en-US" sz="5400" dirty="0"/>
            </a:br>
            <a:r>
              <a:rPr lang="en-US" sz="5400" dirty="0"/>
              <a:t>Project Infrastructure Team</a:t>
            </a:r>
            <a:br>
              <a:rPr lang="en-US" sz="5400" dirty="0"/>
            </a:br>
            <a:r>
              <a:rPr lang="en-US" sz="5400" dirty="0"/>
              <a:t>(RGES PIT)</a:t>
            </a:r>
            <a:br>
              <a:rPr lang="en-US" dirty="0"/>
            </a:br>
            <a:br>
              <a:rPr lang="en-US" dirty="0"/>
            </a:br>
            <a:r>
              <a:rPr lang="en-US" dirty="0"/>
              <a:t>Challenging Theory with Roman</a:t>
            </a:r>
            <a:br>
              <a:rPr lang="en-US" dirty="0"/>
            </a:br>
            <a:r>
              <a:rPr lang="en-US" dirty="0"/>
              <a:t>7/12/2024</a:t>
            </a:r>
          </a:p>
        </p:txBody>
      </p:sp>
      <p:sp>
        <p:nvSpPr>
          <p:cNvPr id="12" name="TextBox 11"/>
          <p:cNvSpPr txBox="1"/>
          <p:nvPr/>
        </p:nvSpPr>
        <p:spPr>
          <a:xfrm>
            <a:off x="3843434" y="5228515"/>
            <a:ext cx="4639844" cy="1352403"/>
          </a:xfrm>
          <a:prstGeom prst="rect">
            <a:avLst/>
          </a:prstGeom>
          <a:noFill/>
        </p:spPr>
        <p:txBody>
          <a:bodyPr wrap="square" rtlCol="0">
            <a:noAutofit/>
          </a:bodyPr>
          <a:lstStyle/>
          <a:p>
            <a:pPr algn="ctr"/>
            <a:r>
              <a:rPr lang="en-US" sz="2400" dirty="0"/>
              <a:t>Scott Gaudi</a:t>
            </a:r>
          </a:p>
          <a:p>
            <a:pPr algn="ctr"/>
            <a:r>
              <a:rPr lang="en-US" sz="2400" dirty="0"/>
              <a:t>The Ohio State University</a:t>
            </a:r>
          </a:p>
          <a:p>
            <a:pPr algn="ctr"/>
            <a:r>
              <a:rPr lang="en-US" sz="2400" dirty="0"/>
              <a:t>RGES PIT PI</a:t>
            </a:r>
          </a:p>
          <a:p>
            <a:pPr algn="ctr"/>
            <a:r>
              <a:rPr lang="en-US" sz="2400" dirty="0"/>
              <a:t>(on behalf of the PIT)</a:t>
            </a:r>
          </a:p>
          <a:p>
            <a:pPr algn="ctr"/>
            <a:endParaRPr lang="en-US" sz="2400"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p:txBody>
          <a:bodyPr/>
          <a:lstStyle/>
          <a:p>
            <a:r>
              <a:rPr lang="en-US" dirty="0"/>
              <a:t>Working Groups</a:t>
            </a:r>
          </a:p>
        </p:txBody>
      </p:sp>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86317" y="1066800"/>
            <a:ext cx="11057467" cy="5509364"/>
          </a:xfrm>
        </p:spPr>
        <p:txBody>
          <a:bodyPr>
            <a:normAutofit fontScale="92500" lnSpcReduction="10000"/>
          </a:bodyPr>
          <a:lstStyle/>
          <a:p>
            <a:r>
              <a:rPr lang="en-US" sz="2800" dirty="0"/>
              <a:t>There are already several active working groups (some of which have been active since 10/23)</a:t>
            </a:r>
          </a:p>
          <a:p>
            <a:pPr lvl="1"/>
            <a:r>
              <a:rPr lang="en-US" sz="2400" dirty="0"/>
              <a:t>Simulations Working Group – Lead: Matthew Penny</a:t>
            </a:r>
          </a:p>
          <a:p>
            <a:pPr lvl="1"/>
            <a:r>
              <a:rPr lang="en-US" sz="2400" dirty="0"/>
              <a:t>Event Modeling and Analysis Working Group – Lead: David Bennett</a:t>
            </a:r>
          </a:p>
          <a:p>
            <a:pPr lvl="1"/>
            <a:r>
              <a:rPr lang="en-US" sz="2400" dirty="0"/>
              <a:t>Lens Flux Analysis Working Group – Lead: Aparna Bhattacharya </a:t>
            </a:r>
          </a:p>
          <a:p>
            <a:pPr lvl="1"/>
            <a:r>
              <a:rPr lang="en-US" sz="2400" dirty="0"/>
              <a:t>Variable Stars Working </a:t>
            </a:r>
            <a:r>
              <a:rPr lang="en-US" sz="2400" dirty="0" err="1"/>
              <a:t>SubGroup</a:t>
            </a:r>
            <a:r>
              <a:rPr lang="en-US" sz="2400" dirty="0"/>
              <a:t> – Leads: Alexander Stephan and Rachel Street</a:t>
            </a:r>
          </a:p>
          <a:p>
            <a:pPr lvl="1"/>
            <a:r>
              <a:rPr lang="en-US" sz="2400" dirty="0"/>
              <a:t>Galactic Models Working </a:t>
            </a:r>
            <a:r>
              <a:rPr lang="en-US" sz="2400" dirty="0" err="1"/>
              <a:t>SubGroup</a:t>
            </a:r>
            <a:r>
              <a:rPr lang="en-US" sz="2400" dirty="0"/>
              <a:t> – Lead: Macy Huston</a:t>
            </a:r>
          </a:p>
          <a:p>
            <a:r>
              <a:rPr lang="en-US" sz="2800" dirty="0"/>
              <a:t>We are in the process of spinning up new working groups</a:t>
            </a:r>
          </a:p>
          <a:p>
            <a:pPr lvl="1"/>
            <a:r>
              <a:rPr lang="en-US" sz="2400" dirty="0"/>
              <a:t>Free-floating planets Working Group – Leads: Willian </a:t>
            </a:r>
            <a:r>
              <a:rPr lang="en-US" sz="2400" dirty="0" err="1"/>
              <a:t>DeRocco</a:t>
            </a:r>
            <a:r>
              <a:rPr lang="en-US" sz="2400" dirty="0"/>
              <a:t> and Naoki </a:t>
            </a:r>
            <a:r>
              <a:rPr lang="en-US" sz="2400" dirty="0" err="1"/>
              <a:t>Koshimoto</a:t>
            </a:r>
            <a:endParaRPr lang="en-US" sz="2400" dirty="0"/>
          </a:p>
          <a:p>
            <a:pPr lvl="1"/>
            <a:r>
              <a:rPr lang="en-US" sz="2400" dirty="0"/>
              <a:t>Anomaly Detection Working Group – Lead: Weicheng Zang</a:t>
            </a:r>
          </a:p>
          <a:p>
            <a:pPr lvl="1"/>
            <a:r>
              <a:rPr lang="en-US" sz="2400" dirty="0"/>
              <a:t>Data Challenges Working Group – Leads: TDB</a:t>
            </a:r>
          </a:p>
          <a:p>
            <a:pPr lvl="1"/>
            <a:r>
              <a:rPr lang="en-US" sz="2400" dirty="0"/>
              <a:t>False Positive Working Group? </a:t>
            </a:r>
          </a:p>
        </p:txBody>
      </p:sp>
    </p:spTree>
    <p:extLst>
      <p:ext uri="{BB962C8B-B14F-4D97-AF65-F5344CB8AC3E}">
        <p14:creationId xmlns:p14="http://schemas.microsoft.com/office/powerpoint/2010/main" val="390311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p:txBody>
          <a:bodyPr/>
          <a:lstStyle/>
          <a:p>
            <a:r>
              <a:rPr lang="en-US" dirty="0"/>
              <a:t>Simulations Working Group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67266" y="914400"/>
                <a:ext cx="11057467" cy="5509364"/>
              </a:xfrm>
            </p:spPr>
            <p:txBody>
              <a:bodyPr/>
              <a:lstStyle/>
              <a:p>
                <a:pPr marL="0" indent="0">
                  <a:buNone/>
                </a:pPr>
                <a:r>
                  <a:rPr lang="en-US" sz="2800" i="1" dirty="0"/>
                  <a:t>Lead: Matthew Penny</a:t>
                </a:r>
                <a:endParaRPr lang="en-US" sz="2800" dirty="0">
                  <a:solidFill>
                    <a:srgbClr val="FF0000"/>
                  </a:solidFill>
                </a:endParaRPr>
              </a:p>
              <a:p>
                <a:pPr marL="0" indent="0">
                  <a:buNone/>
                </a:pPr>
                <a:r>
                  <a:rPr lang="en-US" sz="3200" dirty="0"/>
                  <a:t>Goals</a:t>
                </a:r>
              </a:p>
              <a:p>
                <a:r>
                  <a:rPr lang="en-US" sz="2400" dirty="0"/>
                  <a:t>Develop an end-to-end simulation tool for survey optimization and testing the data reduction pipeline</a:t>
                </a:r>
              </a:p>
              <a:p>
                <a:pPr lvl="1"/>
                <a:r>
                  <a:rPr lang="en-US" sz="2000" dirty="0"/>
                  <a:t>Includes an updated Galactic model (Huston et al. in prep)</a:t>
                </a:r>
              </a:p>
              <a:p>
                <a:r>
                  <a:rPr lang="en-US" sz="2600" dirty="0"/>
                  <a:t>Verify the </a:t>
                </a: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𝜂</m:t>
                        </m:r>
                      </m:e>
                      <m:sub>
                        <m:r>
                          <a:rPr lang="en-US" sz="2600" i="1" smtClean="0">
                            <a:latin typeface="Cambria Math" panose="02040503050406030204" pitchFamily="18" charset="0"/>
                            <a:ea typeface="Cambria Math" panose="02040503050406030204" pitchFamily="18" charset="0"/>
                          </a:rPr>
                          <m:t>⊕</m:t>
                        </m:r>
                      </m:sub>
                    </m:sSub>
                  </m:oMath>
                </a14:m>
                <a:r>
                  <a:rPr lang="en-US" sz="2600" dirty="0"/>
                  <a:t> requirement (Samson Johnson)</a:t>
                </a:r>
              </a:p>
              <a:p>
                <a:r>
                  <a:rPr lang="en-US" sz="2800" dirty="0"/>
                  <a:t>Simulating a large number of planetary (and single-lens) events</a:t>
                </a:r>
              </a:p>
              <a:p>
                <a:pPr lvl="1"/>
                <a:r>
                  <a:rPr lang="en-US" sz="2000" dirty="0"/>
                  <a:t>Inform choices for and test the MSOS pipeline.</a:t>
                </a:r>
              </a:p>
              <a:p>
                <a:pPr lvl="1"/>
                <a:r>
                  <a:rPr lang="en-US" sz="2000" dirty="0"/>
                  <a:t>Basis for data challenges</a:t>
                </a:r>
              </a:p>
              <a:p>
                <a:r>
                  <a:rPr lang="en-US" sz="2800" dirty="0"/>
                  <a:t>Verify the exoplanet host mass/distance requirements – in collaboration with the Event Modeling and Analysis Working Group</a:t>
                </a:r>
              </a:p>
              <a:p>
                <a:pPr lvl="1"/>
                <a:r>
                  <a:rPr lang="en-US" sz="2000" dirty="0"/>
                  <a:t>Have developed two ~independent methods of verifying our mass/distance requirements and hope to have these tested and implement in the next few weeks.</a:t>
                </a:r>
              </a:p>
            </p:txBody>
          </p:sp>
        </mc:Choice>
        <mc:Fallback xmlns="">
          <p:sp>
            <p:nvSpPr>
              <p:cNvPr id="3" name="Content Placeholder 2">
                <a:extLst>
                  <a:ext uri="{FF2B5EF4-FFF2-40B4-BE49-F238E27FC236}">
                    <a16:creationId xmlns:a16="http://schemas.microsoft.com/office/drawing/2014/main" id="{D24CA8DA-7C3A-37F3-CD18-C5BA2C0CEE39}"/>
                  </a:ext>
                </a:extLst>
              </p:cNvPr>
              <p:cNvSpPr>
                <a:spLocks noGrp="1" noRot="1" noChangeAspect="1" noMove="1" noResize="1" noEditPoints="1" noAdjustHandles="1" noChangeArrowheads="1" noChangeShapeType="1" noTextEdit="1"/>
              </p:cNvSpPr>
              <p:nvPr>
                <p:ph idx="1"/>
              </p:nvPr>
            </p:nvSpPr>
            <p:spPr>
              <a:xfrm>
                <a:off x="567266" y="914400"/>
                <a:ext cx="11057467" cy="5509364"/>
              </a:xfrm>
              <a:blipFill>
                <a:blip r:embed="rId2"/>
                <a:stretch>
                  <a:fillRect l="-1376" t="-1382" r="-1032" b="-4147"/>
                </a:stretch>
              </a:blipFill>
            </p:spPr>
            <p:txBody>
              <a:bodyPr/>
              <a:lstStyle/>
              <a:p>
                <a:r>
                  <a:rPr lang="en-US">
                    <a:noFill/>
                  </a:rPr>
                  <a:t> </a:t>
                </a:r>
              </a:p>
            </p:txBody>
          </p:sp>
        </mc:Fallback>
      </mc:AlternateContent>
    </p:spTree>
    <p:extLst>
      <p:ext uri="{BB962C8B-B14F-4D97-AF65-F5344CB8AC3E}">
        <p14:creationId xmlns:p14="http://schemas.microsoft.com/office/powerpoint/2010/main" val="255429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p:txBody>
          <a:bodyPr/>
          <a:lstStyle/>
          <a:p>
            <a:r>
              <a:rPr lang="en-US" dirty="0"/>
              <a:t>Simulations Working Group pt. 2</a:t>
            </a:r>
          </a:p>
        </p:txBody>
      </p:sp>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67267" y="914400"/>
            <a:ext cx="10379408" cy="5943600"/>
          </a:xfrm>
        </p:spPr>
        <p:txBody>
          <a:bodyPr/>
          <a:lstStyle/>
          <a:p>
            <a:pPr marL="0" indent="0">
              <a:buNone/>
            </a:pPr>
            <a:r>
              <a:rPr lang="en-US" sz="3200" dirty="0"/>
              <a:t>Optimization of survey strategy </a:t>
            </a:r>
            <a:endParaRPr lang="en-US" sz="2400" dirty="0"/>
          </a:p>
          <a:p>
            <a:r>
              <a:rPr lang="en-US" sz="2400" dirty="0"/>
              <a:t>Working with the RGBTDS Definition Survey Definition Committee</a:t>
            </a:r>
          </a:p>
          <a:p>
            <a:r>
              <a:rPr lang="en-US" sz="2400" dirty="0"/>
              <a:t>Optimize the survey strategy for the microlensing science </a:t>
            </a:r>
            <a:r>
              <a:rPr lang="en-US" sz="2400" dirty="0">
                <a:solidFill>
                  <a:srgbClr val="FF0000"/>
                </a:solidFill>
              </a:rPr>
              <a:t>and the other science </a:t>
            </a:r>
            <a:r>
              <a:rPr lang="en-US" sz="2400" dirty="0"/>
              <a:t>enabled by the GBTDS</a:t>
            </a:r>
          </a:p>
          <a:p>
            <a:pPr lvl="1"/>
            <a:r>
              <a:rPr lang="en-US" sz="2000" dirty="0">
                <a:solidFill>
                  <a:srgbClr val="FF0001"/>
                </a:solidFill>
              </a:rPr>
              <a:t>New slew and settle times allow some margin and thus some flexibility in survey strategy and allow for MORE SCIENCE! </a:t>
            </a:r>
          </a:p>
          <a:p>
            <a:r>
              <a:rPr lang="en-US" sz="2400" dirty="0"/>
              <a:t>Types of alterations from Penny et al. 2019 strategy include:</a:t>
            </a:r>
          </a:p>
          <a:p>
            <a:pPr lvl="1"/>
            <a:r>
              <a:rPr lang="en-US" sz="2000" dirty="0"/>
              <a:t>Constant cadence but increasing the number of fields</a:t>
            </a:r>
          </a:p>
          <a:p>
            <a:pPr lvl="1"/>
            <a:r>
              <a:rPr lang="en-US" sz="2000" dirty="0"/>
              <a:t>Increasing the cadence but decreasing the number of fields</a:t>
            </a:r>
          </a:p>
          <a:p>
            <a:pPr lvl="1"/>
            <a:r>
              <a:rPr lang="en-US" sz="2000" dirty="0"/>
              <a:t>Monitor a subset of fields at higher cadence</a:t>
            </a:r>
          </a:p>
          <a:p>
            <a:pPr lvl="2"/>
            <a:r>
              <a:rPr lang="en-US" sz="2000" dirty="0"/>
              <a:t>Low-mass FFP, moons, potentially habitable planets, wide-orbit planets</a:t>
            </a:r>
          </a:p>
          <a:p>
            <a:pPr lvl="1"/>
            <a:r>
              <a:rPr lang="en-US" sz="2000" dirty="0"/>
              <a:t>Offset fields</a:t>
            </a:r>
          </a:p>
          <a:p>
            <a:pPr lvl="1"/>
            <a:r>
              <a:rPr lang="en-US" sz="2000" dirty="0"/>
              <a:t>Different cadence and exposure time of observations in other filters</a:t>
            </a:r>
          </a:p>
          <a:p>
            <a:pPr lvl="1"/>
            <a:r>
              <a:rPr lang="en-US" sz="2000" dirty="0"/>
              <a:t>Intra-season observations</a:t>
            </a:r>
          </a:p>
          <a:p>
            <a:pPr lvl="1"/>
            <a:r>
              <a:rPr lang="en-US" sz="2000" dirty="0"/>
              <a:t>Periodic observations in all the filters</a:t>
            </a:r>
          </a:p>
          <a:p>
            <a:pPr lvl="1"/>
            <a:endParaRPr lang="en-US" dirty="0"/>
          </a:p>
          <a:p>
            <a:endParaRPr lang="en-US" sz="2600" dirty="0"/>
          </a:p>
        </p:txBody>
      </p:sp>
      <p:sp>
        <p:nvSpPr>
          <p:cNvPr id="5" name="TextBox 4">
            <a:extLst>
              <a:ext uri="{FF2B5EF4-FFF2-40B4-BE49-F238E27FC236}">
                <a16:creationId xmlns:a16="http://schemas.microsoft.com/office/drawing/2014/main" id="{96FB4100-FE6C-70DE-DC27-112117E03DDD}"/>
              </a:ext>
            </a:extLst>
          </p:cNvPr>
          <p:cNvSpPr txBox="1"/>
          <p:nvPr/>
        </p:nvSpPr>
        <p:spPr>
          <a:xfrm>
            <a:off x="5464569" y="3045117"/>
            <a:ext cx="1628562" cy="584775"/>
          </a:xfrm>
          <a:prstGeom prst="rect">
            <a:avLst/>
          </a:prstGeom>
          <a:noFill/>
        </p:spPr>
        <p:txBody>
          <a:bodyPr wrap="square">
            <a:spAutoFit/>
          </a:bodyPr>
          <a:lstStyle/>
          <a:p>
            <a:pPr lvl="1"/>
            <a:r>
              <a:rPr lang="en-US" sz="3200" dirty="0">
                <a:solidFill>
                  <a:srgbClr val="FF0001"/>
                </a:solidFill>
              </a:rPr>
              <a:t>🎉🥳</a:t>
            </a:r>
          </a:p>
        </p:txBody>
      </p:sp>
    </p:spTree>
    <p:extLst>
      <p:ext uri="{BB962C8B-B14F-4D97-AF65-F5344CB8AC3E}">
        <p14:creationId xmlns:p14="http://schemas.microsoft.com/office/powerpoint/2010/main" val="351929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p:txBody>
          <a:bodyPr/>
          <a:lstStyle/>
          <a:p>
            <a:r>
              <a:rPr lang="en-US" dirty="0"/>
              <a:t>Variable Stars Subgroup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67266" y="914400"/>
                <a:ext cx="11364677" cy="5940817"/>
              </a:xfrm>
            </p:spPr>
            <p:txBody>
              <a:bodyPr/>
              <a:lstStyle/>
              <a:p>
                <a:pPr marL="0" indent="0">
                  <a:buNone/>
                </a:pPr>
                <a:r>
                  <a:rPr lang="en-US" sz="2000" i="1" dirty="0"/>
                  <a:t>Leads: Rachel Street and Alexander Stephan</a:t>
                </a:r>
              </a:p>
              <a:p>
                <a:pPr marL="0" indent="0">
                  <a:buNone/>
                </a:pPr>
                <a:r>
                  <a:rPr lang="en-US" sz="3600" dirty="0"/>
                  <a:t>Goal: </a:t>
                </a:r>
                <a:r>
                  <a:rPr lang="en-US" sz="3600" i="1" dirty="0"/>
                  <a:t>Create and curate a database of variable stars with Roman cadence, filters, and photometry</a:t>
                </a:r>
              </a:p>
              <a:p>
                <a:pPr rtl="0" fontAlgn="base">
                  <a:spcBef>
                    <a:spcPts val="0"/>
                  </a:spcBef>
                  <a:spcAft>
                    <a:spcPts val="0"/>
                  </a:spcAft>
                  <a:buFont typeface="Arial" panose="020B0604020202020204" pitchFamily="34" charset="0"/>
                  <a:buChar char="•"/>
                </a:pPr>
                <a:r>
                  <a:rPr lang="en-US" sz="2800" b="0" i="0" u="none" strike="noStrike" dirty="0">
                    <a:effectLst/>
                  </a:rPr>
                  <a:t>Main approach for light curve generation: </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rPr>
                  <a:t>Utilizing the SNANA code by the LSST team to produce realistic light curves of a variety of variable sources</a:t>
                </a:r>
              </a:p>
              <a:p>
                <a:pPr rtl="0" fontAlgn="base">
                  <a:spcBef>
                    <a:spcPts val="0"/>
                  </a:spcBef>
                  <a:spcAft>
                    <a:spcPts val="0"/>
                  </a:spcAft>
                  <a:buFont typeface="Arial" panose="020B0604020202020204" pitchFamily="34" charset="0"/>
                  <a:buChar char="•"/>
                </a:pPr>
                <a:r>
                  <a:rPr lang="en-US" sz="2800" b="0" i="0" u="none" strike="noStrike" dirty="0">
                    <a:effectLst/>
                  </a:rPr>
                  <a:t>Passband translation:</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rPr>
                  <a:t>Need to translate light curves into Roman passbands</a:t>
                </a:r>
              </a:p>
              <a:p>
                <a:pPr rtl="0" fontAlgn="base">
                  <a:spcBef>
                    <a:spcPts val="0"/>
                  </a:spcBef>
                  <a:spcAft>
                    <a:spcPts val="0"/>
                  </a:spcAft>
                  <a:buFont typeface="Arial" panose="020B0604020202020204" pitchFamily="34" charset="0"/>
                  <a:buChar char="•"/>
                </a:pPr>
                <a:r>
                  <a:rPr lang="en-US" sz="2800" b="0" i="0" u="none" strike="noStrike" dirty="0">
                    <a:effectLst/>
                  </a:rPr>
                  <a:t>Source types catalogue:</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rPr>
                  <a:t>Growing list of source types that we are considering to include</a:t>
                </a:r>
              </a:p>
              <a:p>
                <a:pPr indent="-285750">
                  <a:spcBef>
                    <a:spcPts val="0"/>
                  </a:spcBef>
                  <a:spcAft>
                    <a:spcPts val="0"/>
                  </a:spcAft>
                  <a:buFont typeface="Arial" panose="020B0604020202020204" pitchFamily="34" charset="0"/>
                  <a:buChar char="•"/>
                </a:pPr>
                <a:r>
                  <a:rPr lang="en-US" sz="2800" dirty="0"/>
                  <a:t>False positives?</a:t>
                </a:r>
              </a:p>
              <a:p>
                <a:pPr lvl="1">
                  <a:spcBef>
                    <a:spcPts val="0"/>
                  </a:spcBef>
                  <a:spcAft>
                    <a:spcPts val="0"/>
                  </a:spcAft>
                  <a:buFont typeface="Arial" panose="020B0604020202020204" pitchFamily="34" charset="0"/>
                  <a:buChar char="•"/>
                </a:pPr>
                <a:r>
                  <a:rPr lang="en-US" sz="2000" b="0" dirty="0">
                    <a:effectLst/>
                  </a:rPr>
                  <a:t>Flares </a:t>
                </a:r>
                <a14:m>
                  <m:oMath xmlns:m="http://schemas.openxmlformats.org/officeDocument/2006/math">
                    <m:r>
                      <a:rPr lang="en-US" sz="2000" b="0" i="1" smtClean="0">
                        <a:effectLst/>
                        <a:latin typeface="Cambria Math" panose="02040503050406030204" pitchFamily="18" charset="0"/>
                        <a:ea typeface="Cambria Math" panose="02040503050406030204" pitchFamily="18" charset="0"/>
                      </a:rPr>
                      <m:t>↔</m:t>
                    </m:r>
                  </m:oMath>
                </a14:m>
                <a:r>
                  <a:rPr lang="en-US" sz="2000" b="0" dirty="0">
                    <a:effectLst/>
                  </a:rPr>
                  <a:t> FFPs, short timescale perturbations</a:t>
                </a:r>
              </a:p>
              <a:p>
                <a:pPr lvl="1">
                  <a:spcBef>
                    <a:spcPts val="0"/>
                  </a:spcBef>
                  <a:spcAft>
                    <a:spcPts val="0"/>
                  </a:spcAft>
                  <a:buFont typeface="Arial" panose="020B0604020202020204" pitchFamily="34" charset="0"/>
                  <a:buChar char="•"/>
                </a:pPr>
                <a:r>
                  <a:rPr lang="en-US" sz="2000" dirty="0"/>
                  <a:t>Spotted/eclipsing stars </a:t>
                </a:r>
                <a14:m>
                  <m:oMath xmlns:m="http://schemas.openxmlformats.org/officeDocument/2006/math">
                    <m:r>
                      <a:rPr lang="en-US" sz="2000" b="0" i="1" smtClean="0">
                        <a:effectLst/>
                        <a:latin typeface="Cambria Math" panose="02040503050406030204" pitchFamily="18" charset="0"/>
                        <a:ea typeface="Cambria Math" panose="02040503050406030204" pitchFamily="18" charset="0"/>
                      </a:rPr>
                      <m:t>↔</m:t>
                    </m:r>
                  </m:oMath>
                </a14:m>
                <a:r>
                  <a:rPr lang="en-US" sz="2000" b="0" dirty="0">
                    <a:effectLst/>
                  </a:rPr>
                  <a:t> low SNR minor image deviations (‘dips’)</a:t>
                </a:r>
                <a:br>
                  <a:rPr lang="en-US" b="0" dirty="0">
                    <a:effectLst/>
                  </a:rPr>
                </a:br>
                <a:endParaRPr lang="en-US" dirty="0"/>
              </a:p>
              <a:p>
                <a:endParaRPr lang="en-US" sz="2600" dirty="0"/>
              </a:p>
            </p:txBody>
          </p:sp>
        </mc:Choice>
        <mc:Fallback>
          <p:sp>
            <p:nvSpPr>
              <p:cNvPr id="3" name="Content Placeholder 2">
                <a:extLst>
                  <a:ext uri="{FF2B5EF4-FFF2-40B4-BE49-F238E27FC236}">
                    <a16:creationId xmlns:a16="http://schemas.microsoft.com/office/drawing/2014/main" id="{D24CA8DA-7C3A-37F3-CD18-C5BA2C0CEE39}"/>
                  </a:ext>
                </a:extLst>
              </p:cNvPr>
              <p:cNvSpPr>
                <a:spLocks noGrp="1" noRot="1" noChangeAspect="1" noMove="1" noResize="1" noEditPoints="1" noAdjustHandles="1" noChangeArrowheads="1" noChangeShapeType="1" noTextEdit="1"/>
              </p:cNvSpPr>
              <p:nvPr>
                <p:ph idx="1"/>
              </p:nvPr>
            </p:nvSpPr>
            <p:spPr>
              <a:xfrm>
                <a:off x="567266" y="914400"/>
                <a:ext cx="11364677" cy="5940817"/>
              </a:xfrm>
              <a:blipFill>
                <a:blip r:embed="rId2"/>
                <a:stretch>
                  <a:fillRect l="-1563" t="-6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4657C80-876B-5EFD-8069-EF80015D8A64}"/>
              </a:ext>
            </a:extLst>
          </p:cNvPr>
          <p:cNvPicPr>
            <a:picLocks noChangeAspect="1"/>
          </p:cNvPicPr>
          <p:nvPr/>
        </p:nvPicPr>
        <p:blipFill>
          <a:blip r:embed="rId3"/>
          <a:stretch>
            <a:fillRect/>
          </a:stretch>
        </p:blipFill>
        <p:spPr>
          <a:xfrm>
            <a:off x="8898613" y="4836713"/>
            <a:ext cx="3033330" cy="1268172"/>
          </a:xfrm>
          <a:prstGeom prst="rect">
            <a:avLst/>
          </a:prstGeom>
        </p:spPr>
      </p:pic>
      <p:sp>
        <p:nvSpPr>
          <p:cNvPr id="6" name="TextBox 5">
            <a:extLst>
              <a:ext uri="{FF2B5EF4-FFF2-40B4-BE49-F238E27FC236}">
                <a16:creationId xmlns:a16="http://schemas.microsoft.com/office/drawing/2014/main" id="{22EA5C02-CDEA-0E13-9A8E-32F77D49F89F}"/>
              </a:ext>
            </a:extLst>
          </p:cNvPr>
          <p:cNvSpPr txBox="1"/>
          <p:nvPr/>
        </p:nvSpPr>
        <p:spPr>
          <a:xfrm>
            <a:off x="9144000" y="6110719"/>
            <a:ext cx="2787943" cy="369332"/>
          </a:xfrm>
          <a:prstGeom prst="rect">
            <a:avLst/>
          </a:prstGeom>
          <a:noFill/>
        </p:spPr>
        <p:txBody>
          <a:bodyPr wrap="none" rtlCol="0">
            <a:spAutoFit/>
          </a:bodyPr>
          <a:lstStyle/>
          <a:p>
            <a:r>
              <a:rPr lang="en-US" dirty="0" err="1"/>
              <a:t>Kunimoto</a:t>
            </a:r>
            <a:r>
              <a:rPr lang="en-US" dirty="0"/>
              <a:t> et al, submitted</a:t>
            </a:r>
          </a:p>
        </p:txBody>
      </p:sp>
    </p:spTree>
    <p:extLst>
      <p:ext uri="{BB962C8B-B14F-4D97-AF65-F5344CB8AC3E}">
        <p14:creationId xmlns:p14="http://schemas.microsoft.com/office/powerpoint/2010/main" val="332463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a:xfrm>
            <a:off x="711199" y="290186"/>
            <a:ext cx="10769600" cy="762000"/>
          </a:xfrm>
        </p:spPr>
        <p:txBody>
          <a:bodyPr/>
          <a:lstStyle/>
          <a:p>
            <a:r>
              <a:rPr lang="en-US" dirty="0"/>
              <a:t>Event Modeling and Analysis</a:t>
            </a:r>
          </a:p>
        </p:txBody>
      </p:sp>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67266" y="914400"/>
            <a:ext cx="11057467" cy="5509364"/>
          </a:xfrm>
        </p:spPr>
        <p:txBody>
          <a:bodyPr/>
          <a:lstStyle/>
          <a:p>
            <a:pPr marL="0" indent="0">
              <a:buNone/>
            </a:pPr>
            <a:r>
              <a:rPr lang="en-US" sz="2400" i="1" dirty="0"/>
              <a:t>Lead: David Bennett</a:t>
            </a:r>
          </a:p>
          <a:p>
            <a:pPr marL="0" indent="0">
              <a:buNone/>
            </a:pPr>
            <a:r>
              <a:rPr lang="en-US" sz="2800" dirty="0"/>
              <a:t>Some immediate goals:</a:t>
            </a:r>
          </a:p>
          <a:p>
            <a:r>
              <a:rPr lang="en-US" sz="2800" dirty="0"/>
              <a:t>Develop semi-analytic formula that can be used to estimate the uncertainty on the lens flux and source flux, lens and source parallax, lens and source proper motion of simulated events – in collaboration with Lens Flux Analysis Working Group</a:t>
            </a:r>
          </a:p>
          <a:p>
            <a:r>
              <a:rPr lang="en-US" sz="2800" dirty="0"/>
              <a:t>Modeling a large suite of simulated planet detections to help determine the minimum requirements for the MSOS pipeline, and develop and test the algorithms, e.g., </a:t>
            </a:r>
          </a:p>
          <a:p>
            <a:pPr lvl="1"/>
            <a:r>
              <a:rPr lang="en-US" sz="2400" dirty="0"/>
              <a:t>Determine the robustness of our current methods of finding trial solutions.</a:t>
            </a:r>
          </a:p>
          <a:p>
            <a:pPr lvl="1"/>
            <a:r>
              <a:rPr lang="en-US" sz="2400" dirty="0"/>
              <a:t>Triage for complex events: do we need to fit to orbital motion for all events, and if not, what errors do we incur?</a:t>
            </a:r>
          </a:p>
          <a:p>
            <a:pPr marL="0" indent="0">
              <a:buNone/>
            </a:pPr>
            <a:endParaRPr lang="en-US" sz="2600" dirty="0"/>
          </a:p>
        </p:txBody>
      </p:sp>
    </p:spTree>
    <p:extLst>
      <p:ext uri="{BB962C8B-B14F-4D97-AF65-F5344CB8AC3E}">
        <p14:creationId xmlns:p14="http://schemas.microsoft.com/office/powerpoint/2010/main" val="407939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899-6BC1-5820-EEA1-5E8A52BD774A}"/>
              </a:ext>
            </a:extLst>
          </p:cNvPr>
          <p:cNvSpPr>
            <a:spLocks noGrp="1"/>
          </p:cNvSpPr>
          <p:nvPr>
            <p:ph type="title"/>
          </p:nvPr>
        </p:nvSpPr>
        <p:spPr>
          <a:xfrm>
            <a:off x="711199" y="290186"/>
            <a:ext cx="10769600" cy="762000"/>
          </a:xfrm>
        </p:spPr>
        <p:txBody>
          <a:bodyPr/>
          <a:lstStyle/>
          <a:p>
            <a:r>
              <a:rPr lang="en-US" dirty="0"/>
              <a:t>Lens Flux Analysis Working Group</a:t>
            </a:r>
          </a:p>
        </p:txBody>
      </p:sp>
      <p:sp>
        <p:nvSpPr>
          <p:cNvPr id="3" name="Content Placeholder 2">
            <a:extLst>
              <a:ext uri="{FF2B5EF4-FFF2-40B4-BE49-F238E27FC236}">
                <a16:creationId xmlns:a16="http://schemas.microsoft.com/office/drawing/2014/main" id="{D24CA8DA-7C3A-37F3-CD18-C5BA2C0CEE39}"/>
              </a:ext>
            </a:extLst>
          </p:cNvPr>
          <p:cNvSpPr>
            <a:spLocks noGrp="1"/>
          </p:cNvSpPr>
          <p:nvPr>
            <p:ph idx="1"/>
          </p:nvPr>
        </p:nvSpPr>
        <p:spPr>
          <a:xfrm>
            <a:off x="567265" y="1348636"/>
            <a:ext cx="11057467" cy="5509364"/>
          </a:xfrm>
        </p:spPr>
        <p:txBody>
          <a:bodyPr/>
          <a:lstStyle/>
          <a:p>
            <a:pPr marL="0" indent="0">
              <a:buNone/>
            </a:pPr>
            <a:r>
              <a:rPr lang="en-US" sz="2800" i="1" dirty="0"/>
              <a:t>Lead: Aparna Bhattacharya </a:t>
            </a:r>
          </a:p>
          <a:p>
            <a:pPr marL="0" indent="0">
              <a:buNone/>
            </a:pPr>
            <a:r>
              <a:rPr lang="en-US" sz="3200" dirty="0"/>
              <a:t>Goal</a:t>
            </a:r>
          </a:p>
          <a:p>
            <a:pPr algn="l"/>
            <a:r>
              <a:rPr lang="en-US" sz="2800" dirty="0"/>
              <a:t>Assist MSOS with Lens Flux Analysis component based on experience with analysis High Resolution Imaging data of observed and simulated microlensing events</a:t>
            </a:r>
          </a:p>
          <a:p>
            <a:pPr marL="0" indent="0">
              <a:buNone/>
            </a:pPr>
            <a:r>
              <a:rPr lang="en-US" sz="2800" dirty="0"/>
              <a:t>Activities</a:t>
            </a:r>
          </a:p>
          <a:p>
            <a:r>
              <a:rPr lang="en-US" sz="2800" dirty="0"/>
              <a:t>Recently tackled the issue of the need for and required size of ‘image cutouts’ of individual microlensing events – required size is like 200 pixels x 200 pixels</a:t>
            </a:r>
          </a:p>
        </p:txBody>
      </p:sp>
    </p:spTree>
    <p:extLst>
      <p:ext uri="{BB962C8B-B14F-4D97-AF65-F5344CB8AC3E}">
        <p14:creationId xmlns:p14="http://schemas.microsoft.com/office/powerpoint/2010/main" val="68754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F9EC-C416-2D44-A3F8-B29CC8995949}"/>
              </a:ext>
            </a:extLst>
          </p:cNvPr>
          <p:cNvSpPr>
            <a:spLocks noGrp="1"/>
          </p:cNvSpPr>
          <p:nvPr>
            <p:ph type="title"/>
          </p:nvPr>
        </p:nvSpPr>
        <p:spPr/>
        <p:txBody>
          <a:bodyPr/>
          <a:lstStyle/>
          <a:p>
            <a:r>
              <a:rPr lang="en-US" dirty="0"/>
              <a:t>Current and Future Meetings</a:t>
            </a:r>
          </a:p>
        </p:txBody>
      </p:sp>
      <p:sp>
        <p:nvSpPr>
          <p:cNvPr id="3" name="Content Placeholder 2">
            <a:extLst>
              <a:ext uri="{FF2B5EF4-FFF2-40B4-BE49-F238E27FC236}">
                <a16:creationId xmlns:a16="http://schemas.microsoft.com/office/drawing/2014/main" id="{CBB77439-C29F-654C-9253-5CB624F7A922}"/>
              </a:ext>
            </a:extLst>
          </p:cNvPr>
          <p:cNvSpPr>
            <a:spLocks noGrp="1"/>
          </p:cNvSpPr>
          <p:nvPr>
            <p:ph idx="1"/>
          </p:nvPr>
        </p:nvSpPr>
        <p:spPr/>
        <p:txBody>
          <a:bodyPr/>
          <a:lstStyle/>
          <a:p>
            <a:pPr marL="0" indent="0">
              <a:buNone/>
            </a:pPr>
            <a:r>
              <a:rPr lang="en-US" sz="2000" dirty="0"/>
              <a:t>Meetings</a:t>
            </a:r>
          </a:p>
          <a:p>
            <a:r>
              <a:rPr lang="en-US" sz="2000" dirty="0"/>
              <a:t>Yearly F2F meetings</a:t>
            </a:r>
          </a:p>
          <a:p>
            <a:pPr lvl="1"/>
            <a:r>
              <a:rPr lang="en-US" sz="1800" dirty="0"/>
              <a:t>First meeting October 23 at OSU</a:t>
            </a:r>
          </a:p>
          <a:p>
            <a:pPr lvl="1"/>
            <a:r>
              <a:rPr lang="en-US" sz="2400" dirty="0">
                <a:solidFill>
                  <a:srgbClr val="FF0001"/>
                </a:solidFill>
              </a:rPr>
              <a:t>Next meeting this fall at GSFC – dates TBD</a:t>
            </a:r>
          </a:p>
          <a:p>
            <a:r>
              <a:rPr lang="en-US" sz="2000" dirty="0"/>
              <a:t>Monthly virtual PIT meetings</a:t>
            </a:r>
          </a:p>
          <a:p>
            <a:pPr lvl="1"/>
            <a:r>
              <a:rPr lang="en-US" sz="1800" dirty="0"/>
              <a:t>First Tuesday of every other month at 10am ET (July 2)</a:t>
            </a:r>
          </a:p>
          <a:p>
            <a:pPr lvl="1"/>
            <a:r>
              <a:rPr lang="en-US" sz="1800" dirty="0"/>
              <a:t>First Thursday of every other month at 4pm ET (August 1)</a:t>
            </a:r>
          </a:p>
          <a:p>
            <a:r>
              <a:rPr lang="en-US" sz="2000" dirty="0"/>
              <a:t>Add-on workshops to other meetings (yearly Microlensing meeting, upcoming Roman meeting at IPAC, </a:t>
            </a:r>
            <a:r>
              <a:rPr lang="en-US" sz="2000" dirty="0" err="1"/>
              <a:t>etc</a:t>
            </a:r>
            <a:r>
              <a:rPr lang="en-US" sz="2000" dirty="0"/>
              <a:t>).</a:t>
            </a:r>
          </a:p>
          <a:p>
            <a:r>
              <a:rPr lang="en-US" sz="2000" dirty="0"/>
              <a:t>F2F workshops with Working groups as needed </a:t>
            </a:r>
          </a:p>
          <a:p>
            <a:pPr lvl="1"/>
            <a:r>
              <a:rPr lang="en-US" sz="1800" dirty="0"/>
              <a:t>Have had two Event Modeling/Lens Flux Analysis + MSOS workshops</a:t>
            </a:r>
          </a:p>
          <a:p>
            <a:r>
              <a:rPr lang="en-US" sz="2000" dirty="0"/>
              <a:t>Periodic virtual working group meetings:</a:t>
            </a:r>
          </a:p>
          <a:p>
            <a:pPr lvl="1"/>
            <a:r>
              <a:rPr lang="en-US" sz="1800" dirty="0"/>
              <a:t>Event Modeling – every two weeks on Wednesday at 11am ET (June 26)</a:t>
            </a:r>
          </a:p>
          <a:p>
            <a:pPr lvl="1"/>
            <a:r>
              <a:rPr lang="en-US" sz="1800" dirty="0"/>
              <a:t>Lens Flux Analysis every two weeks on Wednesday at 1:30pm ET (July 10)</a:t>
            </a:r>
          </a:p>
          <a:p>
            <a:pPr lvl="1"/>
            <a:r>
              <a:rPr lang="en-US" sz="1800" dirty="0"/>
              <a:t>Variable Star – every two weeks on Friday at noon ET (June 28)</a:t>
            </a:r>
          </a:p>
          <a:p>
            <a:pPr lvl="1"/>
            <a:r>
              <a:rPr lang="en-US" sz="1800" dirty="0"/>
              <a:t>Simulations – every month on Tuesday at 4pm ET (July 9)</a:t>
            </a:r>
          </a:p>
        </p:txBody>
      </p:sp>
    </p:spTree>
    <p:extLst>
      <p:ext uri="{BB962C8B-B14F-4D97-AF65-F5344CB8AC3E}">
        <p14:creationId xmlns:p14="http://schemas.microsoft.com/office/powerpoint/2010/main" val="228553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D697-812D-817F-5797-1BE5D3234ECA}"/>
              </a:ext>
            </a:extLst>
          </p:cNvPr>
          <p:cNvSpPr>
            <a:spLocks noGrp="1"/>
          </p:cNvSpPr>
          <p:nvPr>
            <p:ph type="title"/>
          </p:nvPr>
        </p:nvSpPr>
        <p:spPr/>
        <p:txBody>
          <a:bodyPr/>
          <a:lstStyle/>
          <a:p>
            <a:r>
              <a:rPr lang="en-US" dirty="0"/>
              <a:t>Always looking for more help!</a:t>
            </a:r>
          </a:p>
        </p:txBody>
      </p:sp>
      <p:sp>
        <p:nvSpPr>
          <p:cNvPr id="3" name="Content Placeholder 2">
            <a:extLst>
              <a:ext uri="{FF2B5EF4-FFF2-40B4-BE49-F238E27FC236}">
                <a16:creationId xmlns:a16="http://schemas.microsoft.com/office/drawing/2014/main" id="{02495FFA-2793-0C96-3E89-DA518D683040}"/>
              </a:ext>
            </a:extLst>
          </p:cNvPr>
          <p:cNvSpPr>
            <a:spLocks noGrp="1"/>
          </p:cNvSpPr>
          <p:nvPr>
            <p:ph idx="1"/>
          </p:nvPr>
        </p:nvSpPr>
        <p:spPr/>
        <p:txBody>
          <a:bodyPr/>
          <a:lstStyle/>
          <a:p>
            <a:r>
              <a:rPr lang="en-US" sz="4000" dirty="0"/>
              <a:t>Contact me (</a:t>
            </a:r>
            <a:r>
              <a:rPr lang="en-US" sz="4000" dirty="0">
                <a:hlinkClick r:id="rId2"/>
              </a:rPr>
              <a:t>gaudi.1@osu.edu</a:t>
            </a:r>
            <a:r>
              <a:rPr lang="en-US" sz="4000" dirty="0"/>
              <a:t>) or any other PIT member if you’d like to get involved</a:t>
            </a:r>
          </a:p>
          <a:p>
            <a:r>
              <a:rPr lang="en-US" sz="4000" dirty="0"/>
              <a:t>No microlensing experience necessary!</a:t>
            </a:r>
          </a:p>
          <a:p>
            <a:endParaRPr lang="en-US" sz="4000" dirty="0"/>
          </a:p>
          <a:p>
            <a:pPr marL="0" indent="0" algn="ctr">
              <a:buNone/>
            </a:pPr>
            <a:r>
              <a:rPr lang="en-US" sz="6600" dirty="0"/>
              <a:t>Thank you!</a:t>
            </a:r>
          </a:p>
        </p:txBody>
      </p:sp>
    </p:spTree>
    <p:extLst>
      <p:ext uri="{BB962C8B-B14F-4D97-AF65-F5344CB8AC3E}">
        <p14:creationId xmlns:p14="http://schemas.microsoft.com/office/powerpoint/2010/main" val="153317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BA1-0ACC-1443-994C-E0BD97843725}"/>
              </a:ext>
            </a:extLst>
          </p:cNvPr>
          <p:cNvSpPr txBox="1">
            <a:spLocks/>
          </p:cNvSpPr>
          <p:nvPr/>
        </p:nvSpPr>
        <p:spPr bwMode="auto">
          <a:xfrm>
            <a:off x="711200" y="309154"/>
            <a:ext cx="1076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lnSpc>
                <a:spcPct val="75000"/>
              </a:lnSpc>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2pPr>
            <a:lvl3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3pPr>
            <a:lvl4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4pPr>
            <a:lvl5pPr algn="ctr" rtl="0" eaLnBrk="0" fontAlgn="base" hangingPunct="0">
              <a:lnSpc>
                <a:spcPct val="75000"/>
              </a:lnSpc>
              <a:spcBef>
                <a:spcPct val="0"/>
              </a:spcBef>
              <a:spcAft>
                <a:spcPct val="0"/>
              </a:spcAft>
              <a:defRPr sz="3600">
                <a:solidFill>
                  <a:schemeClr val="tx2"/>
                </a:solidFill>
                <a:latin typeface="Arial" pitchFamily="-65" charset="0"/>
                <a:ea typeface="ＭＳ Ｐゴシック" charset="-128"/>
                <a:cs typeface="ＭＳ Ｐゴシック" charset="-128"/>
              </a:defRPr>
            </a:lvl5pPr>
            <a:lvl6pPr marL="457200" algn="ctr" rtl="0" fontAlgn="base">
              <a:lnSpc>
                <a:spcPct val="75000"/>
              </a:lnSpc>
              <a:spcBef>
                <a:spcPct val="0"/>
              </a:spcBef>
              <a:spcAft>
                <a:spcPct val="0"/>
              </a:spcAft>
              <a:defRPr sz="3600">
                <a:solidFill>
                  <a:schemeClr val="tx2"/>
                </a:solidFill>
                <a:latin typeface="Arial" pitchFamily="-65" charset="0"/>
              </a:defRPr>
            </a:lvl6pPr>
            <a:lvl7pPr marL="914400" algn="ctr" rtl="0" fontAlgn="base">
              <a:lnSpc>
                <a:spcPct val="75000"/>
              </a:lnSpc>
              <a:spcBef>
                <a:spcPct val="0"/>
              </a:spcBef>
              <a:spcAft>
                <a:spcPct val="0"/>
              </a:spcAft>
              <a:defRPr sz="3600">
                <a:solidFill>
                  <a:schemeClr val="tx2"/>
                </a:solidFill>
                <a:latin typeface="Arial" pitchFamily="-65" charset="0"/>
              </a:defRPr>
            </a:lvl7pPr>
            <a:lvl8pPr marL="1371600" algn="ctr" rtl="0" fontAlgn="base">
              <a:lnSpc>
                <a:spcPct val="75000"/>
              </a:lnSpc>
              <a:spcBef>
                <a:spcPct val="0"/>
              </a:spcBef>
              <a:spcAft>
                <a:spcPct val="0"/>
              </a:spcAft>
              <a:defRPr sz="3600">
                <a:solidFill>
                  <a:schemeClr val="tx2"/>
                </a:solidFill>
                <a:latin typeface="Arial" pitchFamily="-65" charset="0"/>
              </a:defRPr>
            </a:lvl8pPr>
            <a:lvl9pPr marL="1828800" algn="ctr" rtl="0" fontAlgn="base">
              <a:lnSpc>
                <a:spcPct val="75000"/>
              </a:lnSpc>
              <a:spcBef>
                <a:spcPct val="0"/>
              </a:spcBef>
              <a:spcAft>
                <a:spcPct val="0"/>
              </a:spcAft>
              <a:defRPr sz="3600">
                <a:solidFill>
                  <a:schemeClr val="tx2"/>
                </a:solidFill>
                <a:latin typeface="Arial" pitchFamily="-65" charset="0"/>
              </a:defRPr>
            </a:lvl9pPr>
          </a:lstStyle>
          <a:p>
            <a:pPr defTabSz="914400">
              <a:spcAft>
                <a:spcPts val="600"/>
              </a:spcAft>
            </a:pPr>
            <a:r>
              <a:rPr lang="en-US" kern="0" dirty="0">
                <a:latin typeface="+mj-lt"/>
                <a:ea typeface="ＭＳ Ｐゴシック" charset="-128"/>
                <a:cs typeface="ＭＳ Ｐゴシック" charset="-128"/>
              </a:rPr>
              <a:t>A Complete Statistical Census of Exoplanets </a:t>
            </a:r>
          </a:p>
          <a:p>
            <a:pPr defTabSz="914400">
              <a:spcAft>
                <a:spcPts val="600"/>
              </a:spcAft>
            </a:pPr>
            <a:r>
              <a:rPr lang="en-US" sz="2000" kern="0" dirty="0">
                <a:latin typeface="+mj-lt"/>
                <a:ea typeface="ＭＳ Ｐゴシック" charset="-128"/>
                <a:cs typeface="ＭＳ Ｐゴシック" charset="-128"/>
              </a:rPr>
              <a:t>(Bennett et al. 2002, Penny et al. 2019, Johnson et al. 2020)</a:t>
            </a:r>
          </a:p>
        </p:txBody>
      </p:sp>
      <p:pic>
        <p:nvPicPr>
          <p:cNvPr id="3" name="Content Placeholder 4" descr="Chart, scatter chart&#10;&#10;Description automatically generated">
            <a:extLst>
              <a:ext uri="{FF2B5EF4-FFF2-40B4-BE49-F238E27FC236}">
                <a16:creationId xmlns:a16="http://schemas.microsoft.com/office/drawing/2014/main" id="{6ED49704-4ECD-4ACA-4249-CF544B5FB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115" y="1521823"/>
            <a:ext cx="8011192" cy="5027023"/>
          </a:xfrm>
          <a:prstGeom prst="rect">
            <a:avLst/>
          </a:prstGeom>
          <a:noFill/>
        </p:spPr>
      </p:pic>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82F5CEDD-F918-E769-F25B-490F6EAB60A4}"/>
                  </a:ext>
                </a:extLst>
              </p:cNvPr>
              <p:cNvSpPr txBox="1">
                <a:spLocks/>
              </p:cNvSpPr>
              <p:nvPr/>
            </p:nvSpPr>
            <p:spPr bwMode="auto">
              <a:xfrm>
                <a:off x="0" y="1521823"/>
                <a:ext cx="3879669" cy="5205548"/>
              </a:xfrm>
              <a:prstGeom prst="rect">
                <a:avLst/>
              </a:prstGeom>
              <a:noFill/>
              <a:ln w="38100" cap="flat" cmpd="sng" algn="ctr">
                <a:noFill/>
                <a:prstDash val="solid"/>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~1400 bound planet detections.</a:t>
                </a:r>
                <a:endParaRPr kumimoji="0" lang="en-US" sz="5200" b="0" i="0" u="none" strike="noStrike" kern="0" cap="none" spc="0" normalizeH="0" baseline="0" noProof="0" dirty="0">
                  <a:ln>
                    <a:noFill/>
                  </a:ln>
                  <a:solidFill>
                    <a:srgbClr val="000000"/>
                  </a:solidFill>
                  <a:effectLst/>
                  <a:uLnTx/>
                  <a:uFillTx/>
                  <a:latin typeface="+mn-ea"/>
                  <a:cs typeface="+mn-cs"/>
                  <a:sym typeface="Symbol" charset="0"/>
                </a:endParaRP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sym typeface="Symbol" charset="0"/>
                  </a:rPr>
                  <a:t>Some sensitivity to </a:t>
                </a:r>
                <a:r>
                  <a:rPr kumimoji="0" lang="ja-JP" altLang="en-US" sz="5200" b="0" i="0" u="none" strike="noStrike" kern="0" cap="none" spc="0" normalizeH="0" baseline="0" noProof="0" dirty="0">
                    <a:ln>
                      <a:noFill/>
                    </a:ln>
                    <a:solidFill>
                      <a:srgbClr val="000000"/>
                    </a:solidFill>
                    <a:effectLst/>
                    <a:uLnTx/>
                    <a:uFillTx/>
                    <a:latin typeface="+mn-ea"/>
                    <a:cs typeface="+mn-cs"/>
                    <a:sym typeface="Symbol" charset="0"/>
                  </a:rPr>
                  <a:t>“</a:t>
                </a:r>
                <a:r>
                  <a:rPr kumimoji="0" lang="en-US" sz="5200" b="0" i="0" u="none" strike="noStrike" kern="0" cap="none" spc="0" normalizeH="0" baseline="0" noProof="0" dirty="0">
                    <a:ln>
                      <a:noFill/>
                    </a:ln>
                    <a:solidFill>
                      <a:srgbClr val="000000"/>
                    </a:solidFill>
                    <a:effectLst/>
                    <a:uLnTx/>
                    <a:uFillTx/>
                    <a:latin typeface="+mn-ea"/>
                    <a:cs typeface="+mn-cs"/>
                    <a:sym typeface="Symbol" charset="0"/>
                  </a:rPr>
                  <a:t>outer</a:t>
                </a:r>
                <a:r>
                  <a:rPr kumimoji="0" lang="ja-JP" altLang="en-US" sz="5200" b="0" i="0" u="none" strike="noStrike" kern="0" cap="none" spc="0" normalizeH="0" baseline="0" noProof="0" dirty="0">
                    <a:ln>
                      <a:noFill/>
                    </a:ln>
                    <a:solidFill>
                      <a:srgbClr val="000000"/>
                    </a:solidFill>
                    <a:effectLst/>
                    <a:uLnTx/>
                    <a:uFillTx/>
                    <a:latin typeface="+mn-ea"/>
                    <a:cs typeface="+mn-cs"/>
                    <a:sym typeface="Symbol" charset="0"/>
                  </a:rPr>
                  <a:t>”</a:t>
                </a:r>
                <a:r>
                  <a:rPr kumimoji="0" lang="en-US" sz="5200" b="0" i="0" u="none" strike="noStrike" kern="0" cap="none" spc="0" normalizeH="0" baseline="0" noProof="0" dirty="0">
                    <a:ln>
                      <a:noFill/>
                    </a:ln>
                    <a:solidFill>
                      <a:srgbClr val="000000"/>
                    </a:solidFill>
                    <a:effectLst/>
                    <a:uLnTx/>
                    <a:uFillTx/>
                    <a:latin typeface="+mn-ea"/>
                    <a:cs typeface="+mn-cs"/>
                    <a:sym typeface="Symbol" charset="0"/>
                  </a:rPr>
                  <a:t> habitable zone planets.</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Sensitive to analogs of all the solar systems planets except Mercury, including ice giants.</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Hundreds of free-floating planets (~60 with M</a:t>
                </a:r>
                <a14:m>
                  <m:oMath xmlns:m="http://schemas.openxmlformats.org/officeDocument/2006/math">
                    <m:r>
                      <a:rPr kumimoji="0" lang="en-US" sz="5200" b="0" i="1" u="none" strike="noStrike" kern="0" cap="none" spc="0" normalizeH="0" baseline="0" noProof="0" dirty="0" smtClean="0">
                        <a:ln>
                          <a:noFill/>
                        </a:ln>
                        <a:solidFill>
                          <a:srgbClr val="000000"/>
                        </a:solidFill>
                        <a:effectLst/>
                        <a:uLnTx/>
                        <a:uFillTx/>
                        <a:latin typeface="Cambria Math" panose="02040503050406030204" pitchFamily="18" charset="0"/>
                        <a:cs typeface="+mn-cs"/>
                      </a:rPr>
                      <m:t>≤</m:t>
                    </m:r>
                  </m:oMath>
                </a14:m>
                <a:r>
                  <a:rPr kumimoji="0" lang="en-US" sz="5200" b="0" i="0" u="none" strike="noStrike" kern="0" cap="none" spc="0" normalizeH="0" baseline="0" noProof="0" dirty="0">
                    <a:ln>
                      <a:noFill/>
                    </a:ln>
                    <a:solidFill>
                      <a:srgbClr val="000000"/>
                    </a:solidFill>
                    <a:effectLst/>
                    <a:uLnTx/>
                    <a:uFillTx/>
                    <a:latin typeface="+mn-ea"/>
                    <a:cs typeface="+mn-cs"/>
                  </a:rPr>
                  <a:t>M</a:t>
                </a:r>
                <a:r>
                  <a:rPr kumimoji="0" lang="en-US" sz="5200" b="0" i="0" u="none" strike="noStrike" kern="0" cap="none" spc="0" normalizeH="0" baseline="-25000" noProof="0" dirty="0">
                    <a:ln>
                      <a:noFill/>
                    </a:ln>
                    <a:solidFill>
                      <a:srgbClr val="000000"/>
                    </a:solidFill>
                    <a:effectLst/>
                    <a:uLnTx/>
                    <a:uFillTx/>
                    <a:latin typeface="+mn-ea"/>
                    <a:cs typeface="+mn-cs"/>
                  </a:rPr>
                  <a:t>Earth</a:t>
                </a:r>
                <a:r>
                  <a:rPr kumimoji="0" lang="en-US" sz="5200" b="0" i="0" u="none" strike="noStrike" kern="0" cap="none" spc="0" normalizeH="0" baseline="0" noProof="0" dirty="0">
                    <a:ln>
                      <a:noFill/>
                    </a:ln>
                    <a:solidFill>
                      <a:srgbClr val="000000"/>
                    </a:solidFill>
                    <a:effectLst/>
                    <a:uLnTx/>
                    <a:uFillTx/>
                    <a:latin typeface="+mn-ea"/>
                    <a:cs typeface="+mn-cs"/>
                  </a:rPr>
                  <a:t>).</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Measure masses and distances of at least ~40% of hosts</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lang="en-US" sz="5200" kern="0" dirty="0">
                    <a:solidFill>
                      <a:srgbClr val="000000"/>
                    </a:solidFill>
                    <a:latin typeface="+mn-ea"/>
                  </a:rPr>
                  <a:t>Determine the G</a:t>
                </a:r>
                <a:r>
                  <a:rPr kumimoji="0" lang="en-US" sz="5200" b="0" i="0" u="none" strike="noStrike" kern="0" cap="none" spc="0" normalizeH="0" baseline="0" noProof="0" dirty="0" err="1">
                    <a:ln>
                      <a:noFill/>
                    </a:ln>
                    <a:solidFill>
                      <a:srgbClr val="000000"/>
                    </a:solidFill>
                    <a:effectLst/>
                    <a:uLnTx/>
                    <a:uFillTx/>
                    <a:latin typeface="+mn-ea"/>
                    <a:cs typeface="+mn-cs"/>
                  </a:rPr>
                  <a:t>alactic</a:t>
                </a:r>
                <a:r>
                  <a:rPr kumimoji="0" lang="en-US" sz="5200" b="0" i="0" u="none" strike="noStrike" kern="0" cap="none" spc="0" normalizeH="0" baseline="0" noProof="0" dirty="0">
                    <a:ln>
                      <a:noFill/>
                    </a:ln>
                    <a:solidFill>
                      <a:srgbClr val="000000"/>
                    </a:solidFill>
                    <a:effectLst/>
                    <a:uLnTx/>
                    <a:uFillTx/>
                    <a:latin typeface="+mn-ea"/>
                    <a:cs typeface="+mn-cs"/>
                  </a:rPr>
                  <a:t> distribution of cold planets.</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Sensitive to lunar-mass satellites.</a:t>
                </a: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lang="en-US" sz="5200" kern="0" dirty="0">
                    <a:solidFill>
                      <a:srgbClr val="000000"/>
                    </a:solidFill>
                    <a:latin typeface="+mn-ea"/>
                  </a:rPr>
                  <a:t>Sensitive to w</a:t>
                </a:r>
                <a:r>
                  <a:rPr kumimoji="0" lang="en-US" sz="5200" b="0" i="0" u="none" strike="noStrike" kern="0" cap="none" spc="0" normalizeH="0" baseline="0" noProof="0" dirty="0">
                    <a:ln>
                      <a:noFill/>
                    </a:ln>
                    <a:solidFill>
                      <a:srgbClr val="000000"/>
                    </a:solidFill>
                    <a:effectLst/>
                    <a:uLnTx/>
                    <a:uFillTx/>
                    <a:latin typeface="+mn-ea"/>
                    <a:cs typeface="+mn-cs"/>
                  </a:rPr>
                  <a:t>id</a:t>
                </a:r>
                <a:r>
                  <a:rPr lang="en-US" sz="5200" kern="0" dirty="0">
                    <a:solidFill>
                      <a:srgbClr val="000000"/>
                    </a:solidFill>
                    <a:latin typeface="+mn-ea"/>
                  </a:rPr>
                  <a:t>e circumbinary planets.</a:t>
                </a:r>
                <a:endParaRPr kumimoji="0" lang="en-US" sz="5200" b="0" i="0" u="none" strike="noStrike" kern="0" cap="none" spc="0" normalizeH="0" baseline="0" noProof="0" dirty="0">
                  <a:ln>
                    <a:noFill/>
                  </a:ln>
                  <a:solidFill>
                    <a:srgbClr val="000000"/>
                  </a:solidFill>
                  <a:effectLst/>
                  <a:uLnTx/>
                  <a:uFillTx/>
                  <a:latin typeface="+mn-ea"/>
                  <a:cs typeface="+mn-cs"/>
                </a:endParaRPr>
              </a:p>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5200" b="0" i="0" u="none" strike="noStrike" kern="0" cap="none" spc="0" normalizeH="0" baseline="0" noProof="0" dirty="0">
                    <a:ln>
                      <a:noFill/>
                    </a:ln>
                    <a:solidFill>
                      <a:srgbClr val="000000"/>
                    </a:solidFill>
                    <a:effectLst/>
                    <a:uLnTx/>
                    <a:uFillTx/>
                    <a:latin typeface="+mn-ea"/>
                    <a:cs typeface="+mn-cs"/>
                  </a:rPr>
                  <a:t>~100,000 transiting planets.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336699"/>
                  </a:solidFill>
                  <a:effectLst/>
                  <a:uLnTx/>
                  <a:uFillTx/>
                  <a:latin typeface="Arial"/>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336699"/>
                  </a:solidFill>
                  <a:effectLst/>
                  <a:uLnTx/>
                  <a:uFillTx/>
                  <a:latin typeface="Arial"/>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336699"/>
                  </a:solidFill>
                  <a:effectLst/>
                  <a:uLnTx/>
                  <a:uFillTx/>
                  <a:latin typeface="Arial"/>
                  <a:cs typeface="+mn-cs"/>
                </a:endParaRPr>
              </a:p>
            </p:txBody>
          </p:sp>
        </mc:Choice>
        <mc:Fallback xmlns="">
          <p:sp>
            <p:nvSpPr>
              <p:cNvPr id="5" name="Content Placeholder 5">
                <a:extLst>
                  <a:ext uri="{FF2B5EF4-FFF2-40B4-BE49-F238E27FC236}">
                    <a16:creationId xmlns:a16="http://schemas.microsoft.com/office/drawing/2014/main" id="{82F5CEDD-F918-E769-F25B-490F6EAB60A4}"/>
                  </a:ext>
                </a:extLst>
              </p:cNvPr>
              <p:cNvSpPr txBox="1">
                <a:spLocks noRot="1" noChangeAspect="1" noMove="1" noResize="1" noEditPoints="1" noAdjustHandles="1" noChangeArrowheads="1" noChangeShapeType="1" noTextEdit="1"/>
              </p:cNvSpPr>
              <p:nvPr/>
            </p:nvSpPr>
            <p:spPr bwMode="auto">
              <a:xfrm>
                <a:off x="0" y="1521823"/>
                <a:ext cx="3879669" cy="5205548"/>
              </a:xfrm>
              <a:prstGeom prst="rect">
                <a:avLst/>
              </a:prstGeom>
              <a:blipFill>
                <a:blip r:embed="rId3"/>
                <a:stretch>
                  <a:fillRect l="-980" t="-488" r="-2288"/>
                </a:stretch>
              </a:blipFill>
              <a:ln w="38100" cap="flat" cmpd="sng" algn="ctr">
                <a:noFill/>
                <a:prstDash val="soli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12051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5088-795C-E40F-5DE2-B5022EC7A95E}"/>
              </a:ext>
            </a:extLst>
          </p:cNvPr>
          <p:cNvSpPr>
            <a:spLocks noGrp="1"/>
          </p:cNvSpPr>
          <p:nvPr>
            <p:ph type="title"/>
          </p:nvPr>
        </p:nvSpPr>
        <p:spPr>
          <a:xfrm>
            <a:off x="711200" y="152400"/>
            <a:ext cx="10769600" cy="1404938"/>
          </a:xfrm>
        </p:spPr>
        <p:txBody>
          <a:bodyPr/>
          <a:lstStyle/>
          <a:p>
            <a:pPr>
              <a:lnSpc>
                <a:spcPct val="100000"/>
              </a:lnSpc>
            </a:pPr>
            <a:r>
              <a:rPr lang="en-US" dirty="0"/>
              <a:t>The Roman Galactic Exoplanet Survey </a:t>
            </a:r>
            <a:br>
              <a:rPr lang="en-US" dirty="0"/>
            </a:br>
            <a:r>
              <a:rPr lang="en-US" dirty="0"/>
              <a:t>Project Infrastructure Team</a:t>
            </a:r>
          </a:p>
        </p:txBody>
      </p:sp>
      <p:sp>
        <p:nvSpPr>
          <p:cNvPr id="3" name="Content Placeholder 2">
            <a:extLst>
              <a:ext uri="{FF2B5EF4-FFF2-40B4-BE49-F238E27FC236}">
                <a16:creationId xmlns:a16="http://schemas.microsoft.com/office/drawing/2014/main" id="{B45994D0-4C5C-3C82-D65D-BDC364444E8A}"/>
              </a:ext>
            </a:extLst>
          </p:cNvPr>
          <p:cNvSpPr>
            <a:spLocks noGrp="1"/>
          </p:cNvSpPr>
          <p:nvPr>
            <p:ph idx="1"/>
          </p:nvPr>
        </p:nvSpPr>
        <p:spPr>
          <a:xfrm>
            <a:off x="586317" y="1871662"/>
            <a:ext cx="11057467" cy="4529137"/>
          </a:xfrm>
        </p:spPr>
        <p:txBody>
          <a:bodyPr/>
          <a:lstStyle/>
          <a:p>
            <a:pPr marL="0" indent="0">
              <a:buNone/>
            </a:pPr>
            <a:r>
              <a:rPr lang="en-US" sz="4000" dirty="0">
                <a:effectLst/>
                <a:latin typeface="Arial" panose="020B0604020202020204" pitchFamily="34" charset="0"/>
              </a:rPr>
              <a:t>Goals</a:t>
            </a:r>
          </a:p>
          <a:p>
            <a:r>
              <a:rPr lang="en-US" sz="3200" b="0" i="0" dirty="0">
                <a:solidFill>
                  <a:srgbClr val="000000"/>
                </a:solidFill>
                <a:highlight>
                  <a:srgbClr val="FFFFFF"/>
                </a:highlight>
                <a:latin typeface="Arial" panose="020B0604020202020204" pitchFamily="34" charset="0"/>
              </a:rPr>
              <a:t>Develop </a:t>
            </a:r>
            <a:r>
              <a:rPr lang="en-US" sz="3200" b="0" i="0" dirty="0">
                <a:solidFill>
                  <a:srgbClr val="000000"/>
                </a:solidFill>
                <a:effectLst/>
                <a:highlight>
                  <a:srgbClr val="FFFFFF"/>
                </a:highlight>
                <a:latin typeface="Helvetica" pitchFamily="2" charset="0"/>
              </a:rPr>
              <a:t>the infrastructure required to plan, execute, and extract cold exoplanet demographics from the RGES survey.</a:t>
            </a:r>
          </a:p>
          <a:p>
            <a:r>
              <a:rPr lang="en-US" sz="3200" dirty="0"/>
              <a:t>Help the Roman project, Science Centers, other PITs, other WFI science teams, the community, and you! </a:t>
            </a:r>
          </a:p>
          <a:p>
            <a:endParaRPr lang="en-US" dirty="0"/>
          </a:p>
        </p:txBody>
      </p:sp>
    </p:spTree>
    <p:extLst>
      <p:ext uri="{BB962C8B-B14F-4D97-AF65-F5344CB8AC3E}">
        <p14:creationId xmlns:p14="http://schemas.microsoft.com/office/powerpoint/2010/main" val="360669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F9EC-C416-2D44-A3F8-B29CC8995949}"/>
              </a:ext>
            </a:extLst>
          </p:cNvPr>
          <p:cNvSpPr>
            <a:spLocks noGrp="1"/>
          </p:cNvSpPr>
          <p:nvPr>
            <p:ph type="title"/>
          </p:nvPr>
        </p:nvSpPr>
        <p:spPr/>
        <p:txBody>
          <a:bodyPr/>
          <a:lstStyle/>
          <a:p>
            <a:r>
              <a:rPr lang="en-US" dirty="0"/>
              <a:t>The RGES PIT Team</a:t>
            </a:r>
          </a:p>
        </p:txBody>
      </p:sp>
      <p:sp>
        <p:nvSpPr>
          <p:cNvPr id="3" name="Content Placeholder 2">
            <a:extLst>
              <a:ext uri="{FF2B5EF4-FFF2-40B4-BE49-F238E27FC236}">
                <a16:creationId xmlns:a16="http://schemas.microsoft.com/office/drawing/2014/main" id="{CBB77439-C29F-654C-9253-5CB624F7A922}"/>
              </a:ext>
            </a:extLst>
          </p:cNvPr>
          <p:cNvSpPr>
            <a:spLocks noGrp="1"/>
          </p:cNvSpPr>
          <p:nvPr>
            <p:ph idx="1"/>
          </p:nvPr>
        </p:nvSpPr>
        <p:spPr/>
        <p:txBody>
          <a:bodyPr/>
          <a:lstStyle/>
          <a:p>
            <a:pPr marL="0" indent="0">
              <a:buNone/>
            </a:pPr>
            <a:r>
              <a:rPr lang="en-US" sz="2800" dirty="0"/>
              <a:t>People </a:t>
            </a:r>
          </a:p>
          <a:p>
            <a:r>
              <a:rPr lang="en-US" sz="2800" dirty="0"/>
              <a:t>Science PI – Dave Bennett</a:t>
            </a:r>
          </a:p>
          <a:p>
            <a:r>
              <a:rPr lang="en-US" sz="2800" dirty="0"/>
              <a:t>Large number of people distributed all over the world</a:t>
            </a:r>
          </a:p>
          <a:p>
            <a:r>
              <a:rPr lang="en-US" sz="2800" dirty="0"/>
              <a:t>77 people on the RGES PIT Slack</a:t>
            </a:r>
          </a:p>
          <a:p>
            <a:endParaRPr lang="en-US" sz="2800" dirty="0"/>
          </a:p>
          <a:p>
            <a:endParaRPr lang="en-US" sz="2800" dirty="0"/>
          </a:p>
          <a:p>
            <a:pPr marL="0" indent="0" algn="ctr">
              <a:buNone/>
            </a:pPr>
            <a:r>
              <a:rPr lang="en-US" sz="4400" dirty="0">
                <a:solidFill>
                  <a:srgbClr val="FF0001"/>
                </a:solidFill>
              </a:rPr>
              <a:t>Always looking for more people to help!</a:t>
            </a:r>
            <a:endParaRPr lang="en-US" sz="4000" dirty="0">
              <a:solidFill>
                <a:srgbClr val="FF0001"/>
              </a:solidFill>
            </a:endParaRPr>
          </a:p>
          <a:p>
            <a:pPr marL="457200" lvl="1" indent="0">
              <a:buNone/>
            </a:pPr>
            <a:endParaRPr lang="en-US" sz="1800" dirty="0"/>
          </a:p>
          <a:p>
            <a:pPr lvl="1"/>
            <a:endParaRPr lang="en-US" sz="1800" dirty="0"/>
          </a:p>
        </p:txBody>
      </p:sp>
    </p:spTree>
    <p:extLst>
      <p:ext uri="{BB962C8B-B14F-4D97-AF65-F5344CB8AC3E}">
        <p14:creationId xmlns:p14="http://schemas.microsoft.com/office/powerpoint/2010/main" val="389727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3976-4933-A5D0-C213-31545CABF811}"/>
              </a:ext>
            </a:extLst>
          </p:cNvPr>
          <p:cNvSpPr>
            <a:spLocks noGrp="1"/>
          </p:cNvSpPr>
          <p:nvPr>
            <p:ph type="title"/>
          </p:nvPr>
        </p:nvSpPr>
        <p:spPr>
          <a:xfrm>
            <a:off x="711199" y="283028"/>
            <a:ext cx="10769600" cy="762000"/>
          </a:xfrm>
        </p:spPr>
        <p:txBody>
          <a:bodyPr/>
          <a:lstStyle/>
          <a:p>
            <a:pPr>
              <a:lnSpc>
                <a:spcPct val="100000"/>
              </a:lnSpc>
            </a:pPr>
            <a:r>
              <a:rPr lang="en-US" dirty="0"/>
              <a:t>OSU Graduate Students working on Roman</a:t>
            </a:r>
            <a:br>
              <a:rPr lang="en-US" dirty="0"/>
            </a:br>
            <a:r>
              <a:rPr lang="en-US" dirty="0"/>
              <a:t>Say hi!</a:t>
            </a:r>
          </a:p>
        </p:txBody>
      </p:sp>
      <p:sp>
        <p:nvSpPr>
          <p:cNvPr id="4" name="Content Placeholder 2">
            <a:extLst>
              <a:ext uri="{FF2B5EF4-FFF2-40B4-BE49-F238E27FC236}">
                <a16:creationId xmlns:a16="http://schemas.microsoft.com/office/drawing/2014/main" id="{1FE823D3-7B10-F03E-EF8F-F59A5780055F}"/>
              </a:ext>
            </a:extLst>
          </p:cNvPr>
          <p:cNvSpPr>
            <a:spLocks noGrp="1"/>
          </p:cNvSpPr>
          <p:nvPr>
            <p:ph sz="half" idx="1"/>
          </p:nvPr>
        </p:nvSpPr>
        <p:spPr>
          <a:xfrm>
            <a:off x="1087137" y="4699634"/>
            <a:ext cx="2615585" cy="2210621"/>
          </a:xfrm>
        </p:spPr>
        <p:txBody>
          <a:bodyPr>
            <a:normAutofit fontScale="85000" lnSpcReduction="10000"/>
          </a:bodyPr>
          <a:lstStyle/>
          <a:p>
            <a:pPr marL="0" indent="0" algn="ctr">
              <a:lnSpc>
                <a:spcPct val="120000"/>
              </a:lnSpc>
              <a:buNone/>
            </a:pPr>
            <a:r>
              <a:rPr lang="en-US" sz="2800" dirty="0"/>
              <a:t>Kylee Carden</a:t>
            </a:r>
          </a:p>
          <a:p>
            <a:pPr marL="0" indent="0" algn="ctr">
              <a:lnSpc>
                <a:spcPct val="120000"/>
              </a:lnSpc>
              <a:buNone/>
            </a:pPr>
            <a:r>
              <a:rPr lang="en-US" sz="1900" dirty="0"/>
              <a:t>Developing semi-analytic estimates of the yield of transiting planets with the RGBTDS to aid in survey optimization and interpretation.</a:t>
            </a:r>
          </a:p>
        </p:txBody>
      </p:sp>
      <p:pic>
        <p:nvPicPr>
          <p:cNvPr id="5" name="Picture 2" descr="Kylee Carden">
            <a:extLst>
              <a:ext uri="{FF2B5EF4-FFF2-40B4-BE49-F238E27FC236}">
                <a16:creationId xmlns:a16="http://schemas.microsoft.com/office/drawing/2014/main" id="{B0A60005-626B-EAD4-031F-D82F5BF96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20498" r="139" b="-168"/>
          <a:stretch/>
        </p:blipFill>
        <p:spPr bwMode="auto">
          <a:xfrm>
            <a:off x="1087138" y="1417324"/>
            <a:ext cx="2615586" cy="3276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2E11DA5-6B06-3EF1-68C1-8C2DB3FFCB51}"/>
              </a:ext>
            </a:extLst>
          </p:cNvPr>
          <p:cNvPicPr>
            <a:picLocks noChangeAspect="1"/>
          </p:cNvPicPr>
          <p:nvPr/>
        </p:nvPicPr>
        <p:blipFill rotWithShape="1">
          <a:blip r:embed="rId3"/>
          <a:srcRect l="22934" t="323" r="19850" b="28072"/>
          <a:stretch/>
        </p:blipFill>
        <p:spPr>
          <a:xfrm>
            <a:off x="4788208" y="1417327"/>
            <a:ext cx="2615584" cy="3276503"/>
          </a:xfrm>
          <a:prstGeom prst="rect">
            <a:avLst/>
          </a:prstGeom>
        </p:spPr>
      </p:pic>
      <p:sp>
        <p:nvSpPr>
          <p:cNvPr id="15" name="Content Placeholder 2">
            <a:extLst>
              <a:ext uri="{FF2B5EF4-FFF2-40B4-BE49-F238E27FC236}">
                <a16:creationId xmlns:a16="http://schemas.microsoft.com/office/drawing/2014/main" id="{E43C298C-0697-7E6F-DF3E-46BA07FC542B}"/>
              </a:ext>
            </a:extLst>
          </p:cNvPr>
          <p:cNvSpPr txBox="1">
            <a:spLocks/>
          </p:cNvSpPr>
          <p:nvPr/>
        </p:nvSpPr>
        <p:spPr>
          <a:xfrm>
            <a:off x="4788206" y="4693830"/>
            <a:ext cx="2615586" cy="2164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a:solidFill>
                  <a:schemeClr val="tx1"/>
                </a:solidFill>
                <a:latin typeface="+mn-lt"/>
              </a:rPr>
              <a:t>Arjun </a:t>
            </a:r>
            <a:r>
              <a:rPr lang="en-US" sz="2400" dirty="0" err="1">
                <a:solidFill>
                  <a:schemeClr val="tx1"/>
                </a:solidFill>
                <a:latin typeface="+mn-lt"/>
              </a:rPr>
              <a:t>Murlidhar</a:t>
            </a:r>
            <a:endParaRPr lang="en-US" sz="2400" dirty="0">
              <a:solidFill>
                <a:schemeClr val="tx1"/>
              </a:solidFill>
              <a:latin typeface="+mn-lt"/>
            </a:endParaRPr>
          </a:p>
          <a:p>
            <a:pPr marL="0" indent="0" algn="ctr">
              <a:lnSpc>
                <a:spcPct val="100000"/>
              </a:lnSpc>
              <a:buFont typeface="Arial" panose="020B0604020202020204" pitchFamily="34" charset="0"/>
              <a:buNone/>
            </a:pPr>
            <a:r>
              <a:rPr lang="en-US" sz="1600" dirty="0">
                <a:solidFill>
                  <a:schemeClr val="tx1"/>
                </a:solidFill>
                <a:latin typeface="+mn-lt"/>
              </a:rPr>
              <a:t>Studying the prospects for detecting and characterizing wide circumbinary planets with microlensing with the RGBTDS</a:t>
            </a:r>
          </a:p>
        </p:txBody>
      </p:sp>
      <p:sp>
        <p:nvSpPr>
          <p:cNvPr id="16" name="Content Placeholder 2">
            <a:extLst>
              <a:ext uri="{FF2B5EF4-FFF2-40B4-BE49-F238E27FC236}">
                <a16:creationId xmlns:a16="http://schemas.microsoft.com/office/drawing/2014/main" id="{CE8680A6-A763-BFAB-9FE5-2C34BDC7D552}"/>
              </a:ext>
            </a:extLst>
          </p:cNvPr>
          <p:cNvSpPr txBox="1">
            <a:spLocks/>
          </p:cNvSpPr>
          <p:nvPr/>
        </p:nvSpPr>
        <p:spPr>
          <a:xfrm>
            <a:off x="8534513" y="4693830"/>
            <a:ext cx="2615583" cy="243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err="1">
                <a:solidFill>
                  <a:schemeClr val="tx1"/>
                </a:solidFill>
                <a:latin typeface="+mn-lt"/>
              </a:rPr>
              <a:t>Sinclaire</a:t>
            </a:r>
            <a:r>
              <a:rPr lang="en-US" sz="2400" dirty="0">
                <a:solidFill>
                  <a:schemeClr val="tx1"/>
                </a:solidFill>
                <a:latin typeface="+mn-lt"/>
              </a:rPr>
              <a:t> Jones</a:t>
            </a:r>
          </a:p>
          <a:p>
            <a:pPr marL="0" indent="0" algn="ctr">
              <a:lnSpc>
                <a:spcPct val="100000"/>
              </a:lnSpc>
              <a:buFont typeface="Arial" panose="020B0604020202020204" pitchFamily="34" charset="0"/>
              <a:buNone/>
            </a:pPr>
            <a:r>
              <a:rPr lang="en-US" sz="1600" dirty="0">
                <a:solidFill>
                  <a:schemeClr val="tx1"/>
                </a:solidFill>
                <a:latin typeface="+mn-lt"/>
              </a:rPr>
              <a:t>Studying the prospects for detecting and characterizing solar system analogs with the RGBTDS</a:t>
            </a:r>
          </a:p>
        </p:txBody>
      </p:sp>
      <p:pic>
        <p:nvPicPr>
          <p:cNvPr id="17" name="Picture 8" descr="Sinclaire Jones">
            <a:extLst>
              <a:ext uri="{FF2B5EF4-FFF2-40B4-BE49-F238E27FC236}">
                <a16:creationId xmlns:a16="http://schemas.microsoft.com/office/drawing/2014/main" id="{422E8484-5A15-AEA9-69A2-CCF2B3E157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9603" b="15058"/>
          <a:stretch/>
        </p:blipFill>
        <p:spPr bwMode="auto">
          <a:xfrm>
            <a:off x="8534514" y="1417328"/>
            <a:ext cx="2615583" cy="327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A41D-E60E-914D-B783-656B64FE9FEE}"/>
              </a:ext>
            </a:extLst>
          </p:cNvPr>
          <p:cNvSpPr>
            <a:spLocks noGrp="1"/>
          </p:cNvSpPr>
          <p:nvPr>
            <p:ph type="title"/>
          </p:nvPr>
        </p:nvSpPr>
        <p:spPr/>
        <p:txBody>
          <a:bodyPr/>
          <a:lstStyle/>
          <a:p>
            <a:r>
              <a:rPr lang="en-US" dirty="0"/>
              <a:t>Roman Galactic Exoplanet Survey</a:t>
            </a:r>
          </a:p>
        </p:txBody>
      </p:sp>
      <p:sp>
        <p:nvSpPr>
          <p:cNvPr id="3" name="Content Placeholder 2">
            <a:extLst>
              <a:ext uri="{FF2B5EF4-FFF2-40B4-BE49-F238E27FC236}">
                <a16:creationId xmlns:a16="http://schemas.microsoft.com/office/drawing/2014/main" id="{8558C371-F01C-8145-9FB2-EAE077330715}"/>
              </a:ext>
            </a:extLst>
          </p:cNvPr>
          <p:cNvSpPr>
            <a:spLocks noGrp="1"/>
          </p:cNvSpPr>
          <p:nvPr>
            <p:ph idx="1"/>
          </p:nvPr>
        </p:nvSpPr>
        <p:spPr>
          <a:xfrm>
            <a:off x="567266" y="761333"/>
            <a:ext cx="11057467" cy="5717754"/>
          </a:xfrm>
        </p:spPr>
        <p:txBody>
          <a:bodyPr/>
          <a:lstStyle/>
          <a:p>
            <a:r>
              <a:rPr lang="en-US" sz="2000" i="1" dirty="0"/>
              <a:t>Carry out a statistical census of planetary systems in the Galaxy, from the outer habitable zone to free floating planets, including analogs to all the planets in our Solar System with the mass of Mars or greater.</a:t>
            </a:r>
          </a:p>
          <a:p>
            <a:pPr marL="0" indent="0">
              <a:buNone/>
            </a:pPr>
            <a:r>
              <a:rPr lang="en-US" sz="2400" dirty="0"/>
              <a:t>Level-1 Science Requirements </a:t>
            </a:r>
            <a:r>
              <a:rPr lang="en-US" sz="2800" dirty="0"/>
              <a:t>– </a:t>
            </a:r>
            <a:r>
              <a:rPr lang="en-US" dirty="0"/>
              <a:t>Those in red not verified. Those verified do so at ~20% margin with old slew/settle times and assuming 6 x 72 day seasons.</a:t>
            </a:r>
          </a:p>
          <a:p>
            <a:r>
              <a:rPr lang="en-US" sz="2000" dirty="0"/>
              <a:t>EML 2.0.1: RST shall be capable of measuring the mass function of exoplanets with masses in the range 1</a:t>
            </a:r>
            <a:r>
              <a:rPr lang="en-US" sz="2000" i="1" dirty="0"/>
              <a:t>M</a:t>
            </a:r>
            <a:r>
              <a:rPr lang="en-US" sz="2000" baseline="-25000" dirty="0"/>
              <a:t>⊕</a:t>
            </a:r>
            <a:r>
              <a:rPr lang="en-US" sz="2000" dirty="0"/>
              <a:t> &lt; </a:t>
            </a:r>
            <a:r>
              <a:rPr lang="en-US" sz="2000" i="1" dirty="0"/>
              <a:t>m</a:t>
            </a:r>
            <a:r>
              <a:rPr lang="en-US" sz="2000" dirty="0"/>
              <a:t> &lt; 30</a:t>
            </a:r>
            <a:r>
              <a:rPr lang="en-US" sz="2000" i="1" dirty="0"/>
              <a:t>M</a:t>
            </a:r>
            <a:r>
              <a:rPr lang="en-US" sz="2000" baseline="-25000" dirty="0"/>
              <a:t>Jupiter</a:t>
            </a:r>
            <a:r>
              <a:rPr lang="en-US" sz="2000" dirty="0"/>
              <a:t> and orbital semi-major axes ≥ 1 au to better than 15% per decade in mass. </a:t>
            </a:r>
          </a:p>
          <a:p>
            <a:r>
              <a:rPr lang="en-US" sz="2000" dirty="0"/>
              <a:t>EML 2.0.2: RST shall be capable of measuring the frequency of bound exoplanets with masses in the range 0.1</a:t>
            </a:r>
            <a:r>
              <a:rPr lang="en-US" sz="2000" i="1" dirty="0"/>
              <a:t>M</a:t>
            </a:r>
            <a:r>
              <a:rPr lang="en-US" sz="2000" baseline="-25000" dirty="0"/>
              <a:t>⊕</a:t>
            </a:r>
            <a:r>
              <a:rPr lang="en-US" sz="2000" dirty="0"/>
              <a:t> &lt; </a:t>
            </a:r>
            <a:r>
              <a:rPr lang="en-US" sz="2000" i="1" dirty="0"/>
              <a:t>m</a:t>
            </a:r>
            <a:r>
              <a:rPr lang="en-US" sz="2000" dirty="0"/>
              <a:t> &lt; 0.3</a:t>
            </a:r>
            <a:r>
              <a:rPr lang="en-US" sz="2000" i="1" dirty="0"/>
              <a:t>M</a:t>
            </a:r>
            <a:r>
              <a:rPr lang="en-US" sz="2000" baseline="-25000" dirty="0"/>
              <a:t>⊕</a:t>
            </a:r>
            <a:r>
              <a:rPr lang="en-US" sz="2000" dirty="0"/>
              <a:t> to better than 25%.</a:t>
            </a:r>
          </a:p>
          <a:p>
            <a:r>
              <a:rPr lang="en-US" sz="2000" dirty="0"/>
              <a:t>EML 2.0.3: RST shall be capable of determining the masses of, and distances to, host stars of 40% of the detected planets with a precision of 20% or better.</a:t>
            </a:r>
          </a:p>
          <a:p>
            <a:r>
              <a:rPr lang="en-US" sz="2000" dirty="0"/>
              <a:t>EML 2.0.4: RST shall be capable of measuring the frequency of free floating planetary- mass objects in the Galaxy from Mars to 10 Jupiter masses. If there is 1</a:t>
            </a:r>
            <a:r>
              <a:rPr lang="en-US" sz="2000" i="1" dirty="0"/>
              <a:t>M</a:t>
            </a:r>
            <a:r>
              <a:rPr lang="en-US" sz="2000" baseline="-25000" dirty="0"/>
              <a:t>⊕</a:t>
            </a:r>
            <a:r>
              <a:rPr lang="en-US" sz="2000" dirty="0"/>
              <a:t> free-floating planet per star, measure this frequency to better than 25%.</a:t>
            </a:r>
          </a:p>
          <a:p>
            <a:r>
              <a:rPr lang="en-US" sz="2000" dirty="0"/>
              <a:t>EML 2.0.5: RST shall be capable of estimating </a:t>
            </a:r>
            <a:r>
              <a:rPr lang="el-GR" sz="2000" dirty="0"/>
              <a:t>η</a:t>
            </a:r>
            <a:r>
              <a:rPr lang="el-GR" sz="2000" baseline="-25000" dirty="0"/>
              <a:t>⊕</a:t>
            </a:r>
            <a:r>
              <a:rPr lang="el-GR" sz="2000" dirty="0"/>
              <a:t> (</a:t>
            </a:r>
            <a:r>
              <a:rPr lang="en-US" sz="2000" dirty="0"/>
              <a:t>the frequency of planets orbiting FGK stars with mass ratio and estimated projected semimajor axis within 20% of the Earth-Sun system) to a precision of 0.2 </a:t>
            </a:r>
            <a:r>
              <a:rPr lang="en-US" sz="2000" dirty="0" err="1"/>
              <a:t>dex</a:t>
            </a:r>
            <a:r>
              <a:rPr lang="en-US" sz="2000" dirty="0"/>
              <a:t> via extrapolation from larger and longer-period planets </a:t>
            </a:r>
          </a:p>
          <a:p>
            <a:endParaRPr lang="en-US" sz="2000" dirty="0"/>
          </a:p>
          <a:p>
            <a:endParaRPr lang="en-US" sz="2000" dirty="0"/>
          </a:p>
        </p:txBody>
      </p:sp>
      <p:sp>
        <p:nvSpPr>
          <p:cNvPr id="6" name="Rectangle 5">
            <a:extLst>
              <a:ext uri="{FF2B5EF4-FFF2-40B4-BE49-F238E27FC236}">
                <a16:creationId xmlns:a16="http://schemas.microsoft.com/office/drawing/2014/main" id="{630FA0FC-322A-470E-1F23-03FB1FCC540F}"/>
              </a:ext>
            </a:extLst>
          </p:cNvPr>
          <p:cNvSpPr/>
          <p:nvPr/>
        </p:nvSpPr>
        <p:spPr bwMode="auto">
          <a:xfrm>
            <a:off x="567266" y="4196220"/>
            <a:ext cx="10913534" cy="701457"/>
          </a:xfrm>
          <a:prstGeom prst="rect">
            <a:avLst/>
          </a:prstGeom>
          <a:noFill/>
          <a:ln w="25400" cap="flat" cmpd="sng" algn="ctr">
            <a:solidFill>
              <a:srgbClr val="FF0000"/>
            </a:solidFill>
            <a:prstDash val="solid"/>
            <a:round/>
            <a:headEnd type="none" w="med" len="med"/>
            <a:tailEnd type="none" w="med" len="med"/>
          </a:ln>
          <a:effectLst>
            <a:prstShdw prst="shdw17" dist="17961" dir="2700000">
              <a:srgbClr val="FFFFFF">
                <a:gamma/>
                <a:shade val="60000"/>
                <a:invGamma/>
                <a:alpha val="74998"/>
              </a:srgbClr>
            </a:prst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7" name="Rectangle 6">
            <a:extLst>
              <a:ext uri="{FF2B5EF4-FFF2-40B4-BE49-F238E27FC236}">
                <a16:creationId xmlns:a16="http://schemas.microsoft.com/office/drawing/2014/main" id="{8EFA46C1-0B79-9C03-4069-3A5ABB801824}"/>
              </a:ext>
            </a:extLst>
          </p:cNvPr>
          <p:cNvSpPr/>
          <p:nvPr/>
        </p:nvSpPr>
        <p:spPr bwMode="auto">
          <a:xfrm>
            <a:off x="2430049" y="4008329"/>
            <a:ext cx="914400" cy="914400"/>
          </a:xfrm>
          <a:prstGeom prst="rect">
            <a:avLst/>
          </a:prstGeom>
          <a:noFill/>
          <a:ln w="19050" cap="flat" cmpd="sng" algn="ctr">
            <a:noFill/>
            <a:prstDash val="solid"/>
            <a:round/>
            <a:headEnd type="none" w="med" len="med"/>
            <a:tailEnd type="none" w="med" len="med"/>
          </a:ln>
          <a:effectLst>
            <a:prstShdw prst="shdw17" dist="17961" dir="2700000">
              <a:srgbClr val="FFFFFF">
                <a:gamma/>
                <a:shade val="60000"/>
                <a:invGamma/>
                <a:alpha val="74998"/>
              </a:srgbClr>
            </a:prst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
        <p:nvSpPr>
          <p:cNvPr id="8" name="Rectangle 7">
            <a:extLst>
              <a:ext uri="{FF2B5EF4-FFF2-40B4-BE49-F238E27FC236}">
                <a16:creationId xmlns:a16="http://schemas.microsoft.com/office/drawing/2014/main" id="{58F1DF3D-A221-291B-2540-CFC67FAACCAA}"/>
              </a:ext>
            </a:extLst>
          </p:cNvPr>
          <p:cNvSpPr/>
          <p:nvPr/>
        </p:nvSpPr>
        <p:spPr bwMode="auto">
          <a:xfrm>
            <a:off x="567266" y="5849655"/>
            <a:ext cx="10913534" cy="1020871"/>
          </a:xfrm>
          <a:prstGeom prst="rect">
            <a:avLst/>
          </a:prstGeom>
          <a:noFill/>
          <a:ln w="25400" cap="flat" cmpd="sng" algn="ctr">
            <a:solidFill>
              <a:srgbClr val="FF0000"/>
            </a:solidFill>
            <a:prstDash val="solid"/>
            <a:round/>
            <a:headEnd type="none" w="med" len="med"/>
            <a:tailEnd type="none" w="med" len="med"/>
          </a:ln>
          <a:effectLst>
            <a:prstShdw prst="shdw17" dist="17961" dir="2700000">
              <a:srgbClr val="FFFFFF">
                <a:gamma/>
                <a:shade val="60000"/>
                <a:invGamma/>
                <a:alpha val="74998"/>
              </a:srgbClr>
            </a:prst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213490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A41D-E60E-914D-B783-656B64FE9FEE}"/>
              </a:ext>
            </a:extLst>
          </p:cNvPr>
          <p:cNvSpPr>
            <a:spLocks noGrp="1"/>
          </p:cNvSpPr>
          <p:nvPr>
            <p:ph type="title"/>
          </p:nvPr>
        </p:nvSpPr>
        <p:spPr/>
        <p:txBody>
          <a:bodyPr/>
          <a:lstStyle/>
          <a:p>
            <a:r>
              <a:rPr lang="en-US" dirty="0"/>
              <a:t>RGES PIT Primary Goals</a:t>
            </a:r>
          </a:p>
        </p:txBody>
      </p:sp>
      <p:sp>
        <p:nvSpPr>
          <p:cNvPr id="3" name="Content Placeholder 2">
            <a:extLst>
              <a:ext uri="{FF2B5EF4-FFF2-40B4-BE49-F238E27FC236}">
                <a16:creationId xmlns:a16="http://schemas.microsoft.com/office/drawing/2014/main" id="{8558C371-F01C-8145-9FB2-EAE077330715}"/>
              </a:ext>
            </a:extLst>
          </p:cNvPr>
          <p:cNvSpPr>
            <a:spLocks noGrp="1"/>
          </p:cNvSpPr>
          <p:nvPr>
            <p:ph idx="1"/>
          </p:nvPr>
        </p:nvSpPr>
        <p:spPr>
          <a:xfrm>
            <a:off x="147761" y="914400"/>
            <a:ext cx="12044239" cy="5791200"/>
          </a:xfrm>
        </p:spPr>
        <p:txBody>
          <a:bodyPr/>
          <a:lstStyle/>
          <a:p>
            <a:r>
              <a:rPr lang="en-US" sz="3600" dirty="0"/>
              <a:t>Survey Simulation Pipeline</a:t>
            </a:r>
          </a:p>
          <a:p>
            <a:pPr lvl="1"/>
            <a:r>
              <a:rPr lang="en-US" sz="1800" dirty="0"/>
              <a:t>Verify Science Requirements</a:t>
            </a:r>
          </a:p>
          <a:p>
            <a:pPr lvl="1"/>
            <a:r>
              <a:rPr lang="en-US" sz="1800" dirty="0"/>
              <a:t>Test Data Reduction and Analysis Pipeline</a:t>
            </a:r>
          </a:p>
          <a:p>
            <a:pPr lvl="1"/>
            <a:r>
              <a:rPr lang="en-US" sz="1800" dirty="0"/>
              <a:t>Optimize Survey Strategy – not just for us! </a:t>
            </a:r>
          </a:p>
          <a:p>
            <a:r>
              <a:rPr lang="en-US" sz="3600" dirty="0"/>
              <a:t>Data Reduction and Analysis Pipeline – in collaboration with Science Support Center/MSOS Team</a:t>
            </a:r>
          </a:p>
          <a:p>
            <a:pPr lvl="1"/>
            <a:r>
              <a:rPr lang="en-US" sz="2000" dirty="0"/>
              <a:t>Photometry/Astrometry Pipeline </a:t>
            </a:r>
          </a:p>
          <a:p>
            <a:pPr lvl="1"/>
            <a:r>
              <a:rPr lang="en-US" sz="2000" dirty="0"/>
              <a:t>Event Detection and Characterization Pipeline </a:t>
            </a:r>
          </a:p>
          <a:p>
            <a:pPr lvl="1"/>
            <a:r>
              <a:rPr lang="en-US" sz="2000" dirty="0"/>
              <a:t>Occurrence Rate Pipeline – purview of PIT alone</a:t>
            </a:r>
          </a:p>
          <a:p>
            <a:r>
              <a:rPr lang="en-US" sz="3600" dirty="0"/>
              <a:t>Precursor and Contemporaneous Observations</a:t>
            </a:r>
          </a:p>
          <a:p>
            <a:pPr lvl="1"/>
            <a:r>
              <a:rPr lang="en-US" sz="2000" dirty="0"/>
              <a:t>Euclid, Rubin, PRIME, HST/JWST, ground-based AO, input catalogs, extinction maps</a:t>
            </a:r>
          </a:p>
          <a:p>
            <a:pPr lvl="1"/>
            <a:r>
              <a:rPr lang="en-US" sz="2400" dirty="0">
                <a:solidFill>
                  <a:srgbClr val="FF0001"/>
                </a:solidFill>
              </a:rPr>
              <a:t>Recently awarded 177 HST orbits to image a subset of the fields likely to be targeted by RGBTDS! (PI – Sean Terry)</a:t>
            </a:r>
          </a:p>
        </p:txBody>
      </p:sp>
      <p:pic>
        <p:nvPicPr>
          <p:cNvPr id="137219" name="Picture 3" descr="page9image200250432">
            <a:extLst>
              <a:ext uri="{FF2B5EF4-FFF2-40B4-BE49-F238E27FC236}">
                <a16:creationId xmlns:a16="http://schemas.microsoft.com/office/drawing/2014/main" id="{4351A1F2-CD44-ED40-83C8-5EAF7831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38241" name="Picture 1" descr="page9image200250432">
            <a:extLst>
              <a:ext uri="{FF2B5EF4-FFF2-40B4-BE49-F238E27FC236}">
                <a16:creationId xmlns:a16="http://schemas.microsoft.com/office/drawing/2014/main" id="{AA2713C3-4022-F77C-FABC-EDB2E849E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A41D-E60E-914D-B783-656B64FE9FEE}"/>
              </a:ext>
            </a:extLst>
          </p:cNvPr>
          <p:cNvSpPr>
            <a:spLocks noGrp="1"/>
          </p:cNvSpPr>
          <p:nvPr>
            <p:ph type="title"/>
          </p:nvPr>
        </p:nvSpPr>
        <p:spPr/>
        <p:txBody>
          <a:bodyPr/>
          <a:lstStyle/>
          <a:p>
            <a:r>
              <a:rPr lang="en-US" dirty="0"/>
              <a:t>RGES PIT Primary Goals</a:t>
            </a:r>
          </a:p>
        </p:txBody>
      </p:sp>
      <p:sp>
        <p:nvSpPr>
          <p:cNvPr id="3" name="Content Placeholder 2">
            <a:extLst>
              <a:ext uri="{FF2B5EF4-FFF2-40B4-BE49-F238E27FC236}">
                <a16:creationId xmlns:a16="http://schemas.microsoft.com/office/drawing/2014/main" id="{8558C371-F01C-8145-9FB2-EAE077330715}"/>
              </a:ext>
            </a:extLst>
          </p:cNvPr>
          <p:cNvSpPr>
            <a:spLocks noGrp="1"/>
          </p:cNvSpPr>
          <p:nvPr>
            <p:ph idx="1"/>
          </p:nvPr>
        </p:nvSpPr>
        <p:spPr>
          <a:xfrm>
            <a:off x="147761" y="1282700"/>
            <a:ext cx="12044239" cy="3756454"/>
          </a:xfrm>
        </p:spPr>
        <p:txBody>
          <a:bodyPr/>
          <a:lstStyle/>
          <a:p>
            <a:r>
              <a:rPr lang="en-US" sz="3600" dirty="0"/>
              <a:t>Human Infrastructure – led by Keivan </a:t>
            </a:r>
            <a:r>
              <a:rPr lang="en-US" sz="3600" dirty="0" err="1"/>
              <a:t>Stassun</a:t>
            </a:r>
            <a:endParaRPr lang="en-US" sz="3600" dirty="0"/>
          </a:p>
          <a:p>
            <a:pPr lvl="1"/>
            <a:r>
              <a:rPr lang="en-US" sz="2000" dirty="0"/>
              <a:t>Draft code of conduct, publication policy, presentation policy.</a:t>
            </a:r>
          </a:p>
          <a:p>
            <a:pPr lvl="1"/>
            <a:r>
              <a:rPr lang="en-US" sz="2000" dirty="0"/>
              <a:t>Develop publicly available modeling tools and references – e.g., </a:t>
            </a:r>
            <a:r>
              <a:rPr lang="en-US" sz="2000" dirty="0" err="1"/>
              <a:t>ExoFAST</a:t>
            </a:r>
            <a:r>
              <a:rPr lang="en-US" sz="2000" dirty="0"/>
              <a:t>, </a:t>
            </a:r>
            <a:r>
              <a:rPr lang="en-US" sz="2000" dirty="0" err="1"/>
              <a:t>PyLIMA</a:t>
            </a:r>
            <a:r>
              <a:rPr lang="en-US" sz="2000" dirty="0"/>
              <a:t>, </a:t>
            </a:r>
            <a:r>
              <a:rPr lang="en-US" sz="2000" dirty="0" err="1"/>
              <a:t>PyLIMASS</a:t>
            </a:r>
            <a:r>
              <a:rPr lang="en-US" sz="2000" dirty="0"/>
              <a:t>, </a:t>
            </a:r>
            <a:r>
              <a:rPr lang="en-US" sz="2000" dirty="0" err="1"/>
              <a:t>RTModel</a:t>
            </a:r>
            <a:r>
              <a:rPr lang="en-US" sz="2000" dirty="0"/>
              <a:t>, </a:t>
            </a:r>
            <a:r>
              <a:rPr lang="en-US" sz="2000" dirty="0" err="1"/>
              <a:t>MuLensModel</a:t>
            </a:r>
            <a:r>
              <a:rPr lang="en-US" sz="2000" dirty="0"/>
              <a:t>, </a:t>
            </a:r>
            <a:r>
              <a:rPr lang="en-US" sz="2000" dirty="0" err="1"/>
              <a:t>vbblensing</a:t>
            </a:r>
            <a:r>
              <a:rPr lang="en-US" sz="2000" dirty="0"/>
              <a:t>, </a:t>
            </a:r>
            <a:r>
              <a:rPr lang="en-US" sz="2000" dirty="0" err="1"/>
              <a:t>eesunhong</a:t>
            </a:r>
            <a:r>
              <a:rPr lang="en-US" sz="2000" dirty="0"/>
              <a:t>, Microlensing Source, more.</a:t>
            </a:r>
          </a:p>
          <a:p>
            <a:pPr lvl="1"/>
            <a:r>
              <a:rPr lang="en-US" sz="2000" dirty="0"/>
              <a:t>Training workshops – </a:t>
            </a:r>
            <a:r>
              <a:rPr lang="en-US" sz="2400" dirty="0">
                <a:solidFill>
                  <a:srgbClr val="FF0001"/>
                </a:solidFill>
              </a:rPr>
              <a:t>2025 Sagan Summer Workshop?</a:t>
            </a:r>
            <a:endParaRPr lang="en-US" sz="2800" dirty="0">
              <a:solidFill>
                <a:srgbClr val="FF0001"/>
              </a:solidFill>
            </a:endParaRPr>
          </a:p>
          <a:p>
            <a:pPr lvl="1"/>
            <a:r>
              <a:rPr lang="en-US" sz="2000" dirty="0"/>
              <a:t>Develop microlensing ‘mini courses’</a:t>
            </a:r>
          </a:p>
          <a:p>
            <a:pPr lvl="1"/>
            <a:r>
              <a:rPr lang="en-US" sz="2000" dirty="0"/>
              <a:t>Issue and curate data challenges</a:t>
            </a:r>
          </a:p>
          <a:p>
            <a:pPr lvl="1"/>
            <a:r>
              <a:rPr lang="en-US" sz="2400" dirty="0">
                <a:solidFill>
                  <a:srgbClr val="FF0000"/>
                </a:solidFill>
              </a:rPr>
              <a:t>Seek to recruit and train graduate students and postdocs in microlensing, drawing as much as possible from pools of talent from underrepresented backgrounds.  </a:t>
            </a:r>
          </a:p>
        </p:txBody>
      </p:sp>
      <p:pic>
        <p:nvPicPr>
          <p:cNvPr id="137219" name="Picture 3" descr="page9image200250432">
            <a:extLst>
              <a:ext uri="{FF2B5EF4-FFF2-40B4-BE49-F238E27FC236}">
                <a16:creationId xmlns:a16="http://schemas.microsoft.com/office/drawing/2014/main" id="{4351A1F2-CD44-ED40-83C8-5EAF7831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38241" name="Picture 1" descr="page9image200250432">
            <a:extLst>
              <a:ext uri="{FF2B5EF4-FFF2-40B4-BE49-F238E27FC236}">
                <a16:creationId xmlns:a16="http://schemas.microsoft.com/office/drawing/2014/main" id="{AA2713C3-4022-F77C-FABC-EDB2E849E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7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A41D-E60E-914D-B783-656B64FE9FEE}"/>
              </a:ext>
            </a:extLst>
          </p:cNvPr>
          <p:cNvSpPr>
            <a:spLocks noGrp="1"/>
          </p:cNvSpPr>
          <p:nvPr>
            <p:ph type="title"/>
          </p:nvPr>
        </p:nvSpPr>
        <p:spPr/>
        <p:txBody>
          <a:bodyPr/>
          <a:lstStyle/>
          <a:p>
            <a:r>
              <a:rPr lang="en-US" sz="4800" dirty="0"/>
              <a:t>RGES PIT Primary Goal!</a:t>
            </a:r>
          </a:p>
        </p:txBody>
      </p:sp>
      <p:sp>
        <p:nvSpPr>
          <p:cNvPr id="3" name="Content Placeholder 2">
            <a:extLst>
              <a:ext uri="{FF2B5EF4-FFF2-40B4-BE49-F238E27FC236}">
                <a16:creationId xmlns:a16="http://schemas.microsoft.com/office/drawing/2014/main" id="{8558C371-F01C-8145-9FB2-EAE077330715}"/>
              </a:ext>
            </a:extLst>
          </p:cNvPr>
          <p:cNvSpPr>
            <a:spLocks noGrp="1"/>
          </p:cNvSpPr>
          <p:nvPr>
            <p:ph idx="1"/>
          </p:nvPr>
        </p:nvSpPr>
        <p:spPr>
          <a:xfrm>
            <a:off x="147761" y="914400"/>
            <a:ext cx="12044239" cy="5791200"/>
          </a:xfrm>
        </p:spPr>
        <p:txBody>
          <a:bodyPr/>
          <a:lstStyle/>
          <a:p>
            <a:pPr marL="0" indent="0">
              <a:buNone/>
            </a:pPr>
            <a:endParaRPr lang="en-US" sz="3600" dirty="0">
              <a:solidFill>
                <a:srgbClr val="FF0000"/>
              </a:solidFill>
            </a:endParaRPr>
          </a:p>
          <a:p>
            <a:pPr marL="0" indent="0">
              <a:buNone/>
            </a:pPr>
            <a:endParaRPr lang="en-US" sz="3600" dirty="0">
              <a:solidFill>
                <a:srgbClr val="FF0000"/>
              </a:solidFill>
            </a:endParaRPr>
          </a:p>
          <a:p>
            <a:pPr marL="0" indent="0">
              <a:buNone/>
            </a:pPr>
            <a:endParaRPr lang="en-US" sz="3600" dirty="0">
              <a:solidFill>
                <a:srgbClr val="FF0000"/>
              </a:solidFill>
            </a:endParaRPr>
          </a:p>
          <a:p>
            <a:pPr marL="0" indent="0" algn="ctr">
              <a:buNone/>
            </a:pPr>
            <a:r>
              <a:rPr lang="en-US" sz="4400" dirty="0">
                <a:solidFill>
                  <a:srgbClr val="FF0000"/>
                </a:solidFill>
              </a:rPr>
              <a:t>Help the Roman project, other PITs, other WFI science teams, the community, and you! </a:t>
            </a:r>
          </a:p>
          <a:p>
            <a:endParaRPr lang="en-US" sz="2000" dirty="0"/>
          </a:p>
        </p:txBody>
      </p:sp>
      <p:pic>
        <p:nvPicPr>
          <p:cNvPr id="137219" name="Picture 3" descr="page9image200250432">
            <a:extLst>
              <a:ext uri="{FF2B5EF4-FFF2-40B4-BE49-F238E27FC236}">
                <a16:creationId xmlns:a16="http://schemas.microsoft.com/office/drawing/2014/main" id="{4351A1F2-CD44-ED40-83C8-5EAF78317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38241" name="Picture 1" descr="page9image200250432">
            <a:extLst>
              <a:ext uri="{FF2B5EF4-FFF2-40B4-BE49-F238E27FC236}">
                <a16:creationId xmlns:a16="http://schemas.microsoft.com/office/drawing/2014/main" id="{AA2713C3-4022-F77C-FABC-EDB2E849E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327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5955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prstShdw prst="shdw17" dist="17961" dir="2700000">
            <a:srgbClr val="FFFFFF">
              <a:gamma/>
              <a:shade val="60000"/>
              <a:invGamma/>
              <a:alpha val="74998"/>
            </a:srgbClr>
          </a:prstShdw>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prstShdw prst="shdw17" dist="17961" dir="2700000">
            <a:srgbClr val="FFFFFF">
              <a:gamma/>
              <a:shade val="60000"/>
              <a:invGamma/>
              <a:alpha val="74998"/>
            </a:srgbClr>
          </a:prstShdw>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prstShdw prst="shdw17" dist="17961" dir="2700000">
            <a:srgbClr val="FFFFFF">
              <a:gamma/>
              <a:shade val="60000"/>
              <a:invGamma/>
              <a:alpha val="74998"/>
            </a:srgbClr>
          </a:prstShdw>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prstShdw prst="shdw17" dist="17961" dir="2700000">
            <a:srgbClr val="FFFFFF">
              <a:gamma/>
              <a:shade val="60000"/>
              <a:invGamma/>
              <a:alpha val="74998"/>
            </a:srgbClr>
          </a:prstShdw>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37755</TotalTime>
  <Words>1630</Words>
  <Application>Microsoft Macintosh PowerPoint</Application>
  <PresentationFormat>Widescreen</PresentationFormat>
  <Paragraphs>155</Paragraphs>
  <Slides>17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Cambria Math</vt:lpstr>
      <vt:lpstr>Helvetica</vt:lpstr>
      <vt:lpstr>Times New Roman</vt:lpstr>
      <vt:lpstr>Default Design</vt:lpstr>
      <vt:lpstr>Custom Design</vt:lpstr>
      <vt:lpstr>2_Default Design</vt:lpstr>
      <vt:lpstr>The Roman Galactic Exoplanet Survey  Project Infrastructure Team (RGES PIT)  Challenging Theory with Roman 7/12/2024</vt:lpstr>
      <vt:lpstr>PowerPoint Presentation</vt:lpstr>
      <vt:lpstr>The Roman Galactic Exoplanet Survey  Project Infrastructure Team</vt:lpstr>
      <vt:lpstr>The RGES PIT Team</vt:lpstr>
      <vt:lpstr>OSU Graduate Students working on Roman Say hi!</vt:lpstr>
      <vt:lpstr>Roman Galactic Exoplanet Survey</vt:lpstr>
      <vt:lpstr>RGES PIT Primary Goals</vt:lpstr>
      <vt:lpstr>RGES PIT Primary Goals</vt:lpstr>
      <vt:lpstr>RGES PIT Primary Goal!</vt:lpstr>
      <vt:lpstr>Working Groups</vt:lpstr>
      <vt:lpstr>Simulations Working Group</vt:lpstr>
      <vt:lpstr>Simulations Working Group pt. 2</vt:lpstr>
      <vt:lpstr>Variable Stars Subgroup</vt:lpstr>
      <vt:lpstr>Event Modeling and Analysis</vt:lpstr>
      <vt:lpstr>Lens Flux Analysis Working Group</vt:lpstr>
      <vt:lpstr>Current and Future Meetings</vt:lpstr>
      <vt:lpstr>Always looking for more help!</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AFTA WFIRST</dc:title>
  <dc:creator>David Spergel</dc:creator>
  <cp:lastModifiedBy>Gaudi, Scott</cp:lastModifiedBy>
  <cp:revision>558</cp:revision>
  <cp:lastPrinted>2013-04-12T18:08:58Z</cp:lastPrinted>
  <dcterms:created xsi:type="dcterms:W3CDTF">2015-05-05T02:53:00Z</dcterms:created>
  <dcterms:modified xsi:type="dcterms:W3CDTF">2024-07-12T13:23:05Z</dcterms:modified>
</cp:coreProperties>
</file>