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3"/>
  </p:notesMasterIdLst>
  <p:sldIdLst>
    <p:sldId id="269" r:id="rId2"/>
    <p:sldId id="270" r:id="rId3"/>
    <p:sldId id="265" r:id="rId4"/>
    <p:sldId id="273" r:id="rId5"/>
    <p:sldId id="277" r:id="rId6"/>
    <p:sldId id="268" r:id="rId7"/>
    <p:sldId id="280" r:id="rId8"/>
    <p:sldId id="272" r:id="rId9"/>
    <p:sldId id="278" r:id="rId10"/>
    <p:sldId id="28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3"/>
    <p:restoredTop sz="94946"/>
  </p:normalViewPr>
  <p:slideViewPr>
    <p:cSldViewPr snapToGrid="0">
      <p:cViewPr varScale="1">
        <p:scale>
          <a:sx n="138" d="100"/>
          <a:sy n="138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9A7D0-5744-6F40-87C6-DF83D9EE8F7C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84AC1-4EB4-E843-B570-CEA68B00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84AC1-4EB4-E843-B570-CEA68B0022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84AC1-4EB4-E843-B570-CEA68B0022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3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C9D4-19E1-244F-89A1-005816DE4306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EA7-D3D0-844A-BE97-5A5D3368084B}" type="datetime1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0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EA7-D3D0-844A-BE97-5A5D3368084B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410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EA7-D3D0-844A-BE97-5A5D3368084B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665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EA7-D3D0-844A-BE97-5A5D3368084B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27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EA7-D3D0-844A-BE97-5A5D3368084B}" type="datetime1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015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EA7-D3D0-844A-BE97-5A5D3368084B}" type="datetime1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42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765F-E548-6747-9243-D6E155267F78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0E3-8B95-C74F-ADBA-581E46729742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3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4920-7EEF-EA43-A826-3DAC3BDE0809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FBE-FDCF-E247-8F21-90F12614565D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4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A2B-7F66-2641-B709-B0AB033A8D70}" type="datetime1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0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2FF3-FE4E-AC4C-8723-1D857AB95E57}" type="datetime1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ACA0-E15E-E043-A5A4-D51A8AE9F775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BDBA-ACDE-EB4D-8B2F-F95650E14AEB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8A3F-6F3D-D74B-94DC-FE83F04D2FA1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9745-534A-5D4C-905C-D1DFE8F66C47}" type="datetime1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3B1EA7-D3D0-844A-BE97-5A5D3368084B}" type="datetime1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Bhavin Joshi -- Roman IPAC July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2154-B6F0-EC4E-BA49-E6ACA202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3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man.gsfc.nasa.gov/science/WFI_technical.html#filter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C7A22C-DC76-2710-4E24-73D900492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753717"/>
            <a:ext cx="5222325" cy="33295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EBEBEB"/>
                </a:solidFill>
                <a:latin typeface="Aptos Display" panose="020B0004020202020204" pitchFamily="34" charset="0"/>
              </a:rPr>
              <a:t>Photometric redshifts from the Roman HLTDS: implications for supernova cosmology and galaxy evolution science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C62887-0317-B95C-0EB3-91AEA8A6D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79"/>
            <a:ext cx="5222326" cy="13269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ptos Light" panose="020B0004020202020204" pitchFamily="34" charset="0"/>
              </a:rPr>
              <a:t>Bhavin Joshi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ptos Light" panose="020B0004020202020204" pitchFamily="34" charset="0"/>
              </a:rPr>
              <a:t>with Russell Ryan, Lou Strolger, and Rick Kessler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Aptos Light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ptos Light" panose="020B0004020202020204" pitchFamily="34" charset="0"/>
              </a:rPr>
              <a:t>For the Roman SN PIT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wirling meteorite">
            <a:extLst>
              <a:ext uri="{FF2B5EF4-FFF2-40B4-BE49-F238E27FC236}">
                <a16:creationId xmlns:a16="http://schemas.microsoft.com/office/drawing/2014/main" id="{7C9CEB3E-27F0-F32B-23F8-772A8E9A3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7" r="26287" b="1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C416-E9E9-A4D9-9097-2A902ADA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1C2154-B6F0-EC4E-BA49-E6ACA202A3F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4C58C-C452-D255-645B-3492AEC0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23" r="17323"/>
          <a:stretch/>
        </p:blipFill>
        <p:spPr>
          <a:xfrm>
            <a:off x="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D9B6BF9-D8B1-EE25-6BC9-3691A41F5B48}"/>
              </a:ext>
            </a:extLst>
          </p:cNvPr>
          <p:cNvSpPr txBox="1">
            <a:spLocks/>
          </p:cNvSpPr>
          <p:nvPr/>
        </p:nvSpPr>
        <p:spPr>
          <a:xfrm>
            <a:off x="8157967" y="6484240"/>
            <a:ext cx="3859795" cy="301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Bhavin Joshi -- Roman IPAC July 2024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87B2CE0-70E6-A228-E0C1-8A9619DD7B21}"/>
              </a:ext>
            </a:extLst>
          </p:cNvPr>
          <p:cNvSpPr txBox="1">
            <a:spLocks/>
          </p:cNvSpPr>
          <p:nvPr/>
        </p:nvSpPr>
        <p:spPr>
          <a:xfrm>
            <a:off x="19287" y="6635116"/>
            <a:ext cx="1618834" cy="2067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HUDF, Beckwith et al 2006</a:t>
            </a:r>
          </a:p>
        </p:txBody>
      </p:sp>
    </p:spTree>
    <p:extLst>
      <p:ext uri="{BB962C8B-B14F-4D97-AF65-F5344CB8AC3E}">
        <p14:creationId xmlns:p14="http://schemas.microsoft.com/office/powerpoint/2010/main" val="196265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8DA6-2F89-9B79-BF11-EBD204DD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276CA-90F3-6A0C-7E41-480F8363F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17D92-6B35-0B6A-C185-08983595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1F126A5-D2DB-3AA5-EFDF-8491192F0139}"/>
              </a:ext>
            </a:extLst>
          </p:cNvPr>
          <p:cNvSpPr txBox="1">
            <a:spLocks/>
          </p:cNvSpPr>
          <p:nvPr/>
        </p:nvSpPr>
        <p:spPr>
          <a:xfrm>
            <a:off x="8157967" y="6484240"/>
            <a:ext cx="3859795" cy="301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Bhavin Joshi -- Roman IPAC July 2024</a:t>
            </a:r>
          </a:p>
        </p:txBody>
      </p:sp>
    </p:spTree>
    <p:extLst>
      <p:ext uri="{BB962C8B-B14F-4D97-AF65-F5344CB8AC3E}">
        <p14:creationId xmlns:p14="http://schemas.microsoft.com/office/powerpoint/2010/main" val="35856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6AC5919D-A6A0-A764-3FC5-874C710D6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86" y="1370273"/>
            <a:ext cx="10709277" cy="26887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4B664-FBB5-846E-6C25-62074638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A1FED-3364-5EEE-3BDD-CDCE12B1B947}"/>
              </a:ext>
            </a:extLst>
          </p:cNvPr>
          <p:cNvSpPr txBox="1"/>
          <p:nvPr/>
        </p:nvSpPr>
        <p:spPr>
          <a:xfrm>
            <a:off x="482586" y="350076"/>
            <a:ext cx="100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WFI Imaging Filter Sensitivity.</a:t>
            </a:r>
          </a:p>
          <a:p>
            <a:r>
              <a:rPr lang="en-US" dirty="0">
                <a:latin typeface="Aptos" panose="020B0004020202020204" pitchFamily="34" charset="0"/>
              </a:rPr>
              <a:t>Reproduced from Roman GSFC page: </a:t>
            </a:r>
            <a:r>
              <a:rPr lang="en-US" dirty="0">
                <a:latin typeface="Aptos" panose="020B0004020202020204" pitchFamily="34" charset="0"/>
                <a:hlinkClick r:id="rId3"/>
              </a:rPr>
              <a:t>https://roman.gsfc.nasa.gov/science/WFI_technical.html#filters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13F1406-B2F8-4C0A-B566-EAFCF5C47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86" y="4269828"/>
            <a:ext cx="11223946" cy="21731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6113C-43E3-625F-ACB0-C33095840A4F}"/>
              </a:ext>
            </a:extLst>
          </p:cNvPr>
          <p:cNvSpPr txBox="1">
            <a:spLocks/>
          </p:cNvSpPr>
          <p:nvPr/>
        </p:nvSpPr>
        <p:spPr>
          <a:xfrm>
            <a:off x="8157967" y="6484240"/>
            <a:ext cx="3859795" cy="301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Bhavin Joshi -- Roman IPAC July 2024</a:t>
            </a:r>
          </a:p>
        </p:txBody>
      </p:sp>
    </p:spTree>
    <p:extLst>
      <p:ext uri="{BB962C8B-B14F-4D97-AF65-F5344CB8AC3E}">
        <p14:creationId xmlns:p14="http://schemas.microsoft.com/office/powerpoint/2010/main" val="60338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44142D-FD0A-F5A3-0D7D-074399EA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65125"/>
            <a:ext cx="10007983" cy="61872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Photometric redshifts from legacy galaxy redshift/supernova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25BB-DBB2-750B-465F-35559FF0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983848"/>
            <a:ext cx="10515600" cy="5202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Aptos Light" panose="020B0004020202020204" pitchFamily="34" charset="0"/>
              </a:rPr>
              <a:t>SDSS, Pan-STARRS, DES have photometry 5 bands (optical (u)grizy; no NIR data)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ptos Light" panose="020B0004020202020204" pitchFamily="34" charset="0"/>
              </a:rPr>
              <a:t>Photometric redshifts calibrated by algorithms that attempt to learn the color-redshift relation from a spectroscopic training set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ptos Light" panose="020B0004020202020204" pitchFamily="34" charset="0"/>
              </a:rPr>
              <a:t>Training set of spec-z requires VERY accurate redshifts, 𝜎</a:t>
            </a:r>
            <a:r>
              <a:rPr lang="en-US" sz="2000" baseline="-25000" dirty="0">
                <a:latin typeface="Aptos Light" panose="020B0004020202020204" pitchFamily="34" charset="0"/>
              </a:rPr>
              <a:t>z</a:t>
            </a:r>
            <a:r>
              <a:rPr lang="en-US" sz="2000" dirty="0">
                <a:latin typeface="Aptos Light" panose="020B0004020202020204" pitchFamily="34" charset="0"/>
              </a:rPr>
              <a:t>  &lt;~ 10</a:t>
            </a:r>
            <a:r>
              <a:rPr lang="en-US" sz="2000" baseline="30000" dirty="0">
                <a:latin typeface="Aptos Light" panose="020B0004020202020204" pitchFamily="34" charset="0"/>
              </a:rPr>
              <a:t>-3</a:t>
            </a:r>
            <a:r>
              <a:rPr lang="en-US" sz="2000" dirty="0">
                <a:latin typeface="Aptos Light" panose="020B0004020202020204" pitchFamily="34" charset="0"/>
              </a:rPr>
              <a:t> (1+z)</a:t>
            </a:r>
            <a:endParaRPr lang="en-US" sz="2000" baseline="30000" dirty="0">
              <a:latin typeface="Aptos Light" panose="020B00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ptos Light" panose="020B0004020202020204" pitchFamily="34" charset="0"/>
              </a:rPr>
              <a:t>The training set galaxies must also span, with dense coverage, the color-redshift space over which we will estimate photo-z</a:t>
            </a:r>
          </a:p>
          <a:p>
            <a:pPr>
              <a:buFont typeface="Wingdings" pitchFamily="2" charset="2"/>
              <a:buChar char="§"/>
            </a:pPr>
            <a:r>
              <a:rPr lang="en-US" i="1" dirty="0">
                <a:latin typeface="Aptos Light" panose="020B0004020202020204" pitchFamily="34" charset="0"/>
              </a:rPr>
              <a:t>For this analysis, we assume that a training set of spectroscopic redshifts will not be available for the Roman HLTDS, and therefore the photo-z estimation must rely only on the broadband data.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ptos Light" panose="020B0004020202020204" pitchFamily="34" charset="0"/>
              </a:rPr>
              <a:t>Note: Roman prism data might not be useful as a training set given the low and variable spectral resolution which in turn leads to lower redshift accuracy than required for a training set. Whereas the Roman grism can only achieve shallower depths, for a comparable exposure time, relative to the prism.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ptos Light" panose="020B0004020202020204" pitchFamily="34" charset="0"/>
              </a:rPr>
              <a:t>Redshifts from Subaru PFS: while these will help mitigate many issues for SN Ia cosmology, they are unlikely to be a representative training set.</a:t>
            </a:r>
          </a:p>
          <a:p>
            <a:pPr lvl="1">
              <a:buFont typeface="Wingdings" pitchFamily="2" charset="2"/>
              <a:buChar char="§"/>
            </a:pPr>
            <a:endParaRPr lang="en-US" sz="2000" dirty="0">
              <a:latin typeface="Aptos Light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138A7-C923-8193-499B-7065C7D5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7967" y="6484240"/>
            <a:ext cx="3859795" cy="301752"/>
          </a:xfrm>
        </p:spPr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4694B-D1DB-A362-6DF8-4E297409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F618C5-D41D-A2D0-113A-EC03EF205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908362"/>
                <a:ext cx="10846182" cy="5430996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Test cases for various HLTDS filter configurations: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RZYJ, YJHF – reference survey configurations from </a:t>
                </a:r>
                <a:r>
                  <a:rPr lang="en-US" sz="2200" dirty="0">
                    <a:solidFill>
                      <a:srgbClr val="00B0F0"/>
                    </a:solidFill>
                    <a:latin typeface="Aptos Light" panose="020B0004020202020204" pitchFamily="34" charset="0"/>
                  </a:rPr>
                  <a:t>Rose et al. 2021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along with other configurations (total 10 configurations) from 4 bands to 7 bands (excluding the extremely wide F146 filter)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Roman and Rubin galaxy photometry from DIFFSKY (</a:t>
                </a:r>
                <a:r>
                  <a:rPr lang="en-US" sz="2200" dirty="0" err="1">
                    <a:solidFill>
                      <a:srgbClr val="00B0F0"/>
                    </a:solidFill>
                    <a:latin typeface="Aptos Light" panose="020B0004020202020204" pitchFamily="34" charset="0"/>
                  </a:rPr>
                  <a:t>Hearin</a:t>
                </a:r>
                <a:r>
                  <a:rPr lang="en-US" sz="2200" dirty="0">
                    <a:solidFill>
                      <a:srgbClr val="00B0F0"/>
                    </a:solidFill>
                    <a:latin typeface="Aptos Light" panose="020B0004020202020204" pitchFamily="34" charset="0"/>
                  </a:rPr>
                  <a:t> et al. 2023, Alarcon et al. 2023</a:t>
                </a:r>
                <a:r>
                  <a:rPr lang="en-US" sz="2200" dirty="0">
                    <a:latin typeface="Aptos Light" panose="020B0004020202020204" pitchFamily="34" charset="0"/>
                  </a:rPr>
                  <a:t>)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100K galaxies considered in each test case (with 0 &lt; </a:t>
                </a:r>
                <a:r>
                  <a:rPr lang="en-US" sz="2200" dirty="0" err="1">
                    <a:latin typeface="Aptos Light" panose="020B0004020202020204" pitchFamily="34" charset="0"/>
                  </a:rPr>
                  <a:t>z</a:t>
                </a:r>
                <a:r>
                  <a:rPr lang="en-US" sz="2200" baseline="-25000" dirty="0" err="1">
                    <a:latin typeface="Aptos Light" panose="020B0004020202020204" pitchFamily="34" charset="0"/>
                  </a:rPr>
                  <a:t>true</a:t>
                </a:r>
                <a:r>
                  <a:rPr lang="en-US" sz="2200" dirty="0">
                    <a:latin typeface="Aptos Light" panose="020B0004020202020204" pitchFamily="34" charset="0"/>
                  </a:rPr>
                  <a:t> &lt; 3)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Redshift for fitting was in the range: 0 &lt; </a:t>
                </a:r>
                <a:r>
                  <a:rPr lang="en-US" sz="2200" dirty="0" err="1">
                    <a:latin typeface="Aptos Light" panose="020B0004020202020204" pitchFamily="34" charset="0"/>
                  </a:rPr>
                  <a:t>z</a:t>
                </a:r>
                <a:r>
                  <a:rPr lang="en-US" sz="2200" baseline="-25000" dirty="0" err="1">
                    <a:latin typeface="Aptos Light" panose="020B0004020202020204" pitchFamily="34" charset="0"/>
                  </a:rPr>
                  <a:t>phot</a:t>
                </a:r>
                <a:r>
                  <a:rPr lang="en-US" sz="2200" dirty="0">
                    <a:latin typeface="Aptos Light" panose="020B0004020202020204" pitchFamily="34" charset="0"/>
                  </a:rPr>
                  <a:t> &lt; 6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We haven’t simulated a ZP systematic offset yet, but this can become a concern when considering photometric data from different telescope &amp; instrument combinations, e.g., Rubin + Roman + other ground and/or space-based data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EAZY (</a:t>
                </a:r>
                <a:r>
                  <a:rPr lang="en-US" sz="2200" dirty="0">
                    <a:solidFill>
                      <a:srgbClr val="00B0F0"/>
                    </a:solidFill>
                    <a:latin typeface="Aptos Light" panose="020B0004020202020204" pitchFamily="34" charset="0"/>
                  </a:rPr>
                  <a:t>Brammer et al. 2008</a:t>
                </a:r>
                <a:r>
                  <a:rPr lang="en-US" sz="2200" dirty="0">
                    <a:latin typeface="Aptos Light" panose="020B0004020202020204" pitchFamily="34" charset="0"/>
                  </a:rPr>
                  <a:t>): Template fitting for best-fit redshift through min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sz="2200" b="0" i="0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200" baseline="30000" dirty="0">
                  <a:latin typeface="Aptos Light" panose="020B0004020202020204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2200" dirty="0">
                    <a:latin typeface="Aptos Light" panose="020B0004020202020204" pitchFamily="34" charset="0"/>
                  </a:rPr>
                  <a:t>Has 12 templates with non-negative linear combinations of templates allowed</a:t>
                </a:r>
                <a:endParaRPr lang="en-US" sz="2200" baseline="30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F618C5-D41D-A2D0-113A-EC03EF205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908362"/>
                <a:ext cx="10846182" cy="5430996"/>
              </a:xfrm>
              <a:blipFill>
                <a:blip r:embed="rId2"/>
                <a:stretch>
                  <a:fillRect l="-351" t="-699" r="-468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A232-BB99-2E11-2F3A-D67F938A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C3C5E87-6D04-95E6-2E17-BFDA9631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7967" y="6484240"/>
            <a:ext cx="3859795" cy="301752"/>
          </a:xfrm>
        </p:spPr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631031-D5DB-D3EC-6F7D-CFD120F1A468}"/>
              </a:ext>
            </a:extLst>
          </p:cNvPr>
          <p:cNvSpPr txBox="1">
            <a:spLocks/>
          </p:cNvSpPr>
          <p:nvPr/>
        </p:nvSpPr>
        <p:spPr>
          <a:xfrm>
            <a:off x="344557" y="365125"/>
            <a:ext cx="10007983" cy="618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ptos Display" panose="020B0004020202020204" pitchFamily="34" charset="0"/>
              </a:rPr>
              <a:t>EAZY run details</a:t>
            </a:r>
          </a:p>
        </p:txBody>
      </p:sp>
    </p:spTree>
    <p:extLst>
      <p:ext uri="{BB962C8B-B14F-4D97-AF65-F5344CB8AC3E}">
        <p14:creationId xmlns:p14="http://schemas.microsoft.com/office/powerpoint/2010/main" val="291599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E5332-09C2-1624-F83B-4797E91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4</a:t>
            </a:fld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D6CBC98-285A-3DB6-D30F-BADF46C8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7967" y="6484240"/>
            <a:ext cx="3859795" cy="301752"/>
          </a:xfrm>
        </p:spPr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2B932F-166A-5AA3-A466-DA862BB27BC7}"/>
              </a:ext>
            </a:extLst>
          </p:cNvPr>
          <p:cNvSpPr txBox="1">
            <a:spLocks/>
          </p:cNvSpPr>
          <p:nvPr/>
        </p:nvSpPr>
        <p:spPr>
          <a:xfrm>
            <a:off x="296374" y="151966"/>
            <a:ext cx="10007983" cy="618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ptos Display" panose="020B0004020202020204" pitchFamily="34" charset="0"/>
              </a:rPr>
              <a:t>Results from 4 filter combinations of the design reference mission</a:t>
            </a:r>
          </a:p>
        </p:txBody>
      </p:sp>
      <p:pic>
        <p:nvPicPr>
          <p:cNvPr id="7" name="Picture 6" descr="A graph of a sample&#10;&#10;Description automatically generated with medium confidence">
            <a:extLst>
              <a:ext uri="{FF2B5EF4-FFF2-40B4-BE49-F238E27FC236}">
                <a16:creationId xmlns:a16="http://schemas.microsoft.com/office/drawing/2014/main" id="{641B7585-F6A6-0E81-2B8E-F9C43BFD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30" y="1053245"/>
            <a:ext cx="5196721" cy="5498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2BFA8-DD0C-ADAF-C760-E1623EA8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646" y="1053244"/>
            <a:ext cx="5196720" cy="5498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6A1D06-A198-8691-7992-F22B9974154B}"/>
              </a:ext>
            </a:extLst>
          </p:cNvPr>
          <p:cNvSpPr txBox="1"/>
          <p:nvPr/>
        </p:nvSpPr>
        <p:spPr>
          <a:xfrm>
            <a:off x="1887643" y="678009"/>
            <a:ext cx="7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RZYJ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4B1A2-01D9-31F4-8488-2822375F5A76}"/>
              </a:ext>
            </a:extLst>
          </p:cNvPr>
          <p:cNvSpPr txBox="1"/>
          <p:nvPr/>
        </p:nvSpPr>
        <p:spPr>
          <a:xfrm>
            <a:off x="7084363" y="678009"/>
            <a:ext cx="79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YJHF</a:t>
            </a:r>
          </a:p>
        </p:txBody>
      </p:sp>
    </p:spTree>
    <p:extLst>
      <p:ext uri="{BB962C8B-B14F-4D97-AF65-F5344CB8AC3E}">
        <p14:creationId xmlns:p14="http://schemas.microsoft.com/office/powerpoint/2010/main" val="13031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E5332-09C2-1624-F83B-4797E91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5</a:t>
            </a:fld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D6CBC98-285A-3DB6-D30F-BADF46C8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7967" y="6484240"/>
            <a:ext cx="3859795" cy="301752"/>
          </a:xfrm>
        </p:spPr>
        <p:txBody>
          <a:bodyPr/>
          <a:lstStyle/>
          <a:p>
            <a:r>
              <a:rPr lang="en-US"/>
              <a:t>Bhavin Joshi -- Roman IPAC July 2024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2B932F-166A-5AA3-A466-DA862BB27BC7}"/>
              </a:ext>
            </a:extLst>
          </p:cNvPr>
          <p:cNvSpPr txBox="1">
            <a:spLocks/>
          </p:cNvSpPr>
          <p:nvPr/>
        </p:nvSpPr>
        <p:spPr>
          <a:xfrm>
            <a:off x="344557" y="85828"/>
            <a:ext cx="10007983" cy="618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ptos Display" panose="020B0004020202020204" pitchFamily="34" charset="0"/>
              </a:rPr>
              <a:t>Results from 5, 6, and 7 WFI band configurations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B7585-F6A6-0E81-2B8E-F9C43BFD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64424" y="1051051"/>
            <a:ext cx="4183261" cy="4426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8836BC-889A-E11D-708F-6D2EF1D1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2886" y="1051051"/>
            <a:ext cx="4183261" cy="4426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F5477-40F1-D3EC-64F9-F3101AA7B7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051051"/>
            <a:ext cx="4183261" cy="4426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3B898B-69C6-C3B5-DF48-F8464FC5D43C}"/>
              </a:ext>
            </a:extLst>
          </p:cNvPr>
          <p:cNvSpPr txBox="1"/>
          <p:nvPr/>
        </p:nvSpPr>
        <p:spPr>
          <a:xfrm>
            <a:off x="1314173" y="605103"/>
            <a:ext cx="9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RZYJH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1E947-C30D-1FBB-522A-70C31D25D694}"/>
              </a:ext>
            </a:extLst>
          </p:cNvPr>
          <p:cNvSpPr txBox="1"/>
          <p:nvPr/>
        </p:nvSpPr>
        <p:spPr>
          <a:xfrm>
            <a:off x="5114962" y="589385"/>
            <a:ext cx="113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RZYJHF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1D139-BF4D-6821-6434-8D1C9836E14B}"/>
              </a:ext>
            </a:extLst>
          </p:cNvPr>
          <p:cNvSpPr txBox="1"/>
          <p:nvPr/>
        </p:nvSpPr>
        <p:spPr>
          <a:xfrm>
            <a:off x="8917922" y="580772"/>
            <a:ext cx="1308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RZYJHFK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D12E4-B047-6941-2D7C-11D9A48FB558}"/>
              </a:ext>
            </a:extLst>
          </p:cNvPr>
          <p:cNvSpPr txBox="1"/>
          <p:nvPr/>
        </p:nvSpPr>
        <p:spPr>
          <a:xfrm>
            <a:off x="344557" y="5486139"/>
            <a:ext cx="9374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 Light" panose="020B0004020202020204" pitchFamily="34" charset="0"/>
              </a:rPr>
              <a:t>Photo-z bias also improves significantly as well – reducing systematic error for SN Ia cosmology!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r>
              <a:rPr lang="en-US" dirty="0">
                <a:latin typeface="Aptos Light" panose="020B0004020202020204" pitchFamily="34" charset="0"/>
              </a:rPr>
              <a:t>Main modes of failure:</a:t>
            </a: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Aptos Light" panose="020B0004020202020204" pitchFamily="34" charset="0"/>
              </a:rPr>
              <a:t>Misidentification of the 4000A/Balmer breaks as the Lyman break</a:t>
            </a: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Aptos Light" panose="020B0004020202020204" pitchFamily="34" charset="0"/>
              </a:rPr>
              <a:t>Confusion between strong emission lines such as [OIII]5007 and H⍺</a:t>
            </a:r>
          </a:p>
        </p:txBody>
      </p:sp>
    </p:spTree>
    <p:extLst>
      <p:ext uri="{BB962C8B-B14F-4D97-AF65-F5344CB8AC3E}">
        <p14:creationId xmlns:p14="http://schemas.microsoft.com/office/powerpoint/2010/main" val="181858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E5332-09C2-1624-F83B-4797E91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4D1E4-8E99-C67B-33CF-4815BDF10C67}"/>
              </a:ext>
            </a:extLst>
          </p:cNvPr>
          <p:cNvSpPr txBox="1">
            <a:spLocks/>
          </p:cNvSpPr>
          <p:nvPr/>
        </p:nvSpPr>
        <p:spPr>
          <a:xfrm>
            <a:off x="8157967" y="6484240"/>
            <a:ext cx="3859795" cy="301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Bhavin Joshi -- Roman IPAC July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CD45A-DC9A-DCB1-A7AF-312D2898165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>
            <a:off x="0" y="295729"/>
            <a:ext cx="11842055" cy="46108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1C440-1A2E-098E-B1BE-8E62B29FA499}"/>
              </a:ext>
            </a:extLst>
          </p:cNvPr>
          <p:cNvSpPr txBox="1"/>
          <p:nvPr/>
        </p:nvSpPr>
        <p:spPr>
          <a:xfrm>
            <a:off x="457202" y="5179013"/>
            <a:ext cx="100900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Longer wavelength baseline is crucial to reducing the scatter and outlier fractions!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R band, in particular, is important for outlier reduction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6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E5332-09C2-1624-F83B-4797E91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B50C75A-953C-4CD3-C6D7-39C83890EEC2}"/>
              </a:ext>
            </a:extLst>
          </p:cNvPr>
          <p:cNvSpPr txBox="1">
            <a:spLocks/>
          </p:cNvSpPr>
          <p:nvPr/>
        </p:nvSpPr>
        <p:spPr>
          <a:xfrm>
            <a:off x="8157967" y="6484240"/>
            <a:ext cx="3859795" cy="301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Bhavin Joshi -- Roman IPAC July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75353-17E1-C5A1-EFD4-B2DA3D3C2DC9}"/>
              </a:ext>
            </a:extLst>
          </p:cNvPr>
          <p:cNvSpPr txBox="1">
            <a:spLocks/>
          </p:cNvSpPr>
          <p:nvPr/>
        </p:nvSpPr>
        <p:spPr>
          <a:xfrm>
            <a:off x="344557" y="365125"/>
            <a:ext cx="10007983" cy="618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ptos Display" panose="020B0004020202020204" pitchFamily="34" charset="0"/>
              </a:rPr>
              <a:t>Comparisons with photometric redshifts from other deep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AAD6-2966-1670-D51F-F1EBD90AAE8A}"/>
              </a:ext>
            </a:extLst>
          </p:cNvPr>
          <p:cNvSpPr txBox="1"/>
          <p:nvPr/>
        </p:nvSpPr>
        <p:spPr>
          <a:xfrm>
            <a:off x="344557" y="1063416"/>
            <a:ext cx="10007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The Hubble Ultra Deep Field (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Beckwith et al. 2006</a:t>
            </a:r>
            <a:r>
              <a:rPr lang="en-US" sz="2200" dirty="0">
                <a:latin typeface="Aptos Light" panose="020B0004020202020204" pitchFamily="34" charset="0"/>
              </a:rPr>
              <a:t>)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NUV data responsible for reduction by factor of 2 in scatter and 3 in outlier fraction (UVUDF; </a:t>
            </a:r>
            <a:r>
              <a:rPr lang="en-US" sz="2200" dirty="0" err="1">
                <a:solidFill>
                  <a:srgbClr val="00B0F0"/>
                </a:solidFill>
                <a:latin typeface="Aptos Light" panose="020B0004020202020204" pitchFamily="34" charset="0"/>
              </a:rPr>
              <a:t>Teplitz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 et al. 2013, </a:t>
            </a:r>
            <a:r>
              <a:rPr lang="en-US" sz="2200" dirty="0" err="1">
                <a:solidFill>
                  <a:srgbClr val="00B0F0"/>
                </a:solidFill>
                <a:latin typeface="Aptos Light" panose="020B0004020202020204" pitchFamily="34" charset="0"/>
              </a:rPr>
              <a:t>Rafelski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 et al. 2015</a:t>
            </a:r>
            <a:r>
              <a:rPr lang="en-US" sz="2200" dirty="0">
                <a:latin typeface="Aptos Light" panose="020B0004020202020204" pitchFamily="34" charset="0"/>
              </a:rPr>
              <a:t>)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COSMOS (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Scoville et al. 2007</a:t>
            </a:r>
            <a:r>
              <a:rPr lang="en-US" sz="2200" dirty="0">
                <a:latin typeface="Aptos Light" panose="020B0004020202020204" pitchFamily="34" charset="0"/>
              </a:rPr>
              <a:t>)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Photometric redshifts with scatter and outlier fractions &lt;1% with &gt;30 bands (</a:t>
            </a:r>
            <a:r>
              <a:rPr lang="en-US" sz="2200" dirty="0" err="1">
                <a:solidFill>
                  <a:srgbClr val="00B0F0"/>
                </a:solidFill>
                <a:latin typeface="Aptos Light" panose="020B0004020202020204" pitchFamily="34" charset="0"/>
              </a:rPr>
              <a:t>Mobasher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 et al. 2007, </a:t>
            </a:r>
            <a:r>
              <a:rPr lang="en-US" sz="2200" dirty="0" err="1">
                <a:solidFill>
                  <a:srgbClr val="00B0F0"/>
                </a:solidFill>
                <a:latin typeface="Aptos Light" panose="020B0004020202020204" pitchFamily="34" charset="0"/>
              </a:rPr>
              <a:t>Ilbert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 et al. 2009, </a:t>
            </a:r>
            <a:r>
              <a:rPr lang="en-US" sz="2200" dirty="0" err="1">
                <a:solidFill>
                  <a:srgbClr val="00B0F0"/>
                </a:solidFill>
                <a:latin typeface="Aptos Light" panose="020B0004020202020204" pitchFamily="34" charset="0"/>
              </a:rPr>
              <a:t>Laigle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 et al. 2015, Weaver et al. 2020</a:t>
            </a:r>
            <a:r>
              <a:rPr lang="en-US" sz="2200" dirty="0">
                <a:latin typeface="Aptos Light" panose="020B00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954FF-26BC-CAD5-87F7-E749A6E364EC}"/>
              </a:ext>
            </a:extLst>
          </p:cNvPr>
          <p:cNvSpPr txBox="1"/>
          <p:nvPr/>
        </p:nvSpPr>
        <p:spPr>
          <a:xfrm>
            <a:off x="344557" y="3814247"/>
            <a:ext cx="10656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enlo" panose="020B0609030804020204" pitchFamily="49" charset="0"/>
                <a:cs typeface="Times New Roman" panose="02020603050405020304" pitchFamily="18" charset="0"/>
              </a:rPr>
              <a:t>From the Roman science requirements documentation:</a:t>
            </a:r>
          </a:p>
          <a:p>
            <a:r>
              <a:rPr lang="en-US" sz="20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SN 2.0.3: 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RST shall enable a SN survey to observe more than 100 SNe-Ia per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Δz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=0.1 bin.</a:t>
            </a:r>
            <a:endParaRPr lang="en-US" sz="2000" dirty="0">
              <a:effectLst/>
              <a:latin typeface="Times New Roman" panose="02020603050405020304" pitchFamily="18" charset="0"/>
              <a:ea typeface="Menlo" panose="020B0609030804020204" pitchFamily="49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Times New Roman" panose="02020603050405020304" pitchFamily="18" charset="0"/>
                <a:ea typeface="Menlo" panose="020B0609030804020204" pitchFamily="49" charset="0"/>
                <a:cs typeface="Times New Roman" panose="02020603050405020304" pitchFamily="18" charset="0"/>
              </a:rPr>
              <a:t>SN 2.0.4: </a:t>
            </a:r>
            <a:r>
              <a:rPr lang="en-US" sz="2000" dirty="0">
                <a:effectLst/>
                <a:latin typeface="Times New Roman" panose="02020603050405020304" pitchFamily="18" charset="0"/>
                <a:ea typeface="Menlo" panose="020B0609030804020204" pitchFamily="49" charset="0"/>
                <a:cs typeface="Times New Roman" panose="02020603050405020304" pitchFamily="18" charset="0"/>
              </a:rPr>
              <a:t>RST shall enable a SN survey with the systematic bias in redshift, </a:t>
            </a:r>
            <a:r>
              <a:rPr lang="el-GR" sz="2000" dirty="0">
                <a:effectLst/>
                <a:latin typeface="Times New Roman" panose="02020603050405020304" pitchFamily="18" charset="0"/>
                <a:ea typeface="Menlo" panose="020B0609030804020204" pitchFamily="49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Menlo" panose="020B0609030804020204" pitchFamily="49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effectLst/>
                <a:latin typeface="Times New Roman" panose="02020603050405020304" pitchFamily="18" charset="0"/>
                <a:ea typeface="Menlo" panose="020B0609030804020204" pitchFamily="49" charset="0"/>
                <a:cs typeface="Times New Roman" panose="02020603050405020304" pitchFamily="18" charset="0"/>
              </a:rPr>
              <a:t> /(1 + z), less than 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values in the following table: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effectLst/>
              <a:latin typeface="Times New Roman" panose="02020603050405020304" pitchFamily="18" charset="0"/>
              <a:ea typeface="Menlo" panose="020B0609030804020204" pitchFamily="49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A60388-DB7A-16B0-75F8-5130B357C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25873"/>
              </p:ext>
            </p:extLst>
          </p:nvPr>
        </p:nvGraphicFramePr>
        <p:xfrm>
          <a:off x="2511975" y="5172146"/>
          <a:ext cx="7168050" cy="86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675">
                  <a:extLst>
                    <a:ext uri="{9D8B030D-6E8A-4147-A177-3AD203B41FA5}">
                      <a16:colId xmlns:a16="http://schemas.microsoft.com/office/drawing/2014/main" val="151220761"/>
                    </a:ext>
                  </a:extLst>
                </a:gridCol>
                <a:gridCol w="1194675">
                  <a:extLst>
                    <a:ext uri="{9D8B030D-6E8A-4147-A177-3AD203B41FA5}">
                      <a16:colId xmlns:a16="http://schemas.microsoft.com/office/drawing/2014/main" val="433366035"/>
                    </a:ext>
                  </a:extLst>
                </a:gridCol>
                <a:gridCol w="1194675">
                  <a:extLst>
                    <a:ext uri="{9D8B030D-6E8A-4147-A177-3AD203B41FA5}">
                      <a16:colId xmlns:a16="http://schemas.microsoft.com/office/drawing/2014/main" val="3189362211"/>
                    </a:ext>
                  </a:extLst>
                </a:gridCol>
                <a:gridCol w="1194675">
                  <a:extLst>
                    <a:ext uri="{9D8B030D-6E8A-4147-A177-3AD203B41FA5}">
                      <a16:colId xmlns:a16="http://schemas.microsoft.com/office/drawing/2014/main" val="3131018075"/>
                    </a:ext>
                  </a:extLst>
                </a:gridCol>
                <a:gridCol w="1194675">
                  <a:extLst>
                    <a:ext uri="{9D8B030D-6E8A-4147-A177-3AD203B41FA5}">
                      <a16:colId xmlns:a16="http://schemas.microsoft.com/office/drawing/2014/main" val="1326956722"/>
                    </a:ext>
                  </a:extLst>
                </a:gridCol>
                <a:gridCol w="1194675">
                  <a:extLst>
                    <a:ext uri="{9D8B030D-6E8A-4147-A177-3AD203B41FA5}">
                      <a16:colId xmlns:a16="http://schemas.microsoft.com/office/drawing/2014/main" val="2227044254"/>
                    </a:ext>
                  </a:extLst>
                </a:gridCol>
              </a:tblGrid>
              <a:tr h="400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  <a:endParaRPr lang="en-US" sz="18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  <a:endParaRPr lang="en-US" sz="18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  <a:endParaRPr lang="en-US" sz="18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268150"/>
                  </a:ext>
                </a:extLst>
              </a:tr>
              <a:tr h="4622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σz  / (1+z)</a:t>
                      </a:r>
                      <a:endParaRPr lang="en-US" sz="18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0.001</a:t>
                      </a:r>
                      <a:endParaRPr lang="en-US" sz="18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0.0016</a:t>
                      </a:r>
                      <a:endParaRPr lang="en-US" sz="18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0.0019</a:t>
                      </a:r>
                      <a:endParaRPr lang="en-US" sz="18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0.0022</a:t>
                      </a:r>
                      <a:endParaRPr lang="en-US" sz="18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0.0024</a:t>
                      </a:r>
                      <a:endParaRPr lang="en-US" sz="18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30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1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E5332-09C2-1624-F83B-4797E91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6A4B38-8901-E1E4-2F2C-AD8AD6D3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7967" y="6484240"/>
            <a:ext cx="3859795" cy="301752"/>
          </a:xfrm>
        </p:spPr>
        <p:txBody>
          <a:bodyPr/>
          <a:lstStyle/>
          <a:p>
            <a:r>
              <a:rPr lang="en-US" dirty="0"/>
              <a:t>Bhavin Joshi -- Roman IPAC July 2024</a:t>
            </a:r>
          </a:p>
        </p:txBody>
      </p:sp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5F62470-F3C8-5F4F-684E-F4E1B1BD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77" y="911840"/>
            <a:ext cx="5551397" cy="58741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17786F9-CA2B-4D2B-B277-A242779FA46B}"/>
              </a:ext>
            </a:extLst>
          </p:cNvPr>
          <p:cNvSpPr txBox="1">
            <a:spLocks/>
          </p:cNvSpPr>
          <p:nvPr/>
        </p:nvSpPr>
        <p:spPr>
          <a:xfrm>
            <a:off x="344557" y="365125"/>
            <a:ext cx="10007983" cy="618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ptos Display" panose="020B0004020202020204" pitchFamily="34" charset="0"/>
              </a:rPr>
              <a:t>With Rubin data included – Rubin </a:t>
            </a:r>
            <a:r>
              <a:rPr lang="en-US" sz="2800" i="1" dirty="0" err="1">
                <a:latin typeface="Aptos Display" panose="020B0004020202020204" pitchFamily="34" charset="0"/>
              </a:rPr>
              <a:t>ugrizy</a:t>
            </a:r>
            <a:r>
              <a:rPr lang="en-US" sz="2800" dirty="0">
                <a:latin typeface="Aptos Display" panose="020B0004020202020204" pitchFamily="34" charset="0"/>
              </a:rPr>
              <a:t> with Roman </a:t>
            </a:r>
            <a:r>
              <a:rPr lang="en-US" sz="2800" i="1" dirty="0">
                <a:latin typeface="Aptos Display" panose="020B0004020202020204" pitchFamily="34" charset="0"/>
              </a:rPr>
              <a:t>JHFK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AAE8E-56D9-9BCB-B720-AB6458530ABD}"/>
              </a:ext>
            </a:extLst>
          </p:cNvPr>
          <p:cNvSpPr txBox="1"/>
          <p:nvPr/>
        </p:nvSpPr>
        <p:spPr>
          <a:xfrm>
            <a:off x="6372808" y="983848"/>
            <a:ext cx="38597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10 band photo-z now has outliers &lt; 1% and bias~0</a:t>
            </a: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Photo-z at low redshifts (z&lt;1) now significantly improved</a:t>
            </a: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i="1" dirty="0">
                <a:latin typeface="Aptos Light" panose="020B0004020202020204" pitchFamily="34" charset="0"/>
              </a:rPr>
              <a:t>Caveat: same depth was assumed for Rubin and Roman which is unlikely to be true, although the broader implications about bias, outliers, and improved low-z photo-z should still hold.</a:t>
            </a:r>
          </a:p>
        </p:txBody>
      </p:sp>
    </p:spTree>
    <p:extLst>
      <p:ext uri="{BB962C8B-B14F-4D97-AF65-F5344CB8AC3E}">
        <p14:creationId xmlns:p14="http://schemas.microsoft.com/office/powerpoint/2010/main" val="168290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E5332-09C2-1624-F83B-4797E91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2154-B6F0-EC4E-BA49-E6ACA202A3F4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B50C75A-953C-4CD3-C6D7-39C83890EEC2}"/>
              </a:ext>
            </a:extLst>
          </p:cNvPr>
          <p:cNvSpPr txBox="1">
            <a:spLocks/>
          </p:cNvSpPr>
          <p:nvPr/>
        </p:nvSpPr>
        <p:spPr>
          <a:xfrm>
            <a:off x="8157967" y="6484240"/>
            <a:ext cx="3859795" cy="301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Bhavin Joshi -- Roman IPAC July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75353-17E1-C5A1-EFD4-B2DA3D3C2DC9}"/>
              </a:ext>
            </a:extLst>
          </p:cNvPr>
          <p:cNvSpPr txBox="1">
            <a:spLocks/>
          </p:cNvSpPr>
          <p:nvPr/>
        </p:nvSpPr>
        <p:spPr>
          <a:xfrm>
            <a:off x="344557" y="365125"/>
            <a:ext cx="10007983" cy="618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ptos Display" panose="020B0004020202020204" pitchFamily="34" charset="0"/>
              </a:rPr>
              <a:t>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AAD6-2966-1670-D51F-F1EBD90AAE8A}"/>
              </a:ext>
            </a:extLst>
          </p:cNvPr>
          <p:cNvSpPr txBox="1"/>
          <p:nvPr/>
        </p:nvSpPr>
        <p:spPr>
          <a:xfrm>
            <a:off x="344557" y="983848"/>
            <a:ext cx="1011505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The bluest bands (</a:t>
            </a:r>
            <a:r>
              <a:rPr lang="en-US" sz="2200" i="1" dirty="0">
                <a:latin typeface="Aptos Light" panose="020B0004020202020204" pitchFamily="34" charset="0"/>
              </a:rPr>
              <a:t>R and Z </a:t>
            </a:r>
            <a:r>
              <a:rPr lang="en-US" sz="2200" dirty="0">
                <a:latin typeface="Aptos Light" panose="020B0004020202020204" pitchFamily="34" charset="0"/>
              </a:rPr>
              <a:t>bands if reliant only on Roman WFI) are critical to reducing the outlier fraction and bias of photometric redshifts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Photo-z performance even better if complementary optical Rubin bands can be included</a:t>
            </a: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Regions with pre-existing spectroscopic redshifts could serve as potential photo-z calibration fields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e.g., GOODS, COSMOS, NEP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Data in this field can be taken prior to HTLDS execution as a precursor field to calibrate the color-redshift relation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Could serve as a steppingstone for a future Roman deep field (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Koekemoer et al. 2019, Drakos et al. 2022</a:t>
            </a:r>
            <a:r>
              <a:rPr lang="en-US" sz="2200" dirty="0">
                <a:latin typeface="Aptos Light" panose="020B0004020202020204" pitchFamily="34" charset="0"/>
              </a:rPr>
              <a:t>)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latin typeface="Aptos Light" panose="020B0004020202020204" pitchFamily="34" charset="0"/>
              </a:rPr>
              <a:t>[Future Work] We will add Roman grism/prism data within the fitting procedure to test redshift improvement (e.g., </a:t>
            </a:r>
            <a:r>
              <a:rPr lang="en-US" sz="2200" dirty="0">
                <a:solidFill>
                  <a:srgbClr val="00B0F0"/>
                </a:solidFill>
                <a:latin typeface="Aptos Light" panose="020B0004020202020204" pitchFamily="34" charset="0"/>
              </a:rPr>
              <a:t>Ryan et al. 2007, Joshi et al. 2019</a:t>
            </a:r>
            <a:r>
              <a:rPr lang="en-US" sz="2200" dirty="0">
                <a:latin typeface="Aptos Light" panose="020B0004020202020204" pitchFamily="34" charset="0"/>
              </a:rPr>
              <a:t>) especially for galaxies without strong emission lines</a:t>
            </a: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  <a:p>
            <a:pPr marL="800100" lvl="1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  <a:p>
            <a:pPr marL="342900" indent="-342900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US" sz="22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79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31868</TotalTime>
  <Words>1013</Words>
  <Application>Microsoft Macintosh PowerPoint</Application>
  <PresentationFormat>Widescreen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Aptos Light</vt:lpstr>
      <vt:lpstr>Cambria Math</vt:lpstr>
      <vt:lpstr>Century Gothic</vt:lpstr>
      <vt:lpstr>Times New Roman</vt:lpstr>
      <vt:lpstr>Wingdings</vt:lpstr>
      <vt:lpstr>Wingdings 3</vt:lpstr>
      <vt:lpstr>Ion</vt:lpstr>
      <vt:lpstr>Photometric redshifts from the Roman HLTDS: implications for supernova cosmology and galaxy evolution science</vt:lpstr>
      <vt:lpstr>Photometric redshifts from legacy galaxy redshift/supernova surveys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1M galaxies result. All 7 WFI bandpasses.</dc:title>
  <dc:creator>Bhavin Joshi</dc:creator>
  <cp:lastModifiedBy>Bhavin Joshi</cp:lastModifiedBy>
  <cp:revision>217</cp:revision>
  <dcterms:created xsi:type="dcterms:W3CDTF">2024-03-19T00:35:16Z</dcterms:created>
  <dcterms:modified xsi:type="dcterms:W3CDTF">2024-07-11T20:41:09Z</dcterms:modified>
</cp:coreProperties>
</file>