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765" r:id="rId2"/>
    <p:sldId id="786" r:id="rId3"/>
    <p:sldId id="672" r:id="rId4"/>
    <p:sldId id="404" r:id="rId5"/>
    <p:sldId id="759" r:id="rId6"/>
    <p:sldId id="779" r:id="rId7"/>
    <p:sldId id="780" r:id="rId8"/>
    <p:sldId id="805" r:id="rId9"/>
    <p:sldId id="806" r:id="rId10"/>
    <p:sldId id="821" r:id="rId11"/>
    <p:sldId id="794" r:id="rId12"/>
    <p:sldId id="827" r:id="rId13"/>
    <p:sldId id="828" r:id="rId14"/>
    <p:sldId id="829" r:id="rId15"/>
    <p:sldId id="830" r:id="rId16"/>
    <p:sldId id="822" r:id="rId17"/>
    <p:sldId id="566" r:id="rId18"/>
    <p:sldId id="832" r:id="rId19"/>
    <p:sldId id="841" r:id="rId20"/>
    <p:sldId id="839" r:id="rId21"/>
    <p:sldId id="840" r:id="rId22"/>
    <p:sldId id="788" r:id="rId23"/>
    <p:sldId id="815" r:id="rId24"/>
    <p:sldId id="532" r:id="rId25"/>
    <p:sldId id="599" r:id="rId26"/>
    <p:sldId id="313" r:id="rId27"/>
    <p:sldId id="844" r:id="rId28"/>
    <p:sldId id="601" r:id="rId29"/>
    <p:sldId id="555" r:id="rId30"/>
    <p:sldId id="564" r:id="rId31"/>
    <p:sldId id="567" r:id="rId32"/>
    <p:sldId id="834" r:id="rId33"/>
    <p:sldId id="522" r:id="rId34"/>
    <p:sldId id="448" r:id="rId35"/>
    <p:sldId id="833" r:id="rId36"/>
    <p:sldId id="536" r:id="rId37"/>
    <p:sldId id="594" r:id="rId38"/>
    <p:sldId id="755" r:id="rId39"/>
    <p:sldId id="835" r:id="rId40"/>
    <p:sldId id="580" r:id="rId4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56"/>
    <a:srgbClr val="0000FF"/>
    <a:srgbClr val="0DFFF9"/>
    <a:srgbClr val="31D7DB"/>
    <a:srgbClr val="00FF00"/>
    <a:srgbClr val="0432FF"/>
    <a:srgbClr val="E036DD"/>
    <a:srgbClr val="F2B800"/>
    <a:srgbClr val="D09E00"/>
    <a:srgbClr val="BD2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33" autoAdjust="0"/>
    <p:restoredTop sz="76599" autoAdjust="0"/>
  </p:normalViewPr>
  <p:slideViewPr>
    <p:cSldViewPr>
      <p:cViewPr>
        <p:scale>
          <a:sx n="93" d="100"/>
          <a:sy n="93" d="100"/>
        </p:scale>
        <p:origin x="848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8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7700D-A056-4A85-ABC7-CD54E2D0706C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EB02B-3BB1-4B0A-91BC-D1A470AB8C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970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5BE89-E567-4D67-B788-6B20781B160B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409C1-5467-4400-9727-65F82185C5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50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F660-D2E4-ED4D-8FB1-F55DB6E52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9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10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99151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11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968379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40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775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380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012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94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52DA42DC-7D4D-393E-B660-350AF92EA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D424DA-1439-D446-B91A-8E3C640AE270}" type="slidenum">
              <a:rPr lang="en-US" altLang="ja-JP" sz="1200"/>
              <a:pPr eaLnBrk="1" hangingPunct="1"/>
              <a:t>17</a:t>
            </a:fld>
            <a:endParaRPr lang="en-US" altLang="ja-JP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7BD5630-F7F2-F3DF-B3A8-1CCBDDCFB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Rectangle 3">
                <a:extLst>
                  <a:ext uri="{FF2B5EF4-FFF2-40B4-BE49-F238E27FC236}">
                    <a16:creationId xmlns:a16="http://schemas.microsoft.com/office/drawing/2014/main" id="{F3823FF1-5599-E9FA-DBE4-AA579EFA613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 altLang="ja-JP" dirty="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0723" name="Rectangle 3">
                <a:extLst>
                  <a:ext uri="{FF2B5EF4-FFF2-40B4-BE49-F238E27FC236}">
                    <a16:creationId xmlns:a16="http://schemas.microsoft.com/office/drawing/2014/main" id="{F3823FF1-5599-E9FA-DBE4-AA579EFA613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Here is the mass function ranging over more than 8 orders of magnitude, the x-axis on the bottom is mass in earth masses and the x-axis on the top is mass in solar masses, and y-axis shows </a:t>
                </a:r>
                <a:r>
                  <a:rPr kumimoji="0" lang="en-US" altLang="ja-JP" dirty="0" err="1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dN</a:t>
                </a:r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/</a:t>
                </a:r>
                <a:r>
                  <a:rPr kumimoji="0" lang="en-US" altLang="ja-JP" dirty="0" err="1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dlogM</a:t>
                </a:r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in units of per </a:t>
                </a:r>
                <a:r>
                  <a:rPr kumimoji="0" lang="en-US" altLang="ja-JP" dirty="0" err="1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dex</a:t>
                </a:r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per star.</a:t>
                </a:r>
              </a:p>
              <a:p>
                <a:pPr eaLnBrk="1" hangingPunct="1"/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The green dashed line shows the best-fit mass function in the planetary mass region and the shaded area indicates 1 sigma uncertainty.</a:t>
                </a:r>
              </a:p>
              <a:p>
                <a:pPr eaLnBrk="1" hangingPunct="1"/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We found that low mass FFPs are much more abundant than high-mass FFPs.</a:t>
                </a:r>
              </a:p>
              <a:p>
                <a:pPr eaLnBrk="1" hangingPunct="1"/>
                <a:r>
                  <a:rPr kumimoji="0" lang="en-US" altLang="ja-JP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The amount of FFPs more massive than 0.33 earth mass is </a:t>
                </a:r>
                <a:r>
                  <a:rPr kumimoji="1" lang="en-US" altLang="ja-JP" sz="1200" b="1" i="0">
                    <a:solidFill>
                      <a:srgbClr val="00BE56"/>
                    </a:solidFill>
                    <a:latin typeface="Cambria Math" panose="02040503050406030204" pitchFamily="18" charset="0"/>
                  </a:rPr>
                  <a:t>〖𝟏𝟕〗_(−𝟏𝟐)^(+𝟑𝟗)  </a:t>
                </a:r>
                <a:r>
                  <a:rPr kumimoji="1" lang="en-US" altLang="ja-JP" sz="12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 per star, or equivalently, </a:t>
                </a:r>
                <a:r>
                  <a:rPr kumimoji="1" lang="en-US" altLang="ja-JP" sz="1200" b="1" i="0">
                    <a:solidFill>
                      <a:srgbClr val="00BE56"/>
                    </a:solidFill>
                    <a:latin typeface="Cambria Math" panose="02040503050406030204" pitchFamily="18" charset="0"/>
                  </a:rPr>
                  <a:t>〖𝟔𝟗〗_(−𝟑𝟔)^(+𝟏𝟎𝟕)  𝑴_⊕</a:t>
                </a:r>
                <a:r>
                  <a:rPr kumimoji="1" lang="en-US" altLang="ja-JP" sz="12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per star.</a:t>
                </a:r>
                <a:endParaRPr kumimoji="0" lang="en-US" altLang="ja-JP" dirty="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eaLnBrk="1" hangingPunct="1"/>
                <a:endParaRPr kumimoji="0" lang="en-US" altLang="ja-JP" dirty="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552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52DA42DC-7D4D-393E-B660-350AF92EA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D424DA-1439-D446-B91A-8E3C640AE270}" type="slidenum">
              <a:rPr lang="en-US" altLang="ja-JP" sz="1200"/>
              <a:pPr eaLnBrk="1" hangingPunct="1"/>
              <a:t>18</a:t>
            </a:fld>
            <a:endParaRPr lang="en-US" altLang="ja-JP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7BD5630-F7F2-F3DF-B3A8-1CCBDDCFB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3823FF1-5599-E9FA-DBE4-AA579EFA6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ja-JP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4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5E4-6885-ED4C-A5A9-4BBED05E88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E0CE-7908-CA4E-AD0E-A36CB2713242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6259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5E4-6885-ED4C-A5A9-4BBED05E88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2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5E4-6885-ED4C-A5A9-4BBED05E88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80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00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323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4BB657B9-C1A7-1620-56BA-D170CD64E7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EE73E2-60BC-214C-BDA2-98239DA8C3E6}" type="slidenum">
              <a:rPr lang="en-US" altLang="ja-JP" sz="1200"/>
              <a:pPr eaLnBrk="1" hangingPunct="1"/>
              <a:t>24</a:t>
            </a:fld>
            <a:endParaRPr lang="en-US" altLang="ja-JP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D601E286-47E8-1147-6516-4F4B0D8CB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9A2DFF3-4065-739A-1DA0-3AADBD29B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1+1/4</a:t>
            </a:r>
            <a:endParaRPr kumimoji="0"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7762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36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52DA42DC-7D4D-393E-B660-350AF92EA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D424DA-1439-D446-B91A-8E3C640AE270}" type="slidenum">
              <a:rPr lang="en-US" altLang="ja-JP" sz="1200"/>
              <a:pPr eaLnBrk="1" hangingPunct="1"/>
              <a:t>26</a:t>
            </a:fld>
            <a:endParaRPr lang="en-US" altLang="ja-JP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7BD5630-F7F2-F3DF-B3A8-1CCBDDCFB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3823FF1-5599-E9FA-DBE4-AA579EFA6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en-US" altLang="ja-JP" dirty="0">
                <a:latin typeface="Arial" panose="020B0604020202020204" pitchFamily="34" charset="0"/>
                <a:ea typeface="ＭＳ Ｐゴシック" panose="020B0600070205080204" pitchFamily="34" charset="-128"/>
              </a:rPr>
              <a:t>1</a:t>
            </a:r>
            <a:endParaRPr kumimoji="0"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28D57D-08D8-674C-BF99-291814CEECA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37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5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200" u="none" dirty="0">
                <a:latin typeface="Arial" charset="0"/>
                <a:ea typeface="Arial" charset="0"/>
                <a:cs typeface="Arial" charset="0"/>
              </a:rPr>
              <a:t>So, motivated by that,</a:t>
            </a:r>
            <a: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  <a:t> we updated the Galactic model by fitting to these 6 data-sets here, including Gaia DR2 velocity data and OGLE-IV microlensing data.</a:t>
            </a:r>
            <a:b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  <a:t>I don’t explain all of them, but I believe that the Galactic model is significantly improved.</a:t>
            </a:r>
          </a:p>
          <a:p>
            <a:r>
              <a:rPr lang="en-US" altLang="ja-JP" sz="1200" u="none" dirty="0">
                <a:latin typeface="Arial" charset="0"/>
                <a:ea typeface="Arial" charset="0"/>
                <a:cs typeface="Arial" charset="0"/>
              </a:rPr>
              <a:t>I have my code for microlensing simulation using this model public, and my poster online explains about it. So please see my poster if you are interested in.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29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72527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E0CE-7908-CA4E-AD0E-A36CB2713242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827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28D57D-08D8-674C-BF99-291814CEECAD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94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52DA42DC-7D4D-393E-B660-350AF92EA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D424DA-1439-D446-B91A-8E3C640AE270}" type="slidenum">
              <a:rPr lang="en-US" altLang="ja-JP" sz="1200"/>
              <a:pPr eaLnBrk="1" hangingPunct="1"/>
              <a:t>31</a:t>
            </a:fld>
            <a:endParaRPr lang="en-US" altLang="ja-JP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7BD5630-F7F2-F3DF-B3A8-1CCBDDCFB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3823FF1-5599-E9FA-DBE4-AA579EFA6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1.5</a:t>
            </a:r>
            <a:endParaRPr kumimoji="0"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8570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To derive the FFP mass function, we modeled the observed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842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1/8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9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05526-4A6A-EF4F-8497-662387FF33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200" u="none" dirty="0">
                <a:latin typeface="Arial" charset="0"/>
                <a:ea typeface="Arial" charset="0"/>
                <a:cs typeface="Arial" charset="0"/>
              </a:rPr>
              <a:t>So, motivated by that,</a:t>
            </a:r>
            <a: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  <a:t> we updated the Galactic model by fitting to these 6 data-sets here, including Gaia DR2 velocity data and OGLE-IV microlensing data.</a:t>
            </a:r>
            <a:b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1200" u="none" baseline="0" dirty="0">
                <a:latin typeface="Arial" charset="0"/>
                <a:ea typeface="Arial" charset="0"/>
                <a:cs typeface="Arial" charset="0"/>
              </a:rPr>
              <a:t>I don’t explain all of them, but I believe that the Galactic model is significantly improved.</a:t>
            </a:r>
            <a:endParaRPr lang="en-US" altLang="ja-JP" sz="1200" u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35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158951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07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A0E92-10CA-50BE-C073-61FF71B40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D49034-9CA2-63BE-B234-F323A15AA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D7CA67-B574-FA14-F270-E07CB39C2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2DC8D4-0EC0-CF0B-CDED-2F070886F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6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1200" u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38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5998639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39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98387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378DC76-CCCB-AA0B-9FC3-BAA04C025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237567E-BD57-5949-ACCF-F751BFFFBDB5}" type="slidenum">
              <a:rPr lang="en-US" altLang="ja-JP" sz="1200"/>
              <a:pPr eaLnBrk="1" hangingPunct="1"/>
              <a:t>4</a:t>
            </a:fld>
            <a:endParaRPr lang="en-US" altLang="ja-JP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5A01A9E-F2B7-11BE-4BCA-72947001B1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CB20AC5-4303-E093-8CAA-9A34401E8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kumimoji="0" lang="en-US" altLang="ja-JP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1C2B42-B184-1C47-A9B6-ED1C1DB467D2}" type="slidenum">
              <a:rPr lang="en-US" altLang="ja-JP" sz="1200"/>
              <a:pPr/>
              <a:t>5</a:t>
            </a:fld>
            <a:endParaRPr lang="en-US" altLang="ja-JP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ja-JP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409C1-5467-4400-9727-65F82185C56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49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7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10628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8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09858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D7918-A1DE-CC44-9CE9-6D77F1457A07}" type="slidenum">
              <a:rPr lang="en-US" altLang="ja-JP" sz="1200"/>
              <a:pPr/>
              <a:t>9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32828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46C37-FEBE-F9F5-5F69-4509755C91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A371-CE71-4567-C10A-827DC0A3B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50E79-468F-72FD-C0F1-1E363693F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4F680-D7EC-E74C-A5C0-215AAC8C778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021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0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30.png"/><Relationship Id="rId3" Type="http://schemas.openxmlformats.org/officeDocument/2006/relationships/image" Target="../media/image84.png"/><Relationship Id="rId7" Type="http://schemas.openxmlformats.org/officeDocument/2006/relationships/image" Target="../media/image35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5" Type="http://schemas.openxmlformats.org/officeDocument/2006/relationships/image" Target="../media/image8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8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18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87B49314-1B1F-2555-EAD8-8886A19E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94" r="-2678"/>
          <a:stretch/>
        </p:blipFill>
        <p:spPr>
          <a:xfrm>
            <a:off x="-672752" y="-91555"/>
            <a:ext cx="13465496" cy="7041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-99392"/>
            <a:ext cx="12313368" cy="1470025"/>
          </a:xfrm>
        </p:spPr>
        <p:txBody>
          <a:bodyPr>
            <a:noAutofit/>
          </a:bodyPr>
          <a:lstStyle/>
          <a:p>
            <a:pPr algn="l"/>
            <a:r>
              <a:rPr lang="en-US" altLang="ja-JP" sz="4200" b="1" dirty="0">
                <a:solidFill>
                  <a:srgbClr val="FFFF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Free-floating planet mass function from </a:t>
            </a:r>
            <a:br>
              <a:rPr lang="en-US" altLang="ja-JP" sz="4200" b="1" dirty="0">
                <a:solidFill>
                  <a:srgbClr val="FFFF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</a:br>
            <a:r>
              <a:rPr lang="en-US" altLang="ja-JP" sz="4200" b="1" dirty="0">
                <a:solidFill>
                  <a:srgbClr val="FFFF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MOA-II 9-year survey and expectations for Roman</a:t>
            </a:r>
            <a:endParaRPr lang="en-US" altLang="ja-JP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5840" y="5733256"/>
            <a:ext cx="7776864" cy="10269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ja-JP" dirty="0">
                <a:solidFill>
                  <a:srgbClr val="FFFF00"/>
                </a:solidFill>
              </a:rPr>
              <a:t>Naoki Koshimoto, Takahiro Sumi </a:t>
            </a:r>
            <a:r>
              <a:rPr lang="en-US" dirty="0">
                <a:solidFill>
                  <a:srgbClr val="FFFF00"/>
                </a:solidFill>
              </a:rPr>
              <a:t>(Osaka Univ.),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rgbClr val="FFFF00"/>
                </a:solidFill>
              </a:rPr>
              <a:t>MOA collaboration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EC2668-6EBB-153E-F545-135E3AC664D6}"/>
              </a:ext>
            </a:extLst>
          </p:cNvPr>
          <p:cNvSpPr txBox="1"/>
          <p:nvPr/>
        </p:nvSpPr>
        <p:spPr>
          <a:xfrm>
            <a:off x="124934" y="1484784"/>
            <a:ext cx="4746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NK, Sumi et al. (2023), AJ, 166, 107</a:t>
            </a:r>
            <a:br>
              <a:rPr lang="en-US" altLang="ja-JP" sz="2400" b="1" dirty="0">
                <a:solidFill>
                  <a:schemeClr val="bg1"/>
                </a:solidFill>
              </a:rPr>
            </a:br>
            <a:r>
              <a:rPr lang="en-US" altLang="ja-JP" sz="2400" b="1" dirty="0">
                <a:solidFill>
                  <a:schemeClr val="bg1"/>
                </a:solidFill>
              </a:rPr>
              <a:t>Sumi, NK et al. (2023), AJ, 166, 108</a:t>
            </a:r>
            <a:endParaRPr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31F68A-E5E1-D5E2-B2CA-5C7A65974350}"/>
              </a:ext>
            </a:extLst>
          </p:cNvPr>
          <p:cNvSpPr txBox="1"/>
          <p:nvPr/>
        </p:nvSpPr>
        <p:spPr>
          <a:xfrm>
            <a:off x="20531" y="6390872"/>
            <a:ext cx="283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</a:rPr>
              <a:t>©️NASA/GSFC</a:t>
            </a:r>
          </a:p>
        </p:txBody>
      </p:sp>
    </p:spTree>
    <p:extLst>
      <p:ext uri="{BB962C8B-B14F-4D97-AF65-F5344CB8AC3E}">
        <p14:creationId xmlns:p14="http://schemas.microsoft.com/office/powerpoint/2010/main" val="150753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E70362-42C6-EAE6-D241-6C0218457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9"/>
          <a:stretch/>
        </p:blipFill>
        <p:spPr>
          <a:xfrm>
            <a:off x="1919536" y="1546772"/>
            <a:ext cx="7728044" cy="47625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295710C-F458-F8E3-A57A-480C44BF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555583"/>
            <a:ext cx="1941737" cy="5772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8CD6011-A607-3E91-B324-C188149A461B}"/>
              </a:ext>
            </a:extLst>
          </p:cNvPr>
          <p:cNvSpPr/>
          <p:nvPr/>
        </p:nvSpPr>
        <p:spPr>
          <a:xfrm>
            <a:off x="3431704" y="3687428"/>
            <a:ext cx="1296144" cy="23210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4B02F346-A83E-BE8F-0D83-516C15FB2B8E}"/>
              </a:ext>
            </a:extLst>
          </p:cNvPr>
          <p:cNvSpPr txBox="1">
            <a:spLocks/>
          </p:cNvSpPr>
          <p:nvPr/>
        </p:nvSpPr>
        <p:spPr>
          <a:xfrm>
            <a:off x="263353" y="188640"/>
            <a:ext cx="4176464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Selected sample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58170BA-BF15-5C93-EE58-001655C69830}"/>
                  </a:ext>
                </a:extLst>
              </p:cNvPr>
              <p:cNvSpPr txBox="1"/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3535 events </a:t>
                </a:r>
                <a:r>
                  <a:rPr lang="en-US" altLang="ja-JP" sz="2400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0.057 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&lt;757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sz="2400" dirty="0">
                    <a:latin typeface="+mn-ea"/>
                  </a:rPr>
                  <a:t>detected in the 9-year data</a:t>
                </a:r>
                <a:endParaRPr lang="en-US" altLang="ja-JP" sz="600" dirty="0">
                  <a:latin typeface="+mn-ea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58170BA-BF15-5C93-EE58-001655C69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blipFill>
                <a:blip r:embed="rId5"/>
                <a:stretch>
                  <a:fillRect l="-728" t="-13158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矢印 5">
            <a:extLst>
              <a:ext uri="{FF2B5EF4-FFF2-40B4-BE49-F238E27FC236}">
                <a16:creationId xmlns:a16="http://schemas.microsoft.com/office/drawing/2014/main" id="{60D7E66B-9496-3CF8-584E-0A5012540C68}"/>
              </a:ext>
            </a:extLst>
          </p:cNvPr>
          <p:cNvSpPr/>
          <p:nvPr/>
        </p:nvSpPr>
        <p:spPr>
          <a:xfrm rot="5400000">
            <a:off x="3344010" y="4188854"/>
            <a:ext cx="508171" cy="276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2DE28F-204E-6B8A-0E19-215C04F31CBA}"/>
              </a:ext>
            </a:extLst>
          </p:cNvPr>
          <p:cNvSpPr txBox="1"/>
          <p:nvPr/>
        </p:nvSpPr>
        <p:spPr>
          <a:xfrm>
            <a:off x="4439816" y="6218148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timescale </a:t>
            </a:r>
            <a:r>
              <a:rPr kumimoji="1" lang="en-US" altLang="ja-JP" sz="2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kumimoji="1" lang="en-US" altLang="ja-JP" sz="280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kumimoji="1" lang="en-US" altLang="ja-JP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(days)</a:t>
            </a:r>
            <a:endParaRPr lang="ja-JP" altLang="en-US" sz="28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7DB3DE-B735-8D44-A64A-635E53494A39}"/>
              </a:ext>
            </a:extLst>
          </p:cNvPr>
          <p:cNvSpPr txBox="1"/>
          <p:nvPr/>
        </p:nvSpPr>
        <p:spPr>
          <a:xfrm>
            <a:off x="8198306" y="2122777"/>
            <a:ext cx="22181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(Koshimoto+21’s   </a:t>
            </a:r>
          </a:p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Galaxy model)</a:t>
            </a:r>
            <a:endParaRPr lang="ja-JP" altLang="en-US" b="1">
              <a:solidFill>
                <a:schemeClr val="accent6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41B048-A77F-2C25-4BEC-8C6645AC33C2}"/>
              </a:ext>
            </a:extLst>
          </p:cNvPr>
          <p:cNvSpPr txBox="1"/>
          <p:nvPr/>
        </p:nvSpPr>
        <p:spPr>
          <a:xfrm>
            <a:off x="2351584" y="2882540"/>
            <a:ext cx="324036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+mn-ea"/>
              </a:rPr>
              <a:t>6 FFP candidates!!</a:t>
            </a:r>
          </a:p>
          <a:p>
            <a:pPr algn="ctr"/>
            <a:r>
              <a:rPr lang="en-US" altLang="ja-JP" sz="2000" dirty="0">
                <a:solidFill>
                  <a:srgbClr val="00B050"/>
                </a:solidFill>
                <a:latin typeface="+mn-ea"/>
              </a:rPr>
              <a:t>(</a:t>
            </a:r>
            <a:r>
              <a:rPr lang="en-US" altLang="ja-JP" sz="2000" dirty="0">
                <a:solidFill>
                  <a:srgbClr val="00BE56"/>
                </a:solidFill>
                <a:latin typeface="+mn-ea"/>
              </a:rPr>
              <a:t>could be wide-orbit planets</a:t>
            </a:r>
            <a:r>
              <a:rPr lang="en-US" altLang="ja-JP" sz="2000" dirty="0">
                <a:solidFill>
                  <a:srgbClr val="00B050"/>
                </a:solidFill>
                <a:latin typeface="+mn-ea"/>
              </a:rPr>
              <a:t>)</a:t>
            </a:r>
            <a:endParaRPr lang="ja-JP" altLang="en-US" sz="2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6627119-1DCF-D254-635D-BE762C5C2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346789"/>
            <a:ext cx="4874940" cy="4458575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C78E3D8F-C3F2-B1E0-7131-84B37749C139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ja-JP" sz="3200" dirty="0">
              <a:latin typeface="+mn-ea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605E68E-F66D-0063-E021-140AC1A5F88E}"/>
              </a:ext>
            </a:extLst>
          </p:cNvPr>
          <p:cNvSpPr txBox="1">
            <a:spLocks/>
          </p:cNvSpPr>
          <p:nvPr/>
        </p:nvSpPr>
        <p:spPr>
          <a:xfrm>
            <a:off x="191344" y="116632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Terrestrial-mass FFP candidate</a:t>
            </a:r>
            <a:r>
              <a:rPr lang="ja-JP" altLang="en-US" sz="32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MOA-9y-5919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A4C0D65-36BA-5FE5-674C-581ED15BF8ED}"/>
                  </a:ext>
                </a:extLst>
              </p:cNvPr>
              <p:cNvSpPr txBox="1"/>
              <p:nvPr/>
            </p:nvSpPr>
            <p:spPr>
              <a:xfrm>
                <a:off x="9498876" y="3089427"/>
                <a:ext cx="2213748" cy="7716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0.8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−0.5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+1.2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kumimoji="1" lang="en-US" altLang="ja-JP" sz="2400" dirty="0">
                  <a:solidFill>
                    <a:schemeClr val="accent6"/>
                  </a:solidFill>
                </a:endParaRPr>
              </a:p>
              <a:p>
                <a:endParaRPr kumimoji="1" lang="ja-JP" altLang="en-US" sz="240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A4C0D65-36BA-5FE5-674C-581ED15BF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876" y="3089427"/>
                <a:ext cx="2213748" cy="771621"/>
              </a:xfrm>
              <a:prstGeom prst="rect">
                <a:avLst/>
              </a:prstGeom>
              <a:blipFill>
                <a:blip r:embed="rId4"/>
                <a:stretch>
                  <a:fillRect l="-1705" t="-1639" r="-5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15F9072E-28AC-7228-1A81-8420B3272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269" y="4653137"/>
            <a:ext cx="2474403" cy="6700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B77885-31EC-5D31-81FE-AA828F68AA82}"/>
              </a:ext>
            </a:extLst>
          </p:cNvPr>
          <p:cNvSpPr txBox="1"/>
          <p:nvPr/>
        </p:nvSpPr>
        <p:spPr>
          <a:xfrm>
            <a:off x="9670268" y="4345359"/>
            <a:ext cx="24527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Color: different prior</a:t>
            </a:r>
            <a:endParaRPr lang="ja-JP" altLang="en-US" sz="16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C9BA47B-9461-B98A-FB81-73192A56CAAA}"/>
                  </a:ext>
                </a:extLst>
              </p:cNvPr>
              <p:cNvSpPr txBox="1"/>
              <p:nvPr/>
            </p:nvSpPr>
            <p:spPr>
              <a:xfrm>
                <a:off x="9543761" y="3558528"/>
                <a:ext cx="2168863" cy="4022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0.4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−0.3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+1.1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C9BA47B-9461-B98A-FB81-73192A5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761" y="3558528"/>
                <a:ext cx="2168863" cy="402290"/>
              </a:xfrm>
              <a:prstGeom prst="rect">
                <a:avLst/>
              </a:prstGeom>
              <a:blipFill>
                <a:blip r:embed="rId6"/>
                <a:stretch>
                  <a:fillRect l="-2907" t="-3125" r="-1163" b="-3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4E49235-EF75-FD89-856B-1F955062C7AA}"/>
              </a:ext>
            </a:extLst>
          </p:cNvPr>
          <p:cNvSpPr txBox="1"/>
          <p:nvPr/>
        </p:nvSpPr>
        <p:spPr>
          <a:xfrm>
            <a:off x="479376" y="836712"/>
            <a:ext cx="10729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+mn-ea"/>
              </a:rPr>
              <a:t>Second terrestrial-mass FFP candidate to date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9F22135-BB29-C181-BA26-3BFE40723C4C}"/>
              </a:ext>
            </a:extLst>
          </p:cNvPr>
          <p:cNvSpPr/>
          <p:nvPr/>
        </p:nvSpPr>
        <p:spPr>
          <a:xfrm>
            <a:off x="9498876" y="3068960"/>
            <a:ext cx="2213748" cy="987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AE67352F-E0D0-3E55-EE9E-449A08C47E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74" t="32461" b="13214"/>
          <a:stretch/>
        </p:blipFill>
        <p:spPr>
          <a:xfrm>
            <a:off x="1107812" y="2636912"/>
            <a:ext cx="4274544" cy="359150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15D57F4-FD83-ED42-2958-062A6A8838CA}"/>
              </a:ext>
            </a:extLst>
          </p:cNvPr>
          <p:cNvSpPr txBox="1"/>
          <p:nvPr/>
        </p:nvSpPr>
        <p:spPr>
          <a:xfrm>
            <a:off x="1538788" y="618242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4600.5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DBBD5D8-AF89-B86A-0606-5CE1AB4D9960}"/>
              </a:ext>
            </a:extLst>
          </p:cNvPr>
          <p:cNvSpPr txBox="1"/>
          <p:nvPr/>
        </p:nvSpPr>
        <p:spPr>
          <a:xfrm>
            <a:off x="2651204" y="6182420"/>
            <a:ext cx="70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4601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6C9C4AD-C654-DC51-3BBF-4544BC63482D}"/>
              </a:ext>
            </a:extLst>
          </p:cNvPr>
          <p:cNvSpPr/>
          <p:nvPr/>
        </p:nvSpPr>
        <p:spPr>
          <a:xfrm>
            <a:off x="2114380" y="6493107"/>
            <a:ext cx="2261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HJD-2450000(day)</a:t>
            </a:r>
            <a:endParaRPr lang="ja-JP" altLang="en-US" sz="20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8F5ADC5-5B3C-DEFD-4884-8D2499EB63CA}"/>
              </a:ext>
            </a:extLst>
          </p:cNvPr>
          <p:cNvSpPr txBox="1"/>
          <p:nvPr/>
        </p:nvSpPr>
        <p:spPr>
          <a:xfrm>
            <a:off x="3558954" y="6182420"/>
            <a:ext cx="952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4601.5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0F8E7CA-F766-CA06-F595-DBB382888F64}"/>
              </a:ext>
            </a:extLst>
          </p:cNvPr>
          <p:cNvSpPr txBox="1"/>
          <p:nvPr/>
        </p:nvSpPr>
        <p:spPr>
          <a:xfrm>
            <a:off x="4707889" y="6182420"/>
            <a:ext cx="77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4602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6DD4E42-79C1-CB43-3933-316D47099BB4}"/>
              </a:ext>
            </a:extLst>
          </p:cNvPr>
          <p:cNvSpPr txBox="1"/>
          <p:nvPr/>
        </p:nvSpPr>
        <p:spPr>
          <a:xfrm rot="16200000">
            <a:off x="-221204" y="3557673"/>
            <a:ext cx="16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Magnification</a:t>
            </a:r>
            <a:endParaRPr kumimoji="1" lang="ja-JP" altLang="en-US" sz="11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D9BD02E-869B-82B5-8B6A-7B615C827D05}"/>
              </a:ext>
            </a:extLst>
          </p:cNvPr>
          <p:cNvSpPr txBox="1"/>
          <p:nvPr/>
        </p:nvSpPr>
        <p:spPr>
          <a:xfrm rot="16200000">
            <a:off x="811418" y="4391413"/>
            <a:ext cx="24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2A12E79-3E4B-0355-2BB9-63B7233CE482}"/>
              </a:ext>
            </a:extLst>
          </p:cNvPr>
          <p:cNvSpPr txBox="1"/>
          <p:nvPr/>
        </p:nvSpPr>
        <p:spPr>
          <a:xfrm rot="16200000">
            <a:off x="619924" y="5868439"/>
            <a:ext cx="627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-0.5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77D0F6F-F3D7-F74B-D339-FAA4DAA53769}"/>
              </a:ext>
            </a:extLst>
          </p:cNvPr>
          <p:cNvSpPr txBox="1"/>
          <p:nvPr/>
        </p:nvSpPr>
        <p:spPr>
          <a:xfrm rot="16200000">
            <a:off x="46655" y="5362291"/>
            <a:ext cx="112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Residual</a:t>
            </a:r>
            <a:endParaRPr kumimoji="1" lang="ja-JP" altLang="en-US" sz="11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F8FC365-6491-A9A7-17AC-86ACBA10384B}"/>
              </a:ext>
            </a:extLst>
          </p:cNvPr>
          <p:cNvSpPr txBox="1"/>
          <p:nvPr/>
        </p:nvSpPr>
        <p:spPr>
          <a:xfrm rot="16200000">
            <a:off x="619924" y="4827881"/>
            <a:ext cx="627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0.5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894C246-3472-728C-2A05-6AA43C7E8C70}"/>
              </a:ext>
            </a:extLst>
          </p:cNvPr>
          <p:cNvSpPr txBox="1"/>
          <p:nvPr/>
        </p:nvSpPr>
        <p:spPr>
          <a:xfrm rot="16200000">
            <a:off x="788667" y="5400394"/>
            <a:ext cx="29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49B1A9D-D8F4-11F7-02F2-45EFFD41E544}"/>
              </a:ext>
            </a:extLst>
          </p:cNvPr>
          <p:cNvSpPr txBox="1"/>
          <p:nvPr/>
        </p:nvSpPr>
        <p:spPr>
          <a:xfrm rot="16200000">
            <a:off x="673423" y="3865126"/>
            <a:ext cx="52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1.5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736A5D-B9B8-554B-D7AD-207A552A54A3}"/>
              </a:ext>
            </a:extLst>
          </p:cNvPr>
          <p:cNvSpPr txBox="1"/>
          <p:nvPr/>
        </p:nvSpPr>
        <p:spPr>
          <a:xfrm rot="16200000">
            <a:off x="767985" y="3331507"/>
            <a:ext cx="331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AAABF87-1058-1C7C-0947-2D7820FB8185}"/>
              </a:ext>
            </a:extLst>
          </p:cNvPr>
          <p:cNvSpPr txBox="1"/>
          <p:nvPr/>
        </p:nvSpPr>
        <p:spPr>
          <a:xfrm rot="16200000">
            <a:off x="680188" y="2811469"/>
            <a:ext cx="507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itchFamily="18" charset="0"/>
                <a:cs typeface="Times New Roman" pitchFamily="18" charset="0"/>
              </a:rPr>
              <a:t>2.5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369498F8-339C-D4FF-CEF9-912901DD6ADB}"/>
                  </a:ext>
                </a:extLst>
              </p:cNvPr>
              <p:cNvSpPr txBox="1"/>
              <p:nvPr/>
            </p:nvSpPr>
            <p:spPr>
              <a:xfrm>
                <a:off x="1131040" y="2132856"/>
                <a:ext cx="3884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=0.057±0.016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day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369498F8-339C-D4FF-CEF9-912901DD6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040" y="2132856"/>
                <a:ext cx="3884840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6150C0AE-7B48-B53E-092E-1EC42FA54247}"/>
              </a:ext>
            </a:extLst>
          </p:cNvPr>
          <p:cNvCxnSpPr/>
          <p:nvPr/>
        </p:nvCxnSpPr>
        <p:spPr>
          <a:xfrm>
            <a:off x="2940799" y="4647861"/>
            <a:ext cx="520527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7C4322AF-8921-5A49-4068-A3B2B5BC1D9F}"/>
              </a:ext>
            </a:extLst>
          </p:cNvPr>
          <p:cNvSpPr/>
          <p:nvPr/>
        </p:nvSpPr>
        <p:spPr>
          <a:xfrm>
            <a:off x="2964244" y="4624749"/>
            <a:ext cx="15468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400"/>
              <a:t>～</a:t>
            </a:r>
            <a:r>
              <a:rPr lang="en-US" altLang="ja-JP" sz="2400" dirty="0"/>
              <a:t>6 hours</a:t>
            </a:r>
            <a:endParaRPr lang="ja-JP" altLang="en-US" sz="2400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D52B2D31-E264-F91B-7AA6-816A58B5A597}"/>
              </a:ext>
            </a:extLst>
          </p:cNvPr>
          <p:cNvSpPr txBox="1"/>
          <p:nvPr/>
        </p:nvSpPr>
        <p:spPr>
          <a:xfrm>
            <a:off x="6312024" y="1630541"/>
            <a:ext cx="530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Posterior distribution from a Bayesian analysis using a model of our Galaxy</a:t>
            </a:r>
          </a:p>
        </p:txBody>
      </p:sp>
    </p:spTree>
    <p:extLst>
      <p:ext uri="{BB962C8B-B14F-4D97-AF65-F5344CB8AC3E}">
        <p14:creationId xmlns:p14="http://schemas.microsoft.com/office/powerpoint/2010/main" val="20489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B2DC5B0-2D95-7641-5776-B5C258D3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2" y="2635205"/>
            <a:ext cx="5917926" cy="41781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6647518-1443-7E00-A8E5-2B7512EE3DED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Detection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ED2354-A53A-77E6-B190-B8357F1233E2}"/>
              </a:ext>
            </a:extLst>
          </p:cNvPr>
          <p:cNvSpPr txBox="1"/>
          <p:nvPr/>
        </p:nvSpPr>
        <p:spPr>
          <a:xfrm>
            <a:off x="263352" y="797803"/>
            <a:ext cx="1123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u="sng" dirty="0">
                <a:latin typeface="+mn-ea"/>
              </a:rPr>
              <a:t>Correction for detection efficiency</a:t>
            </a:r>
            <a:r>
              <a:rPr lang="en-US" altLang="ja-JP" sz="2400" dirty="0">
                <a:latin typeface="+mn-ea"/>
              </a:rPr>
              <a:t> is required to have the intrinsic distribution.</a:t>
            </a:r>
            <a:endParaRPr lang="en-US" altLang="ja-JP" sz="2400" b="1" u="sng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62B64C6-501E-063B-A638-C2B2FB515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136" y="2790215"/>
            <a:ext cx="1374959" cy="5667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E3468F-2F8F-D50F-A1BE-4B2BA372CA03}"/>
              </a:ext>
            </a:extLst>
          </p:cNvPr>
          <p:cNvSpPr txBox="1"/>
          <p:nvPr/>
        </p:nvSpPr>
        <p:spPr>
          <a:xfrm>
            <a:off x="1487488" y="2366543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</a:t>
            </a:r>
            <a:r>
              <a:rPr lang="en-US" altLang="ja-JP" baseline="-250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</a:t>
            </a:r>
            <a:r>
              <a:rPr lang="en-US" altLang="ja-JP" baseline="-25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distribution of 3535 events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80A6EC-A6BE-F8E4-63CF-FE39549B5E32}"/>
              </a:ext>
            </a:extLst>
          </p:cNvPr>
          <p:cNvSpPr txBox="1"/>
          <p:nvPr/>
        </p:nvSpPr>
        <p:spPr>
          <a:xfrm>
            <a:off x="271756" y="1412776"/>
            <a:ext cx="11920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Injection/recovery tests of 64 million artificial events using the same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1910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B2DC5B0-2D95-7641-5776-B5C258D3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2" y="2635205"/>
            <a:ext cx="5917926" cy="41781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6647518-1443-7E00-A8E5-2B7512EE3DED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Detection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ED2354-A53A-77E6-B190-B8357F1233E2}"/>
              </a:ext>
            </a:extLst>
          </p:cNvPr>
          <p:cNvSpPr txBox="1"/>
          <p:nvPr/>
        </p:nvSpPr>
        <p:spPr>
          <a:xfrm>
            <a:off x="263352" y="797803"/>
            <a:ext cx="1123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u="sng" dirty="0">
                <a:latin typeface="+mn-ea"/>
              </a:rPr>
              <a:t>Correction for detection efficiency</a:t>
            </a:r>
            <a:r>
              <a:rPr lang="en-US" altLang="ja-JP" sz="2400" dirty="0">
                <a:latin typeface="+mn-ea"/>
              </a:rPr>
              <a:t> is required to have the intrinsic distribution</a:t>
            </a:r>
            <a:endParaRPr lang="en-US" altLang="ja-JP" sz="2400" b="1" u="sng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62B64C6-501E-063B-A638-C2B2FB515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136" y="2790215"/>
            <a:ext cx="1374959" cy="5667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5406E3-461D-FF9D-3F27-FE044A9DB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2708920"/>
            <a:ext cx="5374056" cy="41044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2DD282-A2CD-4302-0606-BD66DC189995}"/>
              </a:ext>
            </a:extLst>
          </p:cNvPr>
          <p:cNvSpPr txBox="1"/>
          <p:nvPr/>
        </p:nvSpPr>
        <p:spPr>
          <a:xfrm>
            <a:off x="7797648" y="2348880"/>
            <a:ext cx="390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Computed detection efficiency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191399-07EC-DDB4-AD20-F5DAA53F5973}"/>
              </a:ext>
            </a:extLst>
          </p:cNvPr>
          <p:cNvSpPr txBox="1"/>
          <p:nvPr/>
        </p:nvSpPr>
        <p:spPr>
          <a:xfrm>
            <a:off x="1487488" y="2366543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</a:t>
            </a:r>
            <a:r>
              <a:rPr lang="en-US" altLang="ja-JP" baseline="-250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</a:t>
            </a:r>
            <a:r>
              <a:rPr lang="en-US" altLang="ja-JP" baseline="-25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distribution of 3535 events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B1295B-34BD-862C-DE46-2325FC8AAA53}"/>
              </a:ext>
            </a:extLst>
          </p:cNvPr>
          <p:cNvSpPr txBox="1"/>
          <p:nvPr/>
        </p:nvSpPr>
        <p:spPr>
          <a:xfrm>
            <a:off x="271756" y="1412776"/>
            <a:ext cx="11920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Injection/recovery tests of 64 million artificial events using the same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29519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47518-1443-7E00-A8E5-2B7512EE3DED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Detection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ED2354-A53A-77E6-B190-B8357F1233E2}"/>
              </a:ext>
            </a:extLst>
          </p:cNvPr>
          <p:cNvSpPr txBox="1"/>
          <p:nvPr/>
        </p:nvSpPr>
        <p:spPr>
          <a:xfrm>
            <a:off x="263352" y="797803"/>
            <a:ext cx="1123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u="sng" dirty="0">
                <a:latin typeface="+mn-ea"/>
              </a:rPr>
              <a:t>Correction for detection efficiency</a:t>
            </a:r>
            <a:r>
              <a:rPr lang="en-US" altLang="ja-JP" sz="2400" dirty="0">
                <a:latin typeface="+mn-ea"/>
              </a:rPr>
              <a:t> is required to have the intrinsic distribution</a:t>
            </a:r>
            <a:endParaRPr lang="en-US" altLang="ja-JP" sz="2400" b="1" u="sng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0FB48A-37BF-B412-176A-74B8C6FF25FD}"/>
              </a:ext>
            </a:extLst>
          </p:cNvPr>
          <p:cNvSpPr txBox="1"/>
          <p:nvPr/>
        </p:nvSpPr>
        <p:spPr>
          <a:xfrm>
            <a:off x="1487488" y="2366543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</a:t>
            </a:r>
            <a:r>
              <a:rPr lang="en-US" altLang="ja-JP" baseline="-250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</a:t>
            </a:r>
            <a:r>
              <a:rPr lang="en-US" altLang="ja-JP" baseline="-25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distribution of 3535 events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5406E3-461D-FF9D-3F27-FE044A9D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708920"/>
            <a:ext cx="5374056" cy="41044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2DD282-A2CD-4302-0606-BD66DC189995}"/>
              </a:ext>
            </a:extLst>
          </p:cNvPr>
          <p:cNvSpPr txBox="1"/>
          <p:nvPr/>
        </p:nvSpPr>
        <p:spPr>
          <a:xfrm>
            <a:off x="7797648" y="2348880"/>
            <a:ext cx="390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Computed detection efficiency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536D28-5C1F-1514-F680-FA2214049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2" y="2635205"/>
            <a:ext cx="6026539" cy="41781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D31868E-C45F-A2B7-A73F-65BE0FC28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429" y="2360895"/>
            <a:ext cx="1605868" cy="86066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D9EA1B-5033-C42A-E47B-A297AFE91867}"/>
              </a:ext>
            </a:extLst>
          </p:cNvPr>
          <p:cNvSpPr txBox="1"/>
          <p:nvPr/>
        </p:nvSpPr>
        <p:spPr>
          <a:xfrm>
            <a:off x="271756" y="1412776"/>
            <a:ext cx="11920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Injection/recovery tests of 64 million artificial events using the same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14205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6F0A64-DE41-8B0F-1BF8-19CBB3F09C5F}"/>
              </a:ext>
            </a:extLst>
          </p:cNvPr>
          <p:cNvSpPr txBox="1"/>
          <p:nvPr/>
        </p:nvSpPr>
        <p:spPr>
          <a:xfrm>
            <a:off x="271756" y="1412776"/>
            <a:ext cx="11920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Injection/recovery tests of 64 million artificial events using the same selection criteria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6647518-1443-7E00-A8E5-2B7512EE3DED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Detection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ED2354-A53A-77E6-B190-B8357F1233E2}"/>
              </a:ext>
            </a:extLst>
          </p:cNvPr>
          <p:cNvSpPr txBox="1"/>
          <p:nvPr/>
        </p:nvSpPr>
        <p:spPr>
          <a:xfrm>
            <a:off x="263352" y="797803"/>
            <a:ext cx="1123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u="sng" dirty="0">
                <a:latin typeface="+mn-ea"/>
              </a:rPr>
              <a:t>Correction for detection efficiency</a:t>
            </a:r>
            <a:r>
              <a:rPr lang="en-US" altLang="ja-JP" sz="2400" dirty="0">
                <a:latin typeface="+mn-ea"/>
              </a:rPr>
              <a:t> is required to have the intrinsic distribution</a:t>
            </a:r>
            <a:endParaRPr lang="en-US" altLang="ja-JP" sz="2400" b="1" u="sng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0FB48A-37BF-B412-176A-74B8C6FF25FD}"/>
              </a:ext>
            </a:extLst>
          </p:cNvPr>
          <p:cNvSpPr txBox="1"/>
          <p:nvPr/>
        </p:nvSpPr>
        <p:spPr>
          <a:xfrm>
            <a:off x="1487488" y="2366543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</a:t>
            </a:r>
            <a:r>
              <a:rPr lang="en-US" altLang="ja-JP" baseline="-250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</a:t>
            </a:r>
            <a:r>
              <a:rPr lang="en-US" altLang="ja-JP" baseline="-25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distribution of 3535 events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5406E3-461D-FF9D-3F27-FE044A9D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708920"/>
            <a:ext cx="5374056" cy="41044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2DD282-A2CD-4302-0606-BD66DC189995}"/>
              </a:ext>
            </a:extLst>
          </p:cNvPr>
          <p:cNvSpPr txBox="1"/>
          <p:nvPr/>
        </p:nvSpPr>
        <p:spPr>
          <a:xfrm>
            <a:off x="7797648" y="2348880"/>
            <a:ext cx="3906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Computed detection efficiency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536D28-5C1F-1514-F680-FA2214049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2" y="2635205"/>
            <a:ext cx="6026539" cy="41781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D31868E-C45F-A2B7-A73F-65BE0FC28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429" y="2360895"/>
            <a:ext cx="1605868" cy="86066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A979EF-78C9-9538-DE0A-F7CF1298398D}"/>
              </a:ext>
            </a:extLst>
          </p:cNvPr>
          <p:cNvSpPr/>
          <p:nvPr/>
        </p:nvSpPr>
        <p:spPr>
          <a:xfrm>
            <a:off x="1271464" y="2636912"/>
            <a:ext cx="1296144" cy="40324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9EE976-F885-1217-90D0-D978E8E9EE5C}"/>
              </a:ext>
            </a:extLst>
          </p:cNvPr>
          <p:cNvSpPr txBox="1"/>
          <p:nvPr/>
        </p:nvSpPr>
        <p:spPr>
          <a:xfrm>
            <a:off x="461382" y="1700808"/>
            <a:ext cx="2880320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u="sng" dirty="0">
                <a:latin typeface="+mn-ea"/>
              </a:rPr>
              <a:t>A large number of FFPs implied</a:t>
            </a:r>
          </a:p>
        </p:txBody>
      </p:sp>
    </p:spTree>
    <p:extLst>
      <p:ext uri="{BB962C8B-B14F-4D97-AF65-F5344CB8AC3E}">
        <p14:creationId xmlns:p14="http://schemas.microsoft.com/office/powerpoint/2010/main" val="9273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図 50">
            <a:extLst>
              <a:ext uri="{FF2B5EF4-FFF2-40B4-BE49-F238E27FC236}">
                <a16:creationId xmlns:a16="http://schemas.microsoft.com/office/drawing/2014/main" id="{9BB7CEC8-AFDD-9CE4-59DE-CA3F9A64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917" y="2348880"/>
            <a:ext cx="6010755" cy="45058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DC38A3-00CF-6620-FEBE-FF42BB8DE067}"/>
              </a:ext>
            </a:extLst>
          </p:cNvPr>
          <p:cNvSpPr txBox="1"/>
          <p:nvPr/>
        </p:nvSpPr>
        <p:spPr>
          <a:xfrm>
            <a:off x="263353" y="764704"/>
            <a:ext cx="1087320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Model 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the observed distribution by </a:t>
            </a:r>
            <a:endParaRPr lang="en-US" altLang="ja-JP" sz="2400" dirty="0">
              <a:latin typeface="+mn-ea"/>
            </a:endParaRPr>
          </a:p>
          <a:p>
            <a:endParaRPr lang="en-US" altLang="ja-JP" sz="100" dirty="0">
              <a:latin typeface="+mn-ea"/>
            </a:endParaRPr>
          </a:p>
          <a:p>
            <a:pPr lvl="1"/>
            <a:r>
              <a:rPr lang="en-US" altLang="ja-JP" sz="2400" dirty="0">
                <a:latin typeface="+mn-ea"/>
              </a:rPr>
              <a:t>   Detection efficiency </a:t>
            </a:r>
          </a:p>
          <a:p>
            <a:pPr lvl="1"/>
            <a:r>
              <a:rPr lang="en-US" altLang="ja-JP" sz="2400" dirty="0">
                <a:latin typeface="+mn-ea"/>
              </a:rPr>
              <a:t>+ Stellar density and velocity distributions in our Galaxy (Koshimoto et al. 2021)</a:t>
            </a:r>
          </a:p>
          <a:p>
            <a:pPr lvl="1"/>
            <a:endParaRPr lang="en-US" altLang="ja-JP" sz="200" dirty="0">
              <a:latin typeface="+mn-ea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6B7AFF7-5C4F-69A1-AD6F-CC60E1E6BCD3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Likelihood analysis for FFP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3BED7C9-84A9-3434-F3F9-01FBA01604B9}"/>
                  </a:ext>
                </a:extLst>
              </p:cNvPr>
              <p:cNvSpPr txBox="1"/>
              <p:nvPr/>
            </p:nvSpPr>
            <p:spPr>
              <a:xfrm>
                <a:off x="896925" y="2692240"/>
                <a:ext cx="1069780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3BED7C9-84A9-3434-F3F9-01FBA0160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25" y="2692240"/>
                <a:ext cx="1069780" cy="638316"/>
              </a:xfrm>
              <a:prstGeom prst="rect">
                <a:avLst/>
              </a:prstGeom>
              <a:blipFill>
                <a:blip r:embed="rId4"/>
                <a:stretch>
                  <a:fillRect l="-5814" t="-1961" r="-2326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E28C7E9E-7419-61C9-1633-5D8BEE44DDA5}"/>
              </a:ext>
            </a:extLst>
          </p:cNvPr>
          <p:cNvSpPr/>
          <p:nvPr/>
        </p:nvSpPr>
        <p:spPr>
          <a:xfrm>
            <a:off x="1975985" y="2396618"/>
            <a:ext cx="226364" cy="12295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140FD-4402-615A-67A4-BFE524808643}"/>
                  </a:ext>
                </a:extLst>
              </p:cNvPr>
              <p:cNvSpPr txBox="1"/>
              <p:nvPr/>
            </p:nvSpPr>
            <p:spPr>
              <a:xfrm>
                <a:off x="2190574" y="2402042"/>
                <a:ext cx="3389582" cy="327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−1.32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(0.86&lt;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&lt;120)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140FD-4402-615A-67A4-BFE524808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574" y="2402042"/>
                <a:ext cx="3389582" cy="327334"/>
              </a:xfrm>
              <a:prstGeom prst="rect">
                <a:avLst/>
              </a:prstGeom>
              <a:blipFill>
                <a:blip r:embed="rId5"/>
                <a:stretch>
                  <a:fillRect l="-1119" t="-7407" r="-1866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444AC6-9EA6-3C62-C3D3-9DE8ED90FC08}"/>
                  </a:ext>
                </a:extLst>
              </p:cNvPr>
              <p:cNvSpPr txBox="1"/>
              <p:nvPr/>
            </p:nvSpPr>
            <p:spPr>
              <a:xfrm>
                <a:off x="2193069" y="2834090"/>
                <a:ext cx="3442481" cy="327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−0.13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(0.08&lt;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&lt;0.86)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444AC6-9EA6-3C62-C3D3-9DE8ED90F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069" y="2834090"/>
                <a:ext cx="3442481" cy="327334"/>
              </a:xfrm>
              <a:prstGeom prst="rect">
                <a:avLst/>
              </a:prstGeom>
              <a:blipFill>
                <a:blip r:embed="rId6"/>
                <a:stretch>
                  <a:fillRect l="-1103" t="-7407" r="-2206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7A4F5-03A9-613A-0E3E-AA117C51691F}"/>
                  </a:ext>
                </a:extLst>
              </p:cNvPr>
              <p:cNvSpPr txBox="1"/>
              <p:nvPr/>
            </p:nvSpPr>
            <p:spPr>
              <a:xfrm>
                <a:off x="2135560" y="3266138"/>
                <a:ext cx="3930563" cy="326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BD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(3×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&lt;0.08)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7A4F5-03A9-613A-0E3E-AA117C516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3266138"/>
                <a:ext cx="3930563" cy="326051"/>
              </a:xfrm>
              <a:prstGeom prst="rect">
                <a:avLst/>
              </a:prstGeom>
              <a:blipFill>
                <a:blip r:embed="rId7"/>
                <a:stretch>
                  <a:fillRect t="-7692" r="-645" b="-3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F846C5-6E96-1E08-089F-6C7DFFFEBF95}"/>
                  </a:ext>
                </a:extLst>
              </p:cNvPr>
              <p:cNvSpPr txBox="1"/>
              <p:nvPr/>
            </p:nvSpPr>
            <p:spPr>
              <a:xfrm>
                <a:off x="191344" y="3834967"/>
                <a:ext cx="5820824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𝑃𝐿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8 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⊕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PL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&lt;0.02)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F846C5-6E96-1E08-089F-6C7DFFFEB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834967"/>
                <a:ext cx="5820824" cy="727315"/>
              </a:xfrm>
              <a:prstGeom prst="rect">
                <a:avLst/>
              </a:prstGeom>
              <a:blipFill>
                <a:blip r:embed="rId8"/>
                <a:stretch>
                  <a:fillRect l="-435" r="-1087" b="-135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E23D900-13F9-BAEF-4139-A7F1D4047FB5}"/>
              </a:ext>
            </a:extLst>
          </p:cNvPr>
          <p:cNvSpPr/>
          <p:nvPr/>
        </p:nvSpPr>
        <p:spPr>
          <a:xfrm>
            <a:off x="119336" y="2204864"/>
            <a:ext cx="6010755" cy="2520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056B89-1195-A8EB-5090-0E9C2A160425}"/>
              </a:ext>
            </a:extLst>
          </p:cNvPr>
          <p:cNvSpPr txBox="1"/>
          <p:nvPr/>
        </p:nvSpPr>
        <p:spPr>
          <a:xfrm>
            <a:off x="723427" y="1887215"/>
            <a:ext cx="22317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+ 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68D533-304F-B203-61FB-7C468B2AE450}"/>
                  </a:ext>
                </a:extLst>
              </p:cNvPr>
              <p:cNvSpPr txBox="1"/>
              <p:nvPr/>
            </p:nvSpPr>
            <p:spPr>
              <a:xfrm>
                <a:off x="83763" y="5301208"/>
                <a:ext cx="4381187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BD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0.58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−0.16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+0.11</m:t>
                          </m:r>
                        </m:sup>
                      </m:sSub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68D533-304F-B203-61FB-7C468B2A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3" y="5301208"/>
                <a:ext cx="4381187" cy="471283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B0989CA9-5928-48C4-36A4-93ABDBEDD648}"/>
                  </a:ext>
                </a:extLst>
              </p:cNvPr>
              <p:cNvSpPr txBox="1"/>
              <p:nvPr/>
            </p:nvSpPr>
            <p:spPr>
              <a:xfrm>
                <a:off x="-24680" y="5766029"/>
                <a:ext cx="4381187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96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−0.27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+0.47</m:t>
                          </m:r>
                        </m:sup>
                      </m:sSub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B0989CA9-5928-48C4-36A4-93ABDBEDD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5766029"/>
                <a:ext cx="4381187" cy="471283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185CA96-2996-21AE-F8B0-4DD4EEDD0DCA}"/>
                  </a:ext>
                </a:extLst>
              </p:cNvPr>
              <p:cNvSpPr txBox="1"/>
              <p:nvPr/>
            </p:nvSpPr>
            <p:spPr>
              <a:xfrm>
                <a:off x="850717" y="6237312"/>
                <a:ext cx="4381187" cy="476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2.18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−1.40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+0.52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sta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185CA96-2996-21AE-F8B0-4DD4EEDD0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17" y="6237312"/>
                <a:ext cx="4381187" cy="476541"/>
              </a:xfrm>
              <a:prstGeom prst="rect">
                <a:avLst/>
              </a:prstGeom>
              <a:blipFill>
                <a:blip r:embed="rId11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EA1E97F-3712-6791-5A39-A0F643BA26CB}"/>
              </a:ext>
            </a:extLst>
          </p:cNvPr>
          <p:cNvSpPr txBox="1"/>
          <p:nvPr/>
        </p:nvSpPr>
        <p:spPr>
          <a:xfrm>
            <a:off x="268354" y="4883457"/>
            <a:ext cx="6114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Result from MCMC</a:t>
            </a:r>
            <a:endParaRPr lang="ja-JP" altLang="en-US" sz="240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91A3703-BCA6-C869-DB15-B68987E04877}"/>
              </a:ext>
            </a:extLst>
          </p:cNvPr>
          <p:cNvSpPr txBox="1"/>
          <p:nvPr/>
        </p:nvSpPr>
        <p:spPr>
          <a:xfrm>
            <a:off x="7248128" y="3604954"/>
            <a:ext cx="1893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Best-fit model</a:t>
            </a:r>
            <a:endParaRPr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4CE758F7-B1B9-8A18-4AFA-D59F91D43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08720"/>
            <a:ext cx="7512005" cy="5931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タイトル 1">
                <a:extLst>
                  <a:ext uri="{FF2B5EF4-FFF2-40B4-BE49-F238E27FC236}">
                    <a16:creationId xmlns:a16="http://schemas.microsoft.com/office/drawing/2014/main" id="{E75D6550-BB86-2FD4-035D-75C3D7EC0F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188640"/>
                <a:ext cx="7704856" cy="4131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ja-JP" sz="3200" u="sng" dirty="0">
                    <a:latin typeface="+mn-ea"/>
                  </a:rPr>
                  <a:t>Mass function over </a:t>
                </a:r>
                <a14:m>
                  <m:oMath xmlns:m="http://schemas.openxmlformats.org/officeDocument/2006/math">
                    <m:r>
                      <a:rPr kumimoji="1" lang="en-US" altLang="ja-JP" sz="3200" b="0" i="1" u="sng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∼</m:t>
                    </m:r>
                  </m:oMath>
                </a14:m>
                <a:r>
                  <a:rPr lang="en-US" altLang="ja-JP" sz="3200" u="sng" dirty="0">
                    <a:latin typeface="+mn-ea"/>
                  </a:rPr>
                  <a:t>8 orders of magnitude</a:t>
                </a:r>
              </a:p>
            </p:txBody>
          </p:sp>
        </mc:Choice>
        <mc:Fallback xmlns="">
          <p:sp>
            <p:nvSpPr>
              <p:cNvPr id="8" name="タイトル 1">
                <a:extLst>
                  <a:ext uri="{FF2B5EF4-FFF2-40B4-BE49-F238E27FC236}">
                    <a16:creationId xmlns:a16="http://schemas.microsoft.com/office/drawing/2014/main" id="{E75D6550-BB86-2FD4-035D-75C3D7EC0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88640"/>
                <a:ext cx="7704856" cy="413196"/>
              </a:xfrm>
              <a:prstGeom prst="rect">
                <a:avLst/>
              </a:prstGeom>
              <a:blipFill>
                <a:blip r:embed="rId4"/>
                <a:stretch>
                  <a:fillRect l="-1974" t="-41176" b="-6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90BB50-6820-EFEB-65BF-8F8DC3861065}"/>
              </a:ext>
            </a:extLst>
          </p:cNvPr>
          <p:cNvSpPr txBox="1"/>
          <p:nvPr/>
        </p:nvSpPr>
        <p:spPr>
          <a:xfrm rot="16200000">
            <a:off x="3503845" y="1916699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Jupiter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75DF05-D5CF-4EA6-F298-9DB061DD2920}"/>
              </a:ext>
            </a:extLst>
          </p:cNvPr>
          <p:cNvSpPr txBox="1"/>
          <p:nvPr/>
        </p:nvSpPr>
        <p:spPr>
          <a:xfrm rot="16200000">
            <a:off x="2447516" y="203692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Neptune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E99C9A-A2C8-1808-EA30-63AFBAC6371F}"/>
              </a:ext>
            </a:extLst>
          </p:cNvPr>
          <p:cNvSpPr txBox="1"/>
          <p:nvPr/>
        </p:nvSpPr>
        <p:spPr>
          <a:xfrm rot="16200000">
            <a:off x="1797420" y="1822925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Earth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425FB24-034B-546E-B4FB-6389F0250885}"/>
                  </a:ext>
                </a:extLst>
              </p:cNvPr>
              <p:cNvSpPr txBox="1"/>
              <p:nvPr/>
            </p:nvSpPr>
            <p:spPr>
              <a:xfrm>
                <a:off x="7775357" y="942380"/>
                <a:ext cx="5017387" cy="47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ja-JP" altLang="en-US" sz="240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・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Amount of FFPs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&gt;0.33 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425FB24-034B-546E-B4FB-6389F0250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357" y="942380"/>
                <a:ext cx="5017387" cy="477823"/>
              </a:xfrm>
              <a:prstGeom prst="rect">
                <a:avLst/>
              </a:prstGeom>
              <a:blipFill>
                <a:blip r:embed="rId5"/>
                <a:stretch>
                  <a:fillRect l="-2020" t="-15789"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E80058-CA62-5416-9274-928AB9E40786}"/>
              </a:ext>
            </a:extLst>
          </p:cNvPr>
          <p:cNvSpPr txBox="1"/>
          <p:nvPr/>
        </p:nvSpPr>
        <p:spPr>
          <a:xfrm>
            <a:off x="7775357" y="404664"/>
            <a:ext cx="4297307" cy="477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・</a:t>
            </a: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 Low mass FFPs are abundant</a:t>
            </a:r>
            <a:endParaRPr lang="en-US" altLang="ja-JP" sz="2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912164-66AB-9C10-2957-CCE1DDC99513}"/>
                  </a:ext>
                </a:extLst>
              </p:cNvPr>
              <p:cNvSpPr txBox="1"/>
              <p:nvPr/>
            </p:nvSpPr>
            <p:spPr>
              <a:xfrm>
                <a:off x="8501767" y="1412776"/>
                <a:ext cx="3138849" cy="487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e>
                      <m:sub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sup>
                    </m:sSubSup>
                    <m:r>
                      <a:rPr kumimoji="1" lang="en-US" altLang="ja-JP" sz="24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 per star</a:t>
                </a:r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912164-66AB-9C10-2957-CCE1DDC99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767" y="1412776"/>
                <a:ext cx="3138849" cy="487378"/>
              </a:xfrm>
              <a:prstGeom prst="rect">
                <a:avLst/>
              </a:prstGeom>
              <a:blipFill>
                <a:blip r:embed="rId6"/>
                <a:stretch>
                  <a:fillRect l="-403" t="-10256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DCD30AFA-4C9E-2015-00FB-323418B7D7C0}"/>
                  </a:ext>
                </a:extLst>
              </p:cNvPr>
              <p:cNvSpPr txBox="1"/>
              <p:nvPr/>
            </p:nvSpPr>
            <p:spPr>
              <a:xfrm>
                <a:off x="8141727" y="1916832"/>
                <a:ext cx="3426881" cy="506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/>
                  <a:t>or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𝟔𝟗</m:t>
                        </m:r>
                      </m:e>
                      <m:sub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sub>
                      <m:sup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𝟏𝟎𝟕</m:t>
                        </m:r>
                      </m:sup>
                    </m:sSubSup>
                    <m:r>
                      <a:rPr kumimoji="1" lang="en-US" altLang="ja-JP" sz="24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kumimoji="1" lang="en-US" altLang="ja-JP" sz="24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per star</a:t>
                </a:r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DCD30AFA-4C9E-2015-00FB-323418B7D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27" y="1916832"/>
                <a:ext cx="3426881" cy="506101"/>
              </a:xfrm>
              <a:prstGeom prst="rect">
                <a:avLst/>
              </a:prstGeom>
              <a:blipFill>
                <a:blip r:embed="rId7"/>
                <a:stretch>
                  <a:fillRect l="-2952" t="-9756" b="-243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05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E2A1E80-EF02-208A-8895-D1133A2A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0" y="908720"/>
            <a:ext cx="7512005" cy="59315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90BB50-6820-EFEB-65BF-8F8DC3861065}"/>
              </a:ext>
            </a:extLst>
          </p:cNvPr>
          <p:cNvSpPr txBox="1"/>
          <p:nvPr/>
        </p:nvSpPr>
        <p:spPr>
          <a:xfrm rot="16200000">
            <a:off x="3503845" y="1916699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Jupiter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75DF05-D5CF-4EA6-F298-9DB061DD2920}"/>
              </a:ext>
            </a:extLst>
          </p:cNvPr>
          <p:cNvSpPr txBox="1"/>
          <p:nvPr/>
        </p:nvSpPr>
        <p:spPr>
          <a:xfrm rot="16200000">
            <a:off x="2447516" y="203692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Neptune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E99C9A-A2C8-1808-EA30-63AFBAC6371F}"/>
              </a:ext>
            </a:extLst>
          </p:cNvPr>
          <p:cNvSpPr txBox="1"/>
          <p:nvPr/>
        </p:nvSpPr>
        <p:spPr>
          <a:xfrm rot="16200000">
            <a:off x="1797420" y="1822925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Earth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814CAB-3FE1-ED96-521C-115C2DF0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1628800"/>
            <a:ext cx="2026753" cy="11528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BB85771-0AC9-24D6-3CB9-0BF1C6C6F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014" y="2799297"/>
            <a:ext cx="2603170" cy="353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91078A7-1E08-3D3B-548B-C9B7E28A847D}"/>
                  </a:ext>
                </a:extLst>
              </p:cNvPr>
              <p:cNvSpPr txBox="1"/>
              <p:nvPr/>
            </p:nvSpPr>
            <p:spPr>
              <a:xfrm>
                <a:off x="7775357" y="942380"/>
                <a:ext cx="5017387" cy="47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ja-JP" altLang="en-US" sz="240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・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Amount of FFPs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&gt;0.33 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91078A7-1E08-3D3B-548B-C9B7E28A8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357" y="942380"/>
                <a:ext cx="5017387" cy="477823"/>
              </a:xfrm>
              <a:prstGeom prst="rect">
                <a:avLst/>
              </a:prstGeom>
              <a:blipFill>
                <a:blip r:embed="rId6"/>
                <a:stretch>
                  <a:fillRect l="-2020" t="-15789"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BC5BCB7-429F-7A2B-135B-CE366E9BB8C1}"/>
                  </a:ext>
                </a:extLst>
              </p:cNvPr>
              <p:cNvSpPr txBox="1"/>
              <p:nvPr/>
            </p:nvSpPr>
            <p:spPr>
              <a:xfrm>
                <a:off x="8501767" y="1412776"/>
                <a:ext cx="3138849" cy="487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e>
                      <m:sub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sup>
                    </m:sSubSup>
                    <m:r>
                      <a:rPr kumimoji="1" lang="en-US" altLang="ja-JP" sz="24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 per star</a:t>
                </a:r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BC5BCB7-429F-7A2B-135B-CE366E9BB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767" y="1412776"/>
                <a:ext cx="3138849" cy="487378"/>
              </a:xfrm>
              <a:prstGeom prst="rect">
                <a:avLst/>
              </a:prstGeom>
              <a:blipFill>
                <a:blip r:embed="rId7"/>
                <a:stretch>
                  <a:fillRect l="-403" t="-10256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BCAB14A-9B09-4C6B-5106-7198BFD97058}"/>
                  </a:ext>
                </a:extLst>
              </p:cNvPr>
              <p:cNvSpPr txBox="1"/>
              <p:nvPr/>
            </p:nvSpPr>
            <p:spPr>
              <a:xfrm>
                <a:off x="8141727" y="1916832"/>
                <a:ext cx="3426881" cy="506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/>
                  <a:t>or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𝟔𝟗</m:t>
                        </m:r>
                      </m:e>
                      <m:sub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sub>
                      <m:sup>
                        <m:r>
                          <a:rPr kumimoji="1" lang="en-US" altLang="ja-JP" sz="24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𝟏𝟎𝟕</m:t>
                        </m:r>
                      </m:sup>
                    </m:sSubSup>
                    <m:r>
                      <a:rPr kumimoji="1" lang="en-US" altLang="ja-JP" sz="24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kumimoji="1" lang="en-US" altLang="ja-JP" sz="24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per star</a:t>
                </a:r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BCAB14A-9B09-4C6B-5106-7198BFD9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27" y="1916832"/>
                <a:ext cx="3426881" cy="506101"/>
              </a:xfrm>
              <a:prstGeom prst="rect">
                <a:avLst/>
              </a:prstGeom>
              <a:blipFill>
                <a:blip r:embed="rId8"/>
                <a:stretch>
                  <a:fillRect l="-2952" t="-9756" b="-243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57D5C3-9B19-BA3F-EB2E-F8F6F78AA1DB}"/>
              </a:ext>
            </a:extLst>
          </p:cNvPr>
          <p:cNvSpPr txBox="1"/>
          <p:nvPr/>
        </p:nvSpPr>
        <p:spPr>
          <a:xfrm>
            <a:off x="5303912" y="3059086"/>
            <a:ext cx="219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dirty="0">
                <a:solidFill>
                  <a:schemeClr val="bg1">
                    <a:lumMod val="6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(from microlensing</a:t>
            </a:r>
          </a:p>
          <a:p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kumimoji="1" lang="en-US" altLang="ja-JP" sz="2000" dirty="0">
                <a:solidFill>
                  <a:schemeClr val="bg1">
                    <a:lumMod val="6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Suzuki+16)</a:t>
            </a:r>
            <a:endParaRPr lang="ja-JP" altLang="en-US" sz="2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59630C2-2AFE-44A4-734D-8773CAD121B8}"/>
              </a:ext>
            </a:extLst>
          </p:cNvPr>
          <p:cNvSpPr txBox="1"/>
          <p:nvPr/>
        </p:nvSpPr>
        <p:spPr>
          <a:xfrm>
            <a:off x="7769947" y="2591137"/>
            <a:ext cx="5017387" cy="477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・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Bound planets 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vs </a:t>
            </a:r>
            <a:r>
              <a:rPr lang="en-US" altLang="ja-JP" sz="2400" dirty="0">
                <a:solidFill>
                  <a:srgbClr val="00BE5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FFPs</a:t>
            </a:r>
            <a:endParaRPr lang="en-US" altLang="ja-JP" sz="2400" dirty="0">
              <a:solidFill>
                <a:srgbClr val="00BE56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E43492F-ABF7-80DC-A7E7-97A496A6BEDF}"/>
                  </a:ext>
                </a:extLst>
              </p:cNvPr>
              <p:cNvSpPr txBox="1"/>
              <p:nvPr/>
            </p:nvSpPr>
            <p:spPr>
              <a:xfrm>
                <a:off x="8187206" y="3125379"/>
                <a:ext cx="3885458" cy="49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bg1">
                        <a:lumMod val="50000"/>
                      </a:schemeClr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BPs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&gt;&gt; </a:t>
                </a:r>
                <a:r>
                  <a:rPr kumimoji="1" lang="en-US" altLang="ja-JP" sz="2400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@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altLang="ja-JP" sz="2400" dirty="0">
                    <a:ea typeface="MS PGothic" panose="020B0600070205080204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Neptune</m:t>
                        </m:r>
                      </m:sub>
                    </m:sSub>
                  </m:oMath>
                </a14:m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E43492F-ABF7-80DC-A7E7-97A496A6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206" y="3125379"/>
                <a:ext cx="3885458" cy="494559"/>
              </a:xfrm>
              <a:prstGeom prst="rect">
                <a:avLst/>
              </a:prstGeom>
              <a:blipFill>
                <a:blip r:embed="rId9"/>
                <a:stretch>
                  <a:fillRect l="-2606" t="-15000"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15721DC-8412-DE19-624A-77B15D770F72}"/>
                  </a:ext>
                </a:extLst>
              </p:cNvPr>
              <p:cNvSpPr txBox="1"/>
              <p:nvPr/>
            </p:nvSpPr>
            <p:spPr>
              <a:xfrm>
                <a:off x="8184232" y="3637024"/>
                <a:ext cx="3885458" cy="49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&gt;&gt; </a:t>
                </a:r>
                <a:r>
                  <a:rPr kumimoji="1" lang="en-US" altLang="ja-JP" sz="2400" dirty="0">
                    <a:solidFill>
                      <a:schemeClr val="bg1">
                        <a:lumMod val="50000"/>
                      </a:schemeClr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BPs</a:t>
                </a:r>
                <a:r>
                  <a:rPr kumimoji="1" lang="en-US" altLang="ja-JP" sz="24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0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@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≲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Neptune</m:t>
                        </m:r>
                      </m:sub>
                    </m:sSub>
                  </m:oMath>
                </a14:m>
                <a:endParaRPr lang="ja-JP" altLang="en-US" sz="2400" b="1">
                  <a:solidFill>
                    <a:srgbClr val="00BE56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15721DC-8412-DE19-624A-77B15D770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3637024"/>
                <a:ext cx="3885458" cy="494559"/>
              </a:xfrm>
              <a:prstGeom prst="rect">
                <a:avLst/>
              </a:prstGeom>
              <a:blipFill>
                <a:blip r:embed="rId10"/>
                <a:stretch>
                  <a:fillRect l="-2606" t="-15000"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771268-5366-B54D-4BB2-160B4AE1965E}"/>
              </a:ext>
            </a:extLst>
          </p:cNvPr>
          <p:cNvSpPr txBox="1"/>
          <p:nvPr/>
        </p:nvSpPr>
        <p:spPr>
          <a:xfrm>
            <a:off x="7978307" y="4751377"/>
            <a:ext cx="4297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Small planets are likely to be ejected from their birthplace 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while massive </a:t>
            </a:r>
            <a:r>
              <a:rPr lang="en-US" altLang="ja-JP" sz="24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planets are likely to remain?</a:t>
            </a:r>
            <a:endParaRPr lang="en-US" altLang="ja-JP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下矢印 22">
            <a:extLst>
              <a:ext uri="{FF2B5EF4-FFF2-40B4-BE49-F238E27FC236}">
                <a16:creationId xmlns:a16="http://schemas.microsoft.com/office/drawing/2014/main" id="{39090AB5-ACC8-1104-49EE-5F7D3CDB5B7A}"/>
              </a:ext>
            </a:extLst>
          </p:cNvPr>
          <p:cNvSpPr/>
          <p:nvPr/>
        </p:nvSpPr>
        <p:spPr>
          <a:xfrm>
            <a:off x="9824827" y="4221088"/>
            <a:ext cx="369333" cy="4495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タイトル 1">
                <a:extLst>
                  <a:ext uri="{FF2B5EF4-FFF2-40B4-BE49-F238E27FC236}">
                    <a16:creationId xmlns:a16="http://schemas.microsoft.com/office/drawing/2014/main" id="{6612FAD3-2B81-16CE-D80A-63442F9529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188640"/>
                <a:ext cx="7704856" cy="4131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ja-JP" sz="3200" u="sng" dirty="0">
                    <a:latin typeface="+mn-ea"/>
                  </a:rPr>
                  <a:t>Mass function over </a:t>
                </a:r>
                <a14:m>
                  <m:oMath xmlns:m="http://schemas.openxmlformats.org/officeDocument/2006/math">
                    <m:r>
                      <a:rPr kumimoji="1" lang="en-US" altLang="ja-JP" sz="3200" b="0" i="1" u="sng" smtClean="0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∼</m:t>
                    </m:r>
                  </m:oMath>
                </a14:m>
                <a:r>
                  <a:rPr lang="en-US" altLang="ja-JP" sz="3200" u="sng" dirty="0">
                    <a:latin typeface="+mn-ea"/>
                  </a:rPr>
                  <a:t>8 orders of magnitude</a:t>
                </a:r>
              </a:p>
            </p:txBody>
          </p:sp>
        </mc:Choice>
        <mc:Fallback xmlns="">
          <p:sp>
            <p:nvSpPr>
              <p:cNvPr id="24" name="タイトル 1">
                <a:extLst>
                  <a:ext uri="{FF2B5EF4-FFF2-40B4-BE49-F238E27FC236}">
                    <a16:creationId xmlns:a16="http://schemas.microsoft.com/office/drawing/2014/main" id="{6612FAD3-2B81-16CE-D80A-63442F952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88640"/>
                <a:ext cx="7704856" cy="413196"/>
              </a:xfrm>
              <a:prstGeom prst="rect">
                <a:avLst/>
              </a:prstGeom>
              <a:blipFill>
                <a:blip r:embed="rId11"/>
                <a:stretch>
                  <a:fillRect l="-1974" t="-41176" b="-6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0561E0A-1365-96D3-99A8-8EB18169265A}"/>
              </a:ext>
            </a:extLst>
          </p:cNvPr>
          <p:cNvSpPr txBox="1"/>
          <p:nvPr/>
        </p:nvSpPr>
        <p:spPr>
          <a:xfrm>
            <a:off x="7775357" y="404664"/>
            <a:ext cx="4297307" cy="477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・</a:t>
            </a: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 Low mass FFPs are abundant</a:t>
            </a:r>
            <a:endParaRPr lang="en-US" altLang="ja-JP" sz="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4633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119336" y="-171400"/>
            <a:ext cx="10213590" cy="11430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u="sng" dirty="0">
                <a:latin typeface="MS PGothic" charset="-128"/>
                <a:ea typeface="MS PGothic" charset="-128"/>
                <a:cs typeface="MS PGothic" charset="-128"/>
              </a:rPr>
              <a:t>Expected yields of FFPs by Roman (Johnson et al. 2020)</a:t>
            </a:r>
          </a:p>
        </p:txBody>
      </p:sp>
      <p:pic>
        <p:nvPicPr>
          <p:cNvPr id="2" name="図 1" descr="ヒストグラム&#10;&#10;自動的に生成された説明">
            <a:extLst>
              <a:ext uri="{FF2B5EF4-FFF2-40B4-BE49-F238E27FC236}">
                <a16:creationId xmlns:a16="http://schemas.microsoft.com/office/drawing/2014/main" id="{10605E70-E971-D3F1-271A-7C87C361D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77" y="3820965"/>
            <a:ext cx="3594979" cy="2732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C0CC6A7-8085-D05C-0910-33A1CC8B0B1C}"/>
                  </a:ext>
                </a:extLst>
              </p:cNvPr>
              <p:cNvSpPr txBox="1"/>
              <p:nvPr/>
            </p:nvSpPr>
            <p:spPr>
              <a:xfrm>
                <a:off x="10642981" y="4324895"/>
                <a:ext cx="1531385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0.1 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000" dirty="0"/>
                  <a:t> FFP</a:t>
                </a:r>
                <a:endParaRPr lang="ja-JP" altLang="en-US" sz="200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C0CC6A7-8085-D05C-0910-33A1CC8B0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981" y="4324895"/>
                <a:ext cx="1531385" cy="413447"/>
              </a:xfrm>
              <a:prstGeom prst="rect">
                <a:avLst/>
              </a:prstGeom>
              <a:blipFill>
                <a:blip r:embed="rId4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BF246B-BE40-4777-FA3F-0885BB5C3AF9}"/>
              </a:ext>
            </a:extLst>
          </p:cNvPr>
          <p:cNvSpPr txBox="1"/>
          <p:nvPr/>
        </p:nvSpPr>
        <p:spPr>
          <a:xfrm>
            <a:off x="9868528" y="6481642"/>
            <a:ext cx="160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/>
              <a:t>Time (days)</a:t>
            </a:r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B523A9C-8E79-0FBF-925D-C8F6731B0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33" y="1149832"/>
            <a:ext cx="2796262" cy="279626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63CDC3F-9C8E-B863-B3A7-AA77D418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04" y="2217678"/>
            <a:ext cx="4618107" cy="456091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3D4999A-15E6-1118-1329-44C07987A2F0}"/>
              </a:ext>
            </a:extLst>
          </p:cNvPr>
          <p:cNvSpPr txBox="1"/>
          <p:nvPr/>
        </p:nvSpPr>
        <p:spPr>
          <a:xfrm rot="16200000">
            <a:off x="6816214" y="5274536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Jupiter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257AB5E-090A-6BBF-B8B6-724591888147}"/>
              </a:ext>
            </a:extLst>
          </p:cNvPr>
          <p:cNvSpPr txBox="1"/>
          <p:nvPr/>
        </p:nvSpPr>
        <p:spPr>
          <a:xfrm rot="16200000">
            <a:off x="5442234" y="5160123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Neptune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5B30F07-04DF-F83D-A2B1-E42D4B1C7E1B}"/>
              </a:ext>
            </a:extLst>
          </p:cNvPr>
          <p:cNvSpPr txBox="1"/>
          <p:nvPr/>
        </p:nvSpPr>
        <p:spPr>
          <a:xfrm rot="16200000">
            <a:off x="4473316" y="5302116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Earth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478532-B034-324B-5D25-F2A314EBABD3}"/>
              </a:ext>
            </a:extLst>
          </p:cNvPr>
          <p:cNvSpPr txBox="1"/>
          <p:nvPr/>
        </p:nvSpPr>
        <p:spPr>
          <a:xfrm>
            <a:off x="4230824" y="2748380"/>
            <a:ext cx="35213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7030A0"/>
                </a:solidFill>
              </a:rPr>
              <a:t>FFP MF assumed in Johnson+20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817E9B7-DF52-9540-114C-FF47EB7E53F0}"/>
                  </a:ext>
                </a:extLst>
              </p:cNvPr>
              <p:cNvSpPr txBox="1"/>
              <p:nvPr/>
            </p:nvSpPr>
            <p:spPr>
              <a:xfrm>
                <a:off x="119335" y="764704"/>
                <a:ext cx="10925780" cy="847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dirty="0">
                    <a:latin typeface="+mj-lt"/>
                    <a:cs typeface="Times New Roman" panose="02020603050405020304" pitchFamily="18" charset="0"/>
                  </a:rPr>
                  <a:t>Roman will discover </a:t>
                </a:r>
                <a:r>
                  <a:rPr lang="en-US" altLang="ja-JP" sz="2400" b="1" dirty="0">
                    <a:solidFill>
                      <a:srgbClr val="7030A0"/>
                    </a:solidFill>
                    <a:latin typeface="+mj-lt"/>
                    <a:cs typeface="Times New Roman" panose="02020603050405020304" pitchFamily="18" charset="0"/>
                  </a:rPr>
                  <a:t>~250</a:t>
                </a:r>
                <a:r>
                  <a:rPr lang="en-US" altLang="ja-JP" sz="2400" b="1" dirty="0">
                    <a:solidFill>
                      <a:srgbClr val="7030A0"/>
                    </a:solidFill>
                    <a:latin typeface="+mj-lt"/>
                  </a:rPr>
                  <a:t> FFPs</a:t>
                </a:r>
                <a:r>
                  <a:rPr lang="en-US" altLang="ja-JP" sz="2400" b="1" dirty="0">
                    <a:latin typeface="+mj-lt"/>
                  </a:rPr>
                  <a:t> </a:t>
                </a: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/>
                  <a:t>)</a:t>
                </a:r>
                <a:r>
                  <a:rPr lang="en-US" altLang="ja-JP" sz="2400" dirty="0">
                    <a:latin typeface="+mj-lt"/>
                  </a:rPr>
                  <a:t> including </a:t>
                </a:r>
                <a:r>
                  <a:rPr lang="en-US" altLang="ja-JP" sz="2400" b="1" dirty="0">
                    <a:solidFill>
                      <a:srgbClr val="7030A0"/>
                    </a:solidFill>
                    <a:latin typeface="+mj-lt"/>
                    <a:cs typeface="Times New Roman" panose="02020603050405020304" pitchFamily="18" charset="0"/>
                  </a:rPr>
                  <a:t>~60</a:t>
                </a:r>
                <a:r>
                  <a:rPr lang="en-US" altLang="ja-JP" sz="24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+mj-lt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dirty="0">
                    <a:solidFill>
                      <a:srgbClr val="7030A0"/>
                    </a:solidFill>
                    <a:latin typeface="+mj-lt"/>
                  </a:rPr>
                  <a:t>MF for the bound planets was used for the FFP MF (</a:t>
                </a:r>
                <a:r>
                  <a:rPr lang="en-US" altLang="ja-JP" sz="2400" b="1" u="sng" dirty="0">
                    <a:solidFill>
                      <a:srgbClr val="7030A0"/>
                    </a:solidFill>
                    <a:latin typeface="+mj-lt"/>
                  </a:rPr>
                  <a:t>no usable FFP MF</a:t>
                </a:r>
                <a:r>
                  <a:rPr lang="en-US" altLang="ja-JP" sz="2400" b="1" dirty="0">
                    <a:solidFill>
                      <a:srgbClr val="7030A0"/>
                    </a:solidFill>
                    <a:latin typeface="+mj-lt"/>
                  </a:rPr>
                  <a:t> at that time</a:t>
                </a:r>
                <a:r>
                  <a:rPr lang="en-US" altLang="ja-JP" sz="2400" dirty="0">
                    <a:solidFill>
                      <a:srgbClr val="7030A0"/>
                    </a:solidFill>
                    <a:latin typeface="+mj-lt"/>
                  </a:rPr>
                  <a:t>)</a:t>
                </a:r>
                <a:r>
                  <a:rPr lang="en-US" altLang="ja-JP" sz="24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817E9B7-DF52-9540-114C-FF47EB7E5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5" y="764704"/>
                <a:ext cx="10925780" cy="847155"/>
              </a:xfrm>
              <a:prstGeom prst="rect">
                <a:avLst/>
              </a:prstGeom>
              <a:blipFill>
                <a:blip r:embed="rId7"/>
                <a:stretch>
                  <a:fillRect l="-813" t="-4478" r="-348" b="-164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9B2E5A64-AD8B-41DC-3096-CBDC6E2B23A9}"/>
              </a:ext>
            </a:extLst>
          </p:cNvPr>
          <p:cNvGrpSpPr/>
          <p:nvPr/>
        </p:nvGrpSpPr>
        <p:grpSpPr>
          <a:xfrm>
            <a:off x="-3586" y="2523359"/>
            <a:ext cx="2945061" cy="4298642"/>
            <a:chOff x="-3586" y="2132856"/>
            <a:chExt cx="3219266" cy="4536504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0C07638-84C0-890E-76A1-A0F7757079D4}"/>
                </a:ext>
              </a:extLst>
            </p:cNvPr>
            <p:cNvGrpSpPr/>
            <p:nvPr/>
          </p:nvGrpSpPr>
          <p:grpSpPr>
            <a:xfrm>
              <a:off x="-3586" y="2165955"/>
              <a:ext cx="3219266" cy="4503405"/>
              <a:chOff x="-663616" y="6865726"/>
              <a:chExt cx="3219266" cy="4503405"/>
            </a:xfrm>
          </p:grpSpPr>
          <p:pic>
            <p:nvPicPr>
              <p:cNvPr id="41" name="図 40" descr="テーブル&#10;&#10;低い精度で自動的に生成された説明">
                <a:extLst>
                  <a:ext uri="{FF2B5EF4-FFF2-40B4-BE49-F238E27FC236}">
                    <a16:creationId xmlns:a16="http://schemas.microsoft.com/office/drawing/2014/main" id="{114658CD-BCDC-606D-F3A6-BAF83EDE94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02"/>
              <a:stretch/>
            </p:blipFill>
            <p:spPr>
              <a:xfrm>
                <a:off x="-124796" y="6910391"/>
                <a:ext cx="1458110" cy="4434796"/>
              </a:xfrm>
              <a:prstGeom prst="rect">
                <a:avLst/>
              </a:prstGeom>
            </p:spPr>
          </p:pic>
          <p:pic>
            <p:nvPicPr>
              <p:cNvPr id="42" name="図 41" descr="テーブル&#10;&#10;低い精度で自動的に生成された説明">
                <a:extLst>
                  <a:ext uri="{FF2B5EF4-FFF2-40B4-BE49-F238E27FC236}">
                    <a16:creationId xmlns:a16="http://schemas.microsoft.com/office/drawing/2014/main" id="{4D2A2CCD-7DAE-C357-114D-FDCD53AC4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195"/>
              <a:stretch/>
            </p:blipFill>
            <p:spPr>
              <a:xfrm>
                <a:off x="1018667" y="7582573"/>
                <a:ext cx="1406035" cy="3786558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CC08C935-F8A6-5A0B-2C72-791862EC4EA1}"/>
                      </a:ext>
                    </a:extLst>
                  </p:cNvPr>
                  <p:cNvSpPr txBox="1"/>
                  <p:nvPr/>
                </p:nvSpPr>
                <p:spPr>
                  <a:xfrm>
                    <a:off x="-663616" y="10964103"/>
                    <a:ext cx="2402494" cy="2855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(0.1&lt;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&lt;1000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ja-JP" altLang="en-US"/>
                  </a:p>
                </p:txBody>
              </p:sp>
            </mc:Choice>
            <mc:Fallback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CC08C935-F8A6-5A0B-2C72-791862EC4E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3616" y="10964103"/>
                    <a:ext cx="2402494" cy="2855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72" r="-8621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E7A819E-9F0F-EBBC-71AF-4B8F88740C2C}"/>
                  </a:ext>
                </a:extLst>
              </p:cNvPr>
              <p:cNvSpPr txBox="1"/>
              <p:nvPr/>
            </p:nvSpPr>
            <p:spPr>
              <a:xfrm>
                <a:off x="1097541" y="6865726"/>
                <a:ext cx="145810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Assumed MF</a:t>
                </a:r>
                <a:endParaRPr lang="ja-JP" altLang="en-US" sz="240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5BD2C1BB-5F70-6F03-A9C2-AE79B259B1A7}"/>
                </a:ext>
              </a:extLst>
            </p:cNvPr>
            <p:cNvCxnSpPr/>
            <p:nvPr/>
          </p:nvCxnSpPr>
          <p:spPr>
            <a:xfrm>
              <a:off x="719189" y="2132856"/>
              <a:ext cx="22084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9CE05BA-BAB0-3771-0256-74D95308D9EE}"/>
              </a:ext>
            </a:extLst>
          </p:cNvPr>
          <p:cNvSpPr txBox="1"/>
          <p:nvPr/>
        </p:nvSpPr>
        <p:spPr>
          <a:xfrm>
            <a:off x="1184185" y="2060848"/>
            <a:ext cx="1454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FFP yields</a:t>
            </a:r>
            <a:endParaRPr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5C0F47-ACB3-8BEA-1277-8D45881F72D0}"/>
              </a:ext>
            </a:extLst>
          </p:cNvPr>
          <p:cNvSpPr txBox="1"/>
          <p:nvPr/>
        </p:nvSpPr>
        <p:spPr>
          <a:xfrm>
            <a:off x="9551455" y="5999567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Simulated light curve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143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6" descr="planet-scattering2.png">
            <a:extLst>
              <a:ext uri="{FF2B5EF4-FFF2-40B4-BE49-F238E27FC236}">
                <a16:creationId xmlns:a16="http://schemas.microsoft.com/office/drawing/2014/main" id="{D441B9A2-6B68-830B-8467-E455A1DC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82824"/>
            <a:ext cx="3570052" cy="134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星形成領域を漂う、木星質量の浮遊惑星の想像図">
            <a:extLst>
              <a:ext uri="{FF2B5EF4-FFF2-40B4-BE49-F238E27FC236}">
                <a16:creationId xmlns:a16="http://schemas.microsoft.com/office/drawing/2014/main" id="{CF52C911-4A59-6C0A-F2E2-56B681CD4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r="10174" b="22930"/>
          <a:stretch/>
        </p:blipFill>
        <p:spPr bwMode="auto">
          <a:xfrm>
            <a:off x="6446920" y="502539"/>
            <a:ext cx="5676404" cy="32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5BC73B-AF13-2E84-AB81-7832D3730547}"/>
              </a:ext>
            </a:extLst>
          </p:cNvPr>
          <p:cNvSpPr txBox="1"/>
          <p:nvPr/>
        </p:nvSpPr>
        <p:spPr>
          <a:xfrm>
            <a:off x="6458841" y="3140968"/>
            <a:ext cx="280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</a:rPr>
              <a:t>©️</a:t>
            </a:r>
            <a:r>
              <a:rPr lang="en-US" altLang="ja-JP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Université de Bordeaux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3"/>
          <p:cNvSpPr txBox="1"/>
          <p:nvPr/>
        </p:nvSpPr>
        <p:spPr>
          <a:xfrm>
            <a:off x="119336" y="44624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Free-floating planets (FFPs)</a:t>
            </a:r>
            <a:endParaRPr lang="ja-JP" altLang="en-US" sz="3200" u="sng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1B5FA2-988A-1681-10FA-C7B080106944}"/>
              </a:ext>
            </a:extLst>
          </p:cNvPr>
          <p:cNvSpPr txBox="1"/>
          <p:nvPr/>
        </p:nvSpPr>
        <p:spPr>
          <a:xfrm>
            <a:off x="119336" y="735087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Planetary mass objects without host stars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5817EF2-3265-78DA-2683-460DDBBA8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894" r="-2678"/>
          <a:stretch/>
        </p:blipFill>
        <p:spPr>
          <a:xfrm>
            <a:off x="6145955" y="3606628"/>
            <a:ext cx="6137846" cy="320948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E42E66-1713-3A0C-EE4F-F94AFC536CCA}"/>
              </a:ext>
            </a:extLst>
          </p:cNvPr>
          <p:cNvSpPr txBox="1"/>
          <p:nvPr/>
        </p:nvSpPr>
        <p:spPr>
          <a:xfrm>
            <a:off x="6426831" y="6384666"/>
            <a:ext cx="283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</a:rPr>
              <a:t>©️NASA/GSFC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152599-43E6-43C9-BED0-14BE35A41B61}"/>
              </a:ext>
            </a:extLst>
          </p:cNvPr>
          <p:cNvSpPr txBox="1"/>
          <p:nvPr/>
        </p:nvSpPr>
        <p:spPr>
          <a:xfrm>
            <a:off x="119336" y="1268760"/>
            <a:ext cx="613784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Possible formation scenarios</a:t>
            </a:r>
            <a:r>
              <a:rPr lang="ja-JP" altLang="en-US" sz="2400">
                <a:latin typeface="+mn-ea"/>
              </a:rPr>
              <a:t>：</a:t>
            </a:r>
            <a:endParaRPr lang="en-US" altLang="ja-JP" sz="24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800" dirty="0">
              <a:latin typeface="+mn-ea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>
                <a:latin typeface="+mn-ea"/>
              </a:rPr>
              <a:t>In-situ </a:t>
            </a:r>
            <a:r>
              <a:rPr lang="ja-JP" altLang="en-US" sz="2400">
                <a:latin typeface="+mn-ea"/>
              </a:rPr>
              <a:t>（</a:t>
            </a:r>
            <a:r>
              <a:rPr lang="en-US" altLang="ja-JP" sz="2400" dirty="0">
                <a:latin typeface="+mn-ea"/>
              </a:rPr>
              <a:t>only massive gas-giants?</a:t>
            </a:r>
            <a:r>
              <a:rPr lang="ja-JP" altLang="en-US" sz="2400">
                <a:latin typeface="+mn-ea"/>
              </a:rPr>
              <a:t>）</a:t>
            </a:r>
            <a:endParaRPr lang="en-US" altLang="ja-JP" sz="2400" dirty="0">
              <a:latin typeface="+mn-ea"/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700" dirty="0">
              <a:latin typeface="+mn-ea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>
                <a:latin typeface="+mn-ea"/>
              </a:rPr>
              <a:t>Formed in a protoplanetary disk and then gravitationally scattered due to other planets or stars</a:t>
            </a:r>
            <a:endParaRPr lang="en-US" altLang="ja-JP" sz="800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875DB98-0159-3420-8B18-E10F550E688D}"/>
              </a:ext>
            </a:extLst>
          </p:cNvPr>
          <p:cNvSpPr txBox="1"/>
          <p:nvPr/>
        </p:nvSpPr>
        <p:spPr>
          <a:xfrm>
            <a:off x="6456040" y="548680"/>
            <a:ext cx="561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Illustration of </a:t>
            </a:r>
            <a:r>
              <a:rPr lang="en-US" altLang="ja-JP" b="1" dirty="0">
                <a:solidFill>
                  <a:srgbClr val="FFC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 young, giant FFP </a:t>
            </a:r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detectable by direct imaging (</a:t>
            </a:r>
            <a:r>
              <a:rPr lang="en-US" altLang="ja-JP" dirty="0" err="1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Núria</a:t>
            </a:r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 err="1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Miret-Roig</a:t>
            </a:r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et al. 2021)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F3DF44-C1A2-8BB3-6534-787349419DA2}"/>
              </a:ext>
            </a:extLst>
          </p:cNvPr>
          <p:cNvSpPr txBox="1"/>
          <p:nvPr/>
        </p:nvSpPr>
        <p:spPr>
          <a:xfrm>
            <a:off x="6438874" y="3645024"/>
            <a:ext cx="6137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Illustration of </a:t>
            </a:r>
            <a:r>
              <a:rPr lang="en-US" altLang="ja-JP" dirty="0">
                <a:solidFill>
                  <a:srgbClr val="0DFFF9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 cold, small FFP</a:t>
            </a:r>
            <a:r>
              <a:rPr lang="en-US" altLang="ja-JP" b="1" dirty="0">
                <a:solidFill>
                  <a:srgbClr val="FFC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detectable by gravitational microlensing (NK et al. 2023)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0722F3-3E3E-1FA0-32BA-DBABDE0603C7}"/>
              </a:ext>
            </a:extLst>
          </p:cNvPr>
          <p:cNvSpPr txBox="1"/>
          <p:nvPr/>
        </p:nvSpPr>
        <p:spPr>
          <a:xfrm>
            <a:off x="119336" y="4628162"/>
            <a:ext cx="613784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Detection method</a:t>
            </a:r>
            <a:r>
              <a:rPr lang="ja-JP" altLang="en-US" sz="2400">
                <a:latin typeface="+mn-ea"/>
              </a:rPr>
              <a:t>：</a:t>
            </a:r>
            <a:endParaRPr lang="en-US" altLang="ja-JP" sz="24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800" dirty="0">
              <a:latin typeface="+mn-ea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u="sng" dirty="0">
                <a:latin typeface="+mn-ea"/>
              </a:rPr>
              <a:t>Direct imaging</a:t>
            </a:r>
            <a:r>
              <a:rPr lang="en-US" altLang="ja-JP" sz="2400" dirty="0">
                <a:latin typeface="+mn-ea"/>
              </a:rPr>
              <a:t> for nearby young (hot), massive FFPs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800" dirty="0">
              <a:latin typeface="+mn-ea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b="1" u="sng" dirty="0">
                <a:solidFill>
                  <a:srgbClr val="0000FF"/>
                </a:solidFill>
                <a:latin typeface="+mn-ea"/>
              </a:rPr>
              <a:t>Gravitational microlensing</a:t>
            </a:r>
            <a:r>
              <a:rPr lang="en-US" altLang="ja-JP" sz="2400" dirty="0">
                <a:solidFill>
                  <a:srgbClr val="0000FF"/>
                </a:solidFill>
                <a:latin typeface="+mn-ea"/>
              </a:rPr>
              <a:t> for old (cold) or small FFPs (</a:t>
            </a:r>
            <a:r>
              <a:rPr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~20 </a:t>
            </a:r>
            <a:r>
              <a:rPr lang="en-US" altLang="ja-JP" sz="2400" dirty="0">
                <a:solidFill>
                  <a:srgbClr val="0000FF"/>
                </a:solidFill>
                <a:latin typeface="+mn-ea"/>
              </a:rPr>
              <a:t>so far)</a:t>
            </a:r>
            <a:endParaRPr lang="en-US" altLang="ja-JP" sz="24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3081304"/>
      </p:ext>
    </p:extLst>
  </p:cSld>
  <p:clrMapOvr>
    <a:masterClrMapping/>
  </p:clrMapOvr>
  <p:transition advTm="7798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70BD7FC-351A-77FB-6575-A08A5BADF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58" y="1850402"/>
            <a:ext cx="5073526" cy="501069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3D4999A-15E6-1118-1329-44C07987A2F0}"/>
              </a:ext>
            </a:extLst>
          </p:cNvPr>
          <p:cNvSpPr txBox="1"/>
          <p:nvPr/>
        </p:nvSpPr>
        <p:spPr>
          <a:xfrm rot="16200000">
            <a:off x="9954948" y="5407589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Jupiter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257AB5E-090A-6BBF-B8B6-724591888147}"/>
              </a:ext>
            </a:extLst>
          </p:cNvPr>
          <p:cNvSpPr txBox="1"/>
          <p:nvPr/>
        </p:nvSpPr>
        <p:spPr>
          <a:xfrm rot="16200000">
            <a:off x="8712212" y="529317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Neptune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5B30F07-04DF-F83D-A2B1-E42D4B1C7E1B}"/>
              </a:ext>
            </a:extLst>
          </p:cNvPr>
          <p:cNvSpPr txBox="1"/>
          <p:nvPr/>
        </p:nvSpPr>
        <p:spPr>
          <a:xfrm rot="16200000">
            <a:off x="7816475" y="5435169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Earth</a:t>
            </a:r>
            <a:endParaRPr kumimoji="1" lang="ja-JP" alt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478532-B034-324B-5D25-F2A314EBABD3}"/>
              </a:ext>
            </a:extLst>
          </p:cNvPr>
          <p:cNvSpPr txBox="1"/>
          <p:nvPr/>
        </p:nvSpPr>
        <p:spPr>
          <a:xfrm>
            <a:off x="7977055" y="2418550"/>
            <a:ext cx="31412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7030A0"/>
                </a:solidFill>
              </a:rPr>
              <a:t>MF assumed by Johnson+20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0E1895-51A7-45B1-6CC5-E20C71A6C93F}"/>
              </a:ext>
            </a:extLst>
          </p:cNvPr>
          <p:cNvSpPr txBox="1">
            <a:spLocks/>
          </p:cNvSpPr>
          <p:nvPr/>
        </p:nvSpPr>
        <p:spPr>
          <a:xfrm>
            <a:off x="202890" y="-234281"/>
            <a:ext cx="1021359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b="1" u="sng" dirty="0">
                <a:latin typeface="MS PGothic" charset="-128"/>
                <a:ea typeface="MS PGothic" charset="-128"/>
                <a:cs typeface="MS PGothic" charset="-128"/>
              </a:rPr>
              <a:t>Updated expected yields of FFPs by Roman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68F9F4-62D4-B592-983D-DAB3A95E892D}"/>
              </a:ext>
            </a:extLst>
          </p:cNvPr>
          <p:cNvSpPr txBox="1"/>
          <p:nvPr/>
        </p:nvSpPr>
        <p:spPr>
          <a:xfrm>
            <a:off x="9882399" y="2770522"/>
            <a:ext cx="12359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B050"/>
                </a:solidFill>
              </a:rPr>
              <a:t>This work</a:t>
            </a:r>
            <a:endParaRPr kumimoji="1" lang="ja-JP" altLang="en-US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9D3880AA-CD84-A981-870F-45F02CDC696A}"/>
                  </a:ext>
                </a:extLst>
              </p:cNvPr>
              <p:cNvSpPr txBox="1"/>
              <p:nvPr/>
            </p:nvSpPr>
            <p:spPr>
              <a:xfrm>
                <a:off x="47328" y="692696"/>
                <a:ext cx="12241361" cy="47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dirty="0">
                    <a:latin typeface="+mj-lt"/>
                    <a:cs typeface="Times New Roman" panose="02020603050405020304" pitchFamily="18" charset="0"/>
                  </a:rPr>
                  <a:t>Roman will detect </a:t>
                </a:r>
                <a:r>
                  <a:rPr lang="en-US" altLang="ja-JP" sz="2400" strike="sngStrike" dirty="0">
                    <a:solidFill>
                      <a:srgbClr val="7030A0"/>
                    </a:solidFill>
                    <a:latin typeface="+mj-lt"/>
                    <a:cs typeface="Times New Roman" panose="02020603050405020304" pitchFamily="18" charset="0"/>
                  </a:rPr>
                  <a:t>~250</a:t>
                </a:r>
                <a:r>
                  <a:rPr lang="en-US" altLang="ja-JP" sz="24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400" b="1" dirty="0">
                    <a:solidFill>
                      <a:srgbClr val="00BE56"/>
                    </a:solidFill>
                    <a:latin typeface="+mj-lt"/>
                    <a:cs typeface="Times New Roman" panose="02020603050405020304" pitchFamily="18" charset="0"/>
                  </a:rPr>
                  <a:t>280 to 2100  </a:t>
                </a:r>
                <a:r>
                  <a:rPr lang="en-US" altLang="ja-JP" sz="2400" b="1" dirty="0">
                    <a:solidFill>
                      <a:srgbClr val="00BE56"/>
                    </a:solidFill>
                    <a:latin typeface="+mj-lt"/>
                  </a:rPr>
                  <a:t>FFPs </a:t>
                </a:r>
                <a:r>
                  <a:rPr lang="en-US" altLang="ja-JP" sz="2400" dirty="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+mj-lt"/>
                  </a:rPr>
                  <a:t>) including </a:t>
                </a:r>
                <a:r>
                  <a:rPr lang="en-US" altLang="ja-JP" sz="2400" strike="sngStrike" dirty="0">
                    <a:solidFill>
                      <a:srgbClr val="7030A0"/>
                    </a:solidFill>
                    <a:latin typeface="+mj-lt"/>
                  </a:rPr>
                  <a:t>~60</a:t>
                </a:r>
                <a:r>
                  <a:rPr lang="en-US" altLang="ja-JP" sz="2400" dirty="0">
                    <a:latin typeface="+mj-lt"/>
                  </a:rPr>
                  <a:t> </a:t>
                </a:r>
                <a:r>
                  <a:rPr lang="en-US" altLang="ja-JP" sz="2400" b="1" dirty="0">
                    <a:solidFill>
                      <a:srgbClr val="00BE56"/>
                    </a:solidFill>
                    <a:cs typeface="Times New Roman" panose="02020603050405020304" pitchFamily="18" charset="0"/>
                  </a:rPr>
                  <a:t>30 to 1600 </a:t>
                </a:r>
                <a:r>
                  <a:rPr lang="en-US" altLang="ja-JP" sz="2400" dirty="0">
                    <a:latin typeface="+mj-lt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9D3880AA-CD84-A981-870F-45F02CDC6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692696"/>
                <a:ext cx="12241361" cy="477823"/>
              </a:xfrm>
              <a:prstGeom prst="rect">
                <a:avLst/>
              </a:prstGeom>
              <a:blipFill>
                <a:blip r:embed="rId4"/>
                <a:stretch>
                  <a:fillRect l="-622" t="-7692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862275D2-FF7A-1241-BBC4-3ABA610D3465}"/>
              </a:ext>
            </a:extLst>
          </p:cNvPr>
          <p:cNvGrpSpPr/>
          <p:nvPr/>
        </p:nvGrpSpPr>
        <p:grpSpPr>
          <a:xfrm>
            <a:off x="773485" y="2392542"/>
            <a:ext cx="5175440" cy="4492842"/>
            <a:chOff x="302395" y="2362676"/>
            <a:chExt cx="5175440" cy="4492842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1661CDAD-4341-0A95-8048-8C74DE657A35}"/>
                </a:ext>
              </a:extLst>
            </p:cNvPr>
            <p:cNvGrpSpPr/>
            <p:nvPr/>
          </p:nvGrpSpPr>
          <p:grpSpPr>
            <a:xfrm>
              <a:off x="302395" y="2396778"/>
              <a:ext cx="5175440" cy="4458740"/>
              <a:chOff x="302395" y="2396778"/>
              <a:chExt cx="5175440" cy="4458740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F8AC64CF-3ACF-FC46-2AC8-972BAD690B44}"/>
                  </a:ext>
                </a:extLst>
              </p:cNvPr>
              <p:cNvGrpSpPr/>
              <p:nvPr/>
            </p:nvGrpSpPr>
            <p:grpSpPr>
              <a:xfrm>
                <a:off x="302395" y="2396778"/>
                <a:ext cx="5175440" cy="4458740"/>
                <a:chOff x="79937" y="2298820"/>
                <a:chExt cx="5048689" cy="4514554"/>
              </a:xfrm>
            </p:grpSpPr>
            <p:pic>
              <p:nvPicPr>
                <p:cNvPr id="15" name="図 14" descr="テーブル&#10;&#10;低い精度で自動的に生成された説明">
                  <a:extLst>
                    <a:ext uri="{FF2B5EF4-FFF2-40B4-BE49-F238E27FC236}">
                      <a16:creationId xmlns:a16="http://schemas.microsoft.com/office/drawing/2014/main" id="{3245EE0C-D284-C28E-5344-7BFF1F30BF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402"/>
                <a:stretch/>
              </p:blipFill>
              <p:spPr>
                <a:xfrm>
                  <a:off x="605561" y="2298820"/>
                  <a:ext cx="1422400" cy="4490310"/>
                </a:xfrm>
                <a:prstGeom prst="rect">
                  <a:avLst/>
                </a:prstGeom>
              </p:spPr>
            </p:pic>
            <p:pic>
              <p:nvPicPr>
                <p:cNvPr id="16" name="図 15" descr="テーブル&#10;&#10;低い精度で自動的に生成された説明">
                  <a:extLst>
                    <a:ext uri="{FF2B5EF4-FFF2-40B4-BE49-F238E27FC236}">
                      <a16:creationId xmlns:a16="http://schemas.microsoft.com/office/drawing/2014/main" id="{D5BA79CF-89F2-322C-0E5B-4E2E53B04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195"/>
                <a:stretch/>
              </p:blipFill>
              <p:spPr>
                <a:xfrm>
                  <a:off x="1721019" y="2979416"/>
                  <a:ext cx="1371600" cy="3833958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" name="テキスト ボックス 13">
                      <a:extLst>
                        <a:ext uri="{FF2B5EF4-FFF2-40B4-BE49-F238E27FC236}">
                          <a16:creationId xmlns:a16="http://schemas.microsoft.com/office/drawing/2014/main" id="{D20DD396-780A-D9CA-F6FD-3554100804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937" y="6403276"/>
                      <a:ext cx="2343655" cy="2891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(0.1&lt;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⊕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&lt;1000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kumimoji="1" lang="ja-JP" altLang="en-US"/>
                    </a:p>
                  </p:txBody>
                </p:sp>
              </mc:Choice>
              <mc:Fallback>
                <p:sp>
                  <p:nvSpPr>
                    <p:cNvPr id="14" name="テキスト ボックス 13">
                      <a:extLst>
                        <a:ext uri="{FF2B5EF4-FFF2-40B4-BE49-F238E27FC236}">
                          <a16:creationId xmlns:a16="http://schemas.microsoft.com/office/drawing/2014/main" id="{D20DD396-780A-D9CA-F6FD-3554100804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937" y="6403276"/>
                      <a:ext cx="2343655" cy="28911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571" t="-4348" r="-1571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4FAEA33A-64BC-8AED-C517-82D7A44F4A44}"/>
                    </a:ext>
                  </a:extLst>
                </p:cNvPr>
                <p:cNvSpPr txBox="1"/>
                <p:nvPr/>
              </p:nvSpPr>
              <p:spPr>
                <a:xfrm>
                  <a:off x="2968995" y="3133299"/>
                  <a:ext cx="19736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0.0001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5546</a:t>
                  </a: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A8030290-A22E-16B7-FC5B-DF9B64651AF2}"/>
                    </a:ext>
                  </a:extLst>
                </p:cNvPr>
                <p:cNvSpPr txBox="1"/>
                <p:nvPr/>
              </p:nvSpPr>
              <p:spPr>
                <a:xfrm>
                  <a:off x="3422230" y="3533353"/>
                  <a:ext cx="15005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0.4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2511</a:t>
                  </a: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F89729BA-4C4A-72D0-784D-D188F084CB0A}"/>
                    </a:ext>
                  </a:extLst>
                </p:cNvPr>
                <p:cNvSpPr txBox="1"/>
                <p:nvPr/>
              </p:nvSpPr>
              <p:spPr>
                <a:xfrm>
                  <a:off x="3431920" y="3909348"/>
                  <a:ext cx="15119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48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ja-JP" sz="20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697</a:t>
                  </a:r>
                </a:p>
              </p:txBody>
            </p:sp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D22EC76A-C6E1-235F-9612-7475039B92A0}"/>
                    </a:ext>
                  </a:extLst>
                </p:cNvPr>
                <p:cNvSpPr txBox="1"/>
                <p:nvPr/>
              </p:nvSpPr>
              <p:spPr>
                <a:xfrm>
                  <a:off x="3422230" y="4285427"/>
                  <a:ext cx="15119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50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ja-JP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206</a:t>
                  </a: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8762728-D3FA-A04B-A372-4AE1D025D4C2}"/>
                    </a:ext>
                  </a:extLst>
                </p:cNvPr>
                <p:cNvSpPr txBox="1"/>
                <p:nvPr/>
              </p:nvSpPr>
              <p:spPr>
                <a:xfrm>
                  <a:off x="3575936" y="4675084"/>
                  <a:ext cx="13580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altLang="ja-JP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97</a:t>
                  </a: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77FD74BF-5D27-0149-427A-BB3C9485496D}"/>
                    </a:ext>
                  </a:extLst>
                </p:cNvPr>
                <p:cNvSpPr txBox="1"/>
                <p:nvPr/>
              </p:nvSpPr>
              <p:spPr>
                <a:xfrm>
                  <a:off x="3431920" y="5037501"/>
                  <a:ext cx="14927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0.2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altLang="ja-JP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69</a:t>
                  </a: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3ED61AD1-5D5F-64CB-A26E-F5A5B30F3CF7}"/>
                    </a:ext>
                  </a:extLst>
                </p:cNvPr>
                <p:cNvSpPr txBox="1"/>
                <p:nvPr/>
              </p:nvSpPr>
              <p:spPr>
                <a:xfrm>
                  <a:off x="3122276" y="5414471"/>
                  <a:ext cx="180049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0.005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altLang="ja-JP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55</a:t>
                  </a: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9CBD127A-0F8C-3DCF-AFB5-0BC927024427}"/>
                    </a:ext>
                  </a:extLst>
                </p:cNvPr>
                <p:cNvSpPr txBox="1"/>
                <p:nvPr/>
              </p:nvSpPr>
              <p:spPr>
                <a:xfrm>
                  <a:off x="3345103" y="6043236"/>
                  <a:ext cx="1588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281 </a:t>
                  </a:r>
                  <a:r>
                    <a:rPr lang="ja-JP" altLang="en-US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−</a:t>
                  </a:r>
                  <a:r>
                    <a:rPr lang="en-US" altLang="ja-JP" sz="2400" b="1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2149</a:t>
                  </a:r>
                </a:p>
              </p:txBody>
            </p: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28CF6F7F-07B6-C14A-AE2D-B5E9FB486A10}"/>
                    </a:ext>
                  </a:extLst>
                </p:cNvPr>
                <p:cNvSpPr txBox="1"/>
                <p:nvPr/>
              </p:nvSpPr>
              <p:spPr>
                <a:xfrm>
                  <a:off x="3287688" y="2298820"/>
                  <a:ext cx="1744793" cy="8413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400" b="1" dirty="0">
                      <a:solidFill>
                        <a:srgbClr val="00BE56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This work </a:t>
                  </a:r>
                  <a:br>
                    <a:rPr lang="en-US" altLang="ja-JP" sz="2400" b="1" dirty="0"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</a:br>
                  <a:r>
                    <a:rPr lang="en-US" altLang="ja-JP" sz="2400" b="1" dirty="0"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(1σ range)</a:t>
                  </a:r>
                  <a:endParaRPr lang="ja-JP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58C3CE4F-3F87-BC94-1EFA-410BAD8ABF9E}"/>
                    </a:ext>
                  </a:extLst>
                </p:cNvPr>
                <p:cNvCxnSpPr/>
                <p:nvPr/>
              </p:nvCxnSpPr>
              <p:spPr>
                <a:xfrm>
                  <a:off x="2423592" y="5971228"/>
                  <a:ext cx="270503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>
                  <a:extLst>
                    <a:ext uri="{FF2B5EF4-FFF2-40B4-BE49-F238E27FC236}">
                      <a16:creationId xmlns:a16="http://schemas.microsoft.com/office/drawing/2014/main" id="{23FF3592-8210-2AF6-4DDC-439FDC102B8E}"/>
                    </a:ext>
                  </a:extLst>
                </p:cNvPr>
                <p:cNvCxnSpPr/>
                <p:nvPr/>
              </p:nvCxnSpPr>
              <p:spPr>
                <a:xfrm>
                  <a:off x="1742789" y="3143156"/>
                  <a:ext cx="327309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B22C89D1-8EC4-8BC0-F7CC-A80C6EEE93F2}"/>
                    </a:ext>
                  </a:extLst>
                </p:cNvPr>
                <p:cNvCxnSpPr/>
                <p:nvPr/>
              </p:nvCxnSpPr>
              <p:spPr>
                <a:xfrm>
                  <a:off x="2391618" y="6638756"/>
                  <a:ext cx="270503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BFAB3E7C-5A9E-2DF0-DF0B-FC511F58D6F1}"/>
                  </a:ext>
                </a:extLst>
              </p:cNvPr>
              <p:cNvSpPr txBox="1"/>
              <p:nvPr/>
            </p:nvSpPr>
            <p:spPr>
              <a:xfrm>
                <a:off x="2063552" y="2420888"/>
                <a:ext cx="14581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MF in J20</a:t>
                </a:r>
                <a:endParaRPr lang="ja-JP" altLang="en-US" sz="240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65C5051A-356C-E0CE-577B-B77B902BC91E}"/>
                </a:ext>
              </a:extLst>
            </p:cNvPr>
            <p:cNvCxnSpPr>
              <a:cxnSpLocks/>
            </p:cNvCxnSpPr>
            <p:nvPr/>
          </p:nvCxnSpPr>
          <p:spPr>
            <a:xfrm>
              <a:off x="1007886" y="2362676"/>
              <a:ext cx="42960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4BEDE2D-3F35-61BB-9A62-D8976939C366}"/>
              </a:ext>
            </a:extLst>
          </p:cNvPr>
          <p:cNvSpPr txBox="1"/>
          <p:nvPr/>
        </p:nvSpPr>
        <p:spPr>
          <a:xfrm>
            <a:off x="2318618" y="1887215"/>
            <a:ext cx="2841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Roman’s FFP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yields</a:t>
            </a:r>
            <a:endParaRPr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E10D31A-4A9B-9BF8-70B1-A0CDF118B106}"/>
              </a:ext>
            </a:extLst>
          </p:cNvPr>
          <p:cNvSpPr txBox="1"/>
          <p:nvPr/>
        </p:nvSpPr>
        <p:spPr>
          <a:xfrm>
            <a:off x="47328" y="1131610"/>
            <a:ext cx="12241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</a:rPr>
              <a:t>Large uncertainties correspond to the room that Roman can improve the mass function, i.e., </a:t>
            </a:r>
            <a:r>
              <a:rPr lang="en-US" altLang="ja-JP" sz="2400" b="1" dirty="0">
                <a:solidFill>
                  <a:srgbClr val="FF0000"/>
                </a:solidFill>
                <a:latin typeface="+mj-lt"/>
              </a:rPr>
              <a:t>Roman will measure the FFP mass function much more precisely.</a:t>
            </a:r>
          </a:p>
        </p:txBody>
      </p:sp>
    </p:spTree>
    <p:extLst>
      <p:ext uri="{BB962C8B-B14F-4D97-AF65-F5344CB8AC3E}">
        <p14:creationId xmlns:p14="http://schemas.microsoft.com/office/powerpoint/2010/main" val="294394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6E14FCB7-CD70-9961-96EA-182B404AC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82" y="2348880"/>
            <a:ext cx="5876636" cy="44911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0E1895-51A7-45B1-6CC5-E20C71A6C93F}"/>
              </a:ext>
            </a:extLst>
          </p:cNvPr>
          <p:cNvSpPr txBox="1">
            <a:spLocks/>
          </p:cNvSpPr>
          <p:nvPr/>
        </p:nvSpPr>
        <p:spPr>
          <a:xfrm>
            <a:off x="202889" y="-171400"/>
            <a:ext cx="11869775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MS PGothic" charset="-128"/>
                <a:ea typeface="MS PGothic" charset="-128"/>
                <a:cs typeface="MS PGothic" charset="-128"/>
              </a:rPr>
              <a:t>Concurrent observations help the FFP mass function measurement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D3880AA-CD84-A981-870F-45F02CDC696A}"/>
              </a:ext>
            </a:extLst>
          </p:cNvPr>
          <p:cNvSpPr txBox="1"/>
          <p:nvPr/>
        </p:nvSpPr>
        <p:spPr>
          <a:xfrm>
            <a:off x="119335" y="764704"/>
            <a:ext cx="10441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cs typeface="Times New Roman" panose="02020603050405020304" pitchFamily="18" charset="0"/>
              </a:rPr>
              <a:t>Direct mass information helps constraining the MF more.</a:t>
            </a:r>
            <a:endParaRPr lang="en-US" altLang="ja-JP" sz="2400" dirty="0">
              <a:latin typeface="+mj-lt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E10D31A-4A9B-9BF8-70B1-A0CDF118B106}"/>
              </a:ext>
            </a:extLst>
          </p:cNvPr>
          <p:cNvSpPr txBox="1"/>
          <p:nvPr/>
        </p:nvSpPr>
        <p:spPr>
          <a:xfrm>
            <a:off x="119334" y="1148551"/>
            <a:ext cx="11665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FF0000"/>
                </a:solidFill>
                <a:latin typeface="+mj-lt"/>
              </a:rPr>
              <a:t>Measuring FFP mass</a:t>
            </a:r>
            <a:r>
              <a:rPr lang="en-US" altLang="ja-JP" sz="2400" dirty="0">
                <a:latin typeface="+mj-lt"/>
              </a:rPr>
              <a:t> is one of the few things that Roman cannot do alone, and </a:t>
            </a:r>
            <a:r>
              <a:rPr lang="en-US" altLang="ja-JP" sz="2400" dirty="0">
                <a:solidFill>
                  <a:srgbClr val="FF0000"/>
                </a:solidFill>
                <a:latin typeface="+mj-lt"/>
              </a:rPr>
              <a:t>requires simultaneous observations with ground-based telescopes (PRIME, Rubin, Subaru, etc.) and/or well-separated space telescopes (Euclid, ET, etc.).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7A9E04-5AB3-9DC2-E68A-6C408960CDE3}"/>
              </a:ext>
            </a:extLst>
          </p:cNvPr>
          <p:cNvSpPr txBox="1"/>
          <p:nvPr/>
        </p:nvSpPr>
        <p:spPr>
          <a:xfrm>
            <a:off x="6758083" y="3717032"/>
            <a:ext cx="2088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+mj-lt"/>
              </a:rPr>
              <a:t>Simulation </a:t>
            </a:r>
            <a:br>
              <a:rPr lang="en-US" altLang="ja-JP" sz="2400" dirty="0">
                <a:latin typeface="+mj-lt"/>
              </a:rPr>
            </a:br>
            <a:r>
              <a:rPr lang="en-US" altLang="ja-JP" sz="2400" dirty="0">
                <a:latin typeface="+mj-lt"/>
              </a:rPr>
              <a:t>by Penny+19</a:t>
            </a:r>
          </a:p>
        </p:txBody>
      </p:sp>
    </p:spTree>
    <p:extLst>
      <p:ext uri="{BB962C8B-B14F-4D97-AF65-F5344CB8AC3E}">
        <p14:creationId xmlns:p14="http://schemas.microsoft.com/office/powerpoint/2010/main" val="3662399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47518-1443-7E00-A8E5-2B7512EE3DED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>
                <a:latin typeface="+mn-ea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67E22DE-8ABD-FC32-9DAB-85AB7956F00E}"/>
                  </a:ext>
                </a:extLst>
              </p:cNvPr>
              <p:cNvSpPr txBox="1"/>
              <p:nvPr/>
            </p:nvSpPr>
            <p:spPr>
              <a:xfrm>
                <a:off x="47328" y="980728"/>
                <a:ext cx="12169352" cy="5290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latin typeface="+mn-ea"/>
                  </a:rPr>
                  <a:t>3535 microlensing events including 6 FFP candidates (could be very wide-orbit planets) in the MOA-II data during 2006 - 2014</a:t>
                </a:r>
                <a:endParaRPr lang="en-US" altLang="ja-JP" sz="900" dirty="0">
                  <a:solidFill>
                    <a:srgbClr val="FF0000"/>
                  </a:solidFill>
                  <a:latin typeface="+mn-ea"/>
                </a:endParaRPr>
              </a:p>
              <a:p>
                <a:endParaRPr lang="en-US" altLang="ja-JP" dirty="0">
                  <a:latin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rgbClr val="FF0000"/>
                    </a:solidFill>
                    <a:latin typeface="+mn-ea"/>
                  </a:rPr>
                  <a:t>First measurement of the mass function down to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kumimoji="1" lang="en-US" altLang="ja-JP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endParaRPr lang="en-US" altLang="ja-JP" sz="2800" dirty="0">
                  <a:solidFill>
                    <a:srgbClr val="FF0000"/>
                  </a:solidFill>
                  <a:latin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ja-JP" sz="1600" dirty="0">
                  <a:solidFill>
                    <a:srgbClr val="FF0000"/>
                  </a:solidFill>
                  <a:latin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dirty="0"/>
                  <a:t>Amount of s</a:t>
                </a:r>
                <a:r>
                  <a:rPr kumimoji="1" lang="en-US" altLang="ja-JP" sz="2800" dirty="0"/>
                  <a:t>mall FFPs (or wide-orbit planets) are enormous</a:t>
                </a:r>
                <a:br>
                  <a:rPr kumimoji="1" lang="en-US" altLang="ja-JP" sz="28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8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e>
                      <m:sub>
                        <m:r>
                          <a:rPr kumimoji="1"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1" i="1" smtClean="0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kumimoji="1"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sup>
                    </m:sSubSup>
                    <m:r>
                      <a:rPr kumimoji="1" lang="en-US" altLang="ja-JP" sz="28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8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FFPs per star </a:t>
                </a:r>
                <a:r>
                  <a:rPr kumimoji="1" lang="en-US" altLang="ja-JP" sz="28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𝟔𝟗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sub>
                      <m:sup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𝟏𝟎𝟕</m:t>
                        </m:r>
                      </m:sup>
                    </m:sSubSup>
                    <m:r>
                      <a:rPr lang="en-US" altLang="ja-JP" sz="2800" b="1">
                        <a:solidFill>
                          <a:srgbClr val="00BE5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rgbClr val="00BE56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800" b="1" dirty="0">
                    <a:solidFill>
                      <a:srgbClr val="00BE56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 per star </a:t>
                </a:r>
                <a:r>
                  <a:rPr lang="en-US" altLang="ja-JP" sz="28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  <a:ea typeface="MS PGothic" panose="020B0600070205080204" pitchFamily="34" charset="-128"/>
                      </a:rPr>
                      <m:t>&gt;0.33 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𝑀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MS PGothic" panose="020B0600070205080204" pitchFamily="34" charset="-128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800" dirty="0">
                    <a:latin typeface="MS PGothic" panose="020B0600070205080204" pitchFamily="34" charset="-128"/>
                    <a:ea typeface="MS PGothic" panose="020B0600070205080204" pitchFamily="34" charset="-128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ja-JP" sz="1600" dirty="0">
                  <a:latin typeface="MS PGothic" panose="020B0600070205080204" pitchFamily="34" charset="-128"/>
                  <a:ea typeface="MS PGothic" panose="020B0600070205080204" pitchFamily="34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solidFill>
                      <a:srgbClr val="FF0000"/>
                    </a:solidFill>
                    <a:latin typeface="+mn-ea"/>
                  </a:rPr>
                  <a:t>Possible evidence that lower mass planets are more likely to be ejected while massive planets are not.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ja-JP" sz="1400" dirty="0">
                  <a:solidFill>
                    <a:srgbClr val="FF0000"/>
                  </a:solidFill>
                  <a:latin typeface="+mn-ea"/>
                  <a:ea typeface="MS PGothic" panose="020B0600070205080204" pitchFamily="34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dirty="0">
                    <a:cs typeface="Times New Roman" panose="02020603050405020304" pitchFamily="18" charset="0"/>
                  </a:rPr>
                  <a:t>Roman will detect </a:t>
                </a:r>
                <a:r>
                  <a:rPr lang="en-US" altLang="ja-JP" sz="2800" b="1" dirty="0">
                    <a:solidFill>
                      <a:srgbClr val="00BE56"/>
                    </a:solidFill>
                    <a:cs typeface="Times New Roman" panose="02020603050405020304" pitchFamily="18" charset="0"/>
                  </a:rPr>
                  <a:t>280 to 2100 </a:t>
                </a:r>
                <a:r>
                  <a:rPr lang="en-US" altLang="ja-JP" sz="2800" b="1" dirty="0">
                    <a:solidFill>
                      <a:srgbClr val="00BE56"/>
                    </a:solidFill>
                  </a:rPr>
                  <a:t>FFPs</a:t>
                </a:r>
                <a:r>
                  <a:rPr lang="en-US" altLang="ja-JP" sz="2800" dirty="0">
                    <a:solidFill>
                      <a:srgbClr val="00BE56"/>
                    </a:solidFill>
                  </a:rPr>
                  <a:t>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b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2400" b="0" i="1"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altLang="ja-JP" sz="2400" b="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400" b="0" i="1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800" dirty="0"/>
                  <a:t>) including </a:t>
                </a:r>
                <a:r>
                  <a:rPr lang="en-US" altLang="ja-JP" sz="2800" b="1" dirty="0">
                    <a:solidFill>
                      <a:srgbClr val="00BE56"/>
                    </a:solidFill>
                    <a:cs typeface="Times New Roman" panose="02020603050405020304" pitchFamily="18" charset="0"/>
                  </a:rPr>
                  <a:t>33 to 1600 </a:t>
                </a:r>
                <a:r>
                  <a:rPr lang="en-US" altLang="ja-JP" sz="2800" b="1" dirty="0"/>
                  <a:t>with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altLang="ja-JP" sz="28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ja-JP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800" b="1" dirty="0">
                    <a:solidFill>
                      <a:srgbClr val="FF0000"/>
                    </a:solidFill>
                  </a:rPr>
                  <a:t>Roman will measure the FFP mass function much more precisely.</a:t>
                </a:r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67E22DE-8ABD-FC32-9DAB-85AB7956F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980728"/>
                <a:ext cx="12169352" cy="5290807"/>
              </a:xfrm>
              <a:prstGeom prst="rect">
                <a:avLst/>
              </a:prstGeom>
              <a:blipFill>
                <a:blip r:embed="rId3"/>
                <a:stretch>
                  <a:fillRect l="-834" t="-1199" r="-834" b="-23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AAD99F-D19A-ABFA-B2D1-0D42F835FA3C}"/>
              </a:ext>
            </a:extLst>
          </p:cNvPr>
          <p:cNvSpPr txBox="1"/>
          <p:nvPr/>
        </p:nvSpPr>
        <p:spPr>
          <a:xfrm>
            <a:off x="8688288" y="188640"/>
            <a:ext cx="3096344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dirty="0"/>
              <a:t>NK, Sumi et al., AJ, 166, 107</a:t>
            </a:r>
            <a:br>
              <a:rPr lang="en-US" altLang="ja-JP" sz="2000" dirty="0"/>
            </a:br>
            <a:r>
              <a:rPr lang="en-US" altLang="ja-JP" sz="2000" dirty="0"/>
              <a:t>Sumi, NK et al., AJ, 166, 108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7637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7E22DE-8ABD-FC32-9DAB-85AB7956F00E}"/>
              </a:ext>
            </a:extLst>
          </p:cNvPr>
          <p:cNvSpPr txBox="1"/>
          <p:nvPr/>
        </p:nvSpPr>
        <p:spPr>
          <a:xfrm>
            <a:off x="4727848" y="2852936"/>
            <a:ext cx="3270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0" dirty="0">
                <a:latin typeface="+mn-ea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54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9EA0FF5-C755-98BC-AE38-250EC50E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087691"/>
            <a:ext cx="10345064" cy="5754310"/>
          </a:xfrm>
          <a:prstGeom prst="rect">
            <a:avLst/>
          </a:prstGeom>
        </p:spPr>
      </p:pic>
      <p:sp>
        <p:nvSpPr>
          <p:cNvPr id="335874" name="Rectangle 2">
            <a:extLst>
              <a:ext uri="{FF2B5EF4-FFF2-40B4-BE49-F238E27FC236}">
                <a16:creationId xmlns:a16="http://schemas.microsoft.com/office/drawing/2014/main" id="{3707557C-083E-60B2-7D59-A539AE1BD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382000" cy="898525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kumimoji="0" lang="en-US" altLang="ja-JP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Timescale </a:t>
            </a:r>
            <a:r>
              <a:rPr kumimoji="0" lang="en-US" altLang="ja-JP" dirty="0" err="1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</a:t>
            </a:r>
            <a:r>
              <a:rPr kumimoji="0" lang="en-US" altLang="ja-JP" baseline="-25000" dirty="0" err="1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kumimoji="0" lang="en-US" altLang="ja-JP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distribution</a:t>
            </a:r>
          </a:p>
        </p:txBody>
      </p:sp>
      <p:sp>
        <p:nvSpPr>
          <p:cNvPr id="31747" name="テキスト ボックス 7">
            <a:extLst>
              <a:ext uri="{FF2B5EF4-FFF2-40B4-BE49-F238E27FC236}">
                <a16:creationId xmlns:a16="http://schemas.microsoft.com/office/drawing/2014/main" id="{5A4F93B0-59B7-44E8-95A1-79E2E560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3" y="6466702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200" dirty="0">
                <a:solidFill>
                  <a:srgbClr val="FF0000"/>
                </a:solidFill>
              </a:rPr>
              <a:t>Sumi, Koshimoto et al. 2023</a:t>
            </a:r>
            <a:endParaRPr lang="ja-JP" altLang="en-US" sz="1200">
              <a:solidFill>
                <a:srgbClr val="FF0000"/>
              </a:solidFill>
            </a:endParaRPr>
          </a:p>
        </p:txBody>
      </p:sp>
      <p:sp>
        <p:nvSpPr>
          <p:cNvPr id="31748" name="テキスト ボックス 5">
            <a:extLst>
              <a:ext uri="{FF2B5EF4-FFF2-40B4-BE49-F238E27FC236}">
                <a16:creationId xmlns:a16="http://schemas.microsoft.com/office/drawing/2014/main" id="{988E880A-AFF5-408D-793D-201DF7D75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850" y="558504"/>
            <a:ext cx="1510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3535events</a:t>
            </a:r>
            <a:endParaRPr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66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F0AA10-1F3C-CFA2-9D68-3FE55CDE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2889"/>
            <a:ext cx="10361084" cy="969646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new MOA analysis</a:t>
            </a:r>
            <a:endParaRPr kumimoji="1" lang="ja-JP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CA3B1CD-3BC7-6B66-3E40-9612A1927855}"/>
                  </a:ext>
                </a:extLst>
              </p:cNvPr>
              <p:cNvSpPr txBox="1"/>
              <p:nvPr/>
            </p:nvSpPr>
            <p:spPr>
              <a:xfrm>
                <a:off x="259529" y="811114"/>
                <a:ext cx="12062385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l"/>
                </a:pPr>
                <a:r>
                  <a:rPr kumimoji="1" lang="en-US" altLang="ja-JP" sz="3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 years</a:t>
                </a:r>
                <a:r>
                  <a:rPr kumimoji="1" lang="en-US" altLang="ja-JP" sz="3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(from 2years)</a:t>
                </a:r>
              </a:p>
              <a:p>
                <a:r>
                  <a:rPr kumimoji="1"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kumimoji="1" lang="en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- 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distinguish the long timescale events from long variables</a:t>
                </a:r>
              </a:p>
              <a:p>
                <a:r>
                  <a:rPr lang="en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-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reject repeating flare stars. </a:t>
                </a:r>
                <a:endParaRPr lang="en" altLang="ja-JP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en-US" altLang="ja-JP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itchFamily="2" charset="2"/>
                  <a:buChar char="l"/>
                </a:pPr>
                <a:r>
                  <a:rPr lang="en" altLang="ja-JP" sz="3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DOPHOT PSF functions </a:t>
                </a:r>
                <a:r>
                  <a:rPr lang="en-US" altLang="ja-JP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(from </a:t>
                </a:r>
                <a:r>
                  <a:rPr lang="en" altLang="ja-JP" sz="3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empirical numerical PSF)</a:t>
                </a:r>
              </a:p>
              <a:p>
                <a:r>
                  <a:rPr lang="en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 flux scale can be easily calibrated with DOPHOT catalog of reference images. </a:t>
                </a:r>
                <a:endParaRPr lang="en" altLang="ja-JP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en-US" altLang="ja-JP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" altLang="ja-JP" sz="3200" dirty="0">
                    <a:solidFill>
                      <a:srgbClr val="0000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de-trending light curve</a:t>
                </a:r>
                <a:r>
                  <a:rPr lang="en" altLang="ja-JP" sz="3200" dirty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ja-JP" sz="3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with polynomial model 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" altLang="ja-JP" sz="24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Bennett et al. 2012) </a:t>
                </a:r>
                <a:endPara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- correct systematic errors correlating with seeing &amp; airmass, i.e., differential refraction </a:t>
                </a:r>
              </a:p>
              <a:p>
                <a:r>
                  <a:rPr lang="en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and extinction, the relative proper motion of the source, lens and/or nearby stars</a:t>
                </a:r>
              </a:p>
              <a:p>
                <a:endParaRPr lang="en" altLang="ja-JP" sz="28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itchFamily="2" charset="2"/>
                  <a:buChar char="l"/>
                </a:pPr>
                <a:r>
                  <a:rPr lang="en" altLang="ja-JP" sz="3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Finite Source (FSPL) fit</a:t>
                </a:r>
                <a:r>
                  <a:rPr lang="en" altLang="ja-JP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(from only PSPL)</a:t>
                </a:r>
              </a:p>
              <a:p>
                <a:pPr marL="457200" indent="-457200">
                  <a:buFont typeface="Wingdings" pitchFamily="2" charset="2"/>
                  <a:buChar char="l"/>
                </a:pPr>
                <a:r>
                  <a:rPr lang="en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efficiency with FS </a:t>
                </a:r>
                <a14:m>
                  <m:oMath xmlns:m="http://schemas.openxmlformats.org/officeDocument/2006/math">
                    <m:r>
                      <a:rPr kumimoji="1" lang="el-GR" altLang="ja-JP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en-US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1" lang="en-US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1" lang="en-US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)   (from </a:t>
                </a:r>
                <a14:m>
                  <m:oMath xmlns:m="http://schemas.openxmlformats.org/officeDocument/2006/math">
                    <m:r>
                      <a:rPr kumimoji="1" lang="el-GR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en-US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1" lang="en-US" altLang="ja-JP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) )</a:t>
                </a:r>
                <a:endParaRPr lang="en" altLang="ja-JP" sz="2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CA3B1CD-3BC7-6B66-3E40-9612A192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9" y="811114"/>
                <a:ext cx="12062385" cy="5755422"/>
              </a:xfrm>
              <a:prstGeom prst="rect">
                <a:avLst/>
              </a:prstGeom>
              <a:blipFill>
                <a:blip r:embed="rId3"/>
                <a:stretch>
                  <a:fillRect l="-1157" t="-1322" r="-1157" b="-19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668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AA836F4-E742-6E8F-DBF5-1ACBAF54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309" y="1657845"/>
            <a:ext cx="6793119" cy="4895241"/>
          </a:xfrm>
          <a:prstGeom prst="rect">
            <a:avLst/>
          </a:prstGeom>
        </p:spPr>
      </p:pic>
      <p:sp>
        <p:nvSpPr>
          <p:cNvPr id="335874" name="Rectangle 2">
            <a:extLst>
              <a:ext uri="{FF2B5EF4-FFF2-40B4-BE49-F238E27FC236}">
                <a16:creationId xmlns:a16="http://schemas.microsoft.com/office/drawing/2014/main" id="{C01558B6-74D0-C42A-56AF-0B9C6BBD9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2138" y="-17462"/>
            <a:ext cx="8686800" cy="90805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/>
              <a:t>Finite source effect</a:t>
            </a:r>
          </a:p>
        </p:txBody>
      </p:sp>
      <p:cxnSp>
        <p:nvCxnSpPr>
          <p:cNvPr id="29700" name="直線矢印コネクタ 12">
            <a:extLst>
              <a:ext uri="{FF2B5EF4-FFF2-40B4-BE49-F238E27FC236}">
                <a16:creationId xmlns:a16="http://schemas.microsoft.com/office/drawing/2014/main" id="{816240B8-E2D5-CDD7-A027-707E7D3EAD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95218" y="4796187"/>
            <a:ext cx="577056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1" name="テキスト ボックス 9">
            <a:extLst>
              <a:ext uri="{FF2B5EF4-FFF2-40B4-BE49-F238E27FC236}">
                <a16:creationId xmlns:a16="http://schemas.microsoft.com/office/drawing/2014/main" id="{FB889391-BBB9-D327-E03A-B77F9DBC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633" y="4941012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</a:rPr>
              <a:t>3hours  </a:t>
            </a:r>
            <a:endParaRPr lang="ja-JP" altLang="en-US" sz="180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5D5C6F-0100-6503-4428-1B66F09B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57423" y="767624"/>
            <a:ext cx="4688483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テーブル&#10;&#10;自動的に生成された説明">
            <a:extLst>
              <a:ext uri="{FF2B5EF4-FFF2-40B4-BE49-F238E27FC236}">
                <a16:creationId xmlns:a16="http://schemas.microsoft.com/office/drawing/2014/main" id="{B206E264-E908-0159-6FB5-934070ED1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90038"/>
            <a:ext cx="8280920" cy="67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B0AD468-113D-FD51-F911-F38E381429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8929" y="160339"/>
                <a:ext cx="10363200" cy="813055"/>
              </a:xfrm>
            </p:spPr>
            <p:txBody>
              <a:bodyPr>
                <a:noAutofit/>
              </a:bodyPr>
              <a:lstStyle/>
              <a:p>
                <a:r>
                  <a:rPr lang="en" altLang="ja-JP" sz="3200" dirty="0">
                    <a:solidFill>
                      <a:srgbClr val="0000FF"/>
                    </a:solidFill>
                    <a:effectLst/>
                    <a:latin typeface="CMR9"/>
                  </a:rPr>
                  <a:t>Marginalized posterior distributions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1" lang="en-US" altLang="ja-JP" sz="3200" dirty="0">
                    <a:solidFill>
                      <a:srgbClr val="0000FF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" altLang="ja-JP" sz="3200" dirty="0">
                    <a:solidFill>
                      <a:srgbClr val="0000FF"/>
                    </a:solidFill>
                    <a:effectLst/>
                    <a:latin typeface="CMR9"/>
                  </a:rPr>
                  <a:t>) calculated using MCMC for 12 short timescale events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kumimoji="1" lang="en-US" altLang="ja-JP" sz="32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kumimoji="1" lang="en-US" altLang="ja-JP" sz="3200" dirty="0">
                    <a:solidFill>
                      <a:srgbClr val="0000FF"/>
                    </a:solidFill>
                  </a:rPr>
                  <a:t>1 day</a:t>
                </a:r>
                <a:endParaRPr kumimoji="1" lang="ja-JP" altLang="en-US" sz="320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B0AD468-113D-FD51-F911-F38E381429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8929" y="160339"/>
                <a:ext cx="10363200" cy="813055"/>
              </a:xfrm>
              <a:blipFill>
                <a:blip r:embed="rId3"/>
                <a:stretch>
                  <a:fillRect t="-27692" b="-38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グラフ, ダイアグラム&#10;&#10;自動的に生成された説明">
            <a:extLst>
              <a:ext uri="{FF2B5EF4-FFF2-40B4-BE49-F238E27FC236}">
                <a16:creationId xmlns:a16="http://schemas.microsoft.com/office/drawing/2014/main" id="{578834F9-CA52-87A3-E937-02A50F91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91" y="1002890"/>
            <a:ext cx="7772400" cy="5724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76BB528-7BFA-7A0C-C72C-CEBBAFFF4668}"/>
                  </a:ext>
                </a:extLst>
              </p:cNvPr>
              <p:cNvSpPr txBox="1"/>
              <p:nvPr/>
            </p:nvSpPr>
            <p:spPr>
              <a:xfrm>
                <a:off x="8017891" y="1445346"/>
                <a:ext cx="4061038" cy="5539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l"/>
                </a:pP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prior was corrected so that it becomes uniform in (</a:t>
                </a:r>
                <a:r>
                  <a:rPr lang="en" altLang="ja-JP" sz="24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logt</a:t>
                </a:r>
                <a:r>
                  <a:rPr kumimoji="1" lang="en-US" altLang="ja-JP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log</a:t>
                </a:r>
                <a:r>
                  <a:rPr kumimoji="1" lang="en-US" altLang="ja-JP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 although the MCMC was performed with the uniform prior in (1/</a:t>
                </a:r>
                <a:r>
                  <a:rPr lang="en" altLang="ja-JP" sz="24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t∗).</a:t>
                </a:r>
              </a:p>
              <a:p>
                <a:pPr marL="342900" indent="-342900">
                  <a:buFont typeface="Wingdings" pitchFamily="2" charset="2"/>
                  <a:buChar char="l"/>
                </a:pP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two gray dashed lines indicate relative proper motion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ja-JP" sz="2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" altLang="ja-JP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rel</m:t>
                        </m:r>
                      </m:sub>
                    </m:sSub>
                  </m:oMath>
                </a14:m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0.8 and 20 mas/</a:t>
                </a:r>
                <a:r>
                  <a:rPr lang="en" altLang="ja-JP" sz="24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yr</a:t>
                </a:r>
                <a:r>
                  <a:rPr lang="en" altLang="ja-JP" sz="24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between which most events reside considering the structure of our Galaxy. </a:t>
                </a:r>
                <a:endParaRPr lang="en" altLang="ja-JP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76BB528-7BFA-7A0C-C72C-CEBBAFFF4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891" y="1445346"/>
                <a:ext cx="4061038" cy="5539978"/>
              </a:xfrm>
              <a:prstGeom prst="rect">
                <a:avLst/>
              </a:prstGeom>
              <a:blipFill>
                <a:blip r:embed="rId5"/>
                <a:stretch>
                  <a:fillRect l="-2188" t="-913" r="-2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929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96" y="3238178"/>
            <a:ext cx="2145251" cy="34949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76" y="1573306"/>
            <a:ext cx="2432217" cy="5239841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203" y="4985056"/>
            <a:ext cx="2382971" cy="1828091"/>
          </a:xfrm>
          <a:prstGeom prst="rect">
            <a:avLst/>
          </a:prstGeom>
        </p:spPr>
      </p:pic>
      <p:sp>
        <p:nvSpPr>
          <p:cNvPr id="92" name="Rectangle 32"/>
          <p:cNvSpPr/>
          <p:nvPr/>
        </p:nvSpPr>
        <p:spPr>
          <a:xfrm>
            <a:off x="6502355" y="1242989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Model</a:t>
            </a:r>
            <a:endParaRPr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93" name="Rectangle 32"/>
          <p:cNvSpPr/>
          <p:nvPr/>
        </p:nvSpPr>
        <p:spPr>
          <a:xfrm>
            <a:off x="5654191" y="1254259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Data</a:t>
            </a:r>
            <a:endParaRPr lang="en-US" altLang="ja-JP" sz="1400" dirty="0"/>
          </a:p>
        </p:txBody>
      </p:sp>
      <p:sp>
        <p:nvSpPr>
          <p:cNvPr id="94" name="Rectangle 32"/>
          <p:cNvSpPr/>
          <p:nvPr/>
        </p:nvSpPr>
        <p:spPr>
          <a:xfrm rot="16200000">
            <a:off x="3671709" y="2712751"/>
            <a:ext cx="2420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2. RCG count </a:t>
            </a:r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(OGLE-III)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sp>
        <p:nvSpPr>
          <p:cNvPr id="95" name="左中かっこ 94"/>
          <p:cNvSpPr/>
          <p:nvPr/>
        </p:nvSpPr>
        <p:spPr>
          <a:xfrm>
            <a:off x="5006450" y="1628127"/>
            <a:ext cx="333990" cy="244855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6" name="左中かっこ 95"/>
          <p:cNvSpPr/>
          <p:nvPr/>
        </p:nvSpPr>
        <p:spPr>
          <a:xfrm>
            <a:off x="5029673" y="4146236"/>
            <a:ext cx="333990" cy="245128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7" name="Rectangle 32"/>
          <p:cNvSpPr/>
          <p:nvPr/>
        </p:nvSpPr>
        <p:spPr>
          <a:xfrm rot="16200000">
            <a:off x="3355714" y="5305192"/>
            <a:ext cx="3052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3. </a:t>
            </a:r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Star &amp; </a:t>
            </a:r>
            <a:r>
              <a:rPr lang="en-US" altLang="ja-JP" sz="1400" b="1" dirty="0" err="1">
                <a:solidFill>
                  <a:srgbClr val="0000FF"/>
                </a:solidFill>
                <a:ea typeface="Times New Roman" charset="0"/>
                <a:cs typeface="Times New Roman" charset="0"/>
              </a:rPr>
              <a:t>μlens</a:t>
            </a:r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count </a:t>
            </a:r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(OGLE-IV)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sp>
        <p:nvSpPr>
          <p:cNvPr id="98" name="Rectangle 32"/>
          <p:cNvSpPr/>
          <p:nvPr/>
        </p:nvSpPr>
        <p:spPr>
          <a:xfrm>
            <a:off x="8328249" y="4945366"/>
            <a:ext cx="988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Mróz+17</a:t>
            </a:r>
            <a:endParaRPr lang="en-US" altLang="ja-JP" sz="1400" dirty="0"/>
          </a:p>
        </p:txBody>
      </p:sp>
      <p:sp>
        <p:nvSpPr>
          <p:cNvPr id="100" name="Rectangle 32"/>
          <p:cNvSpPr/>
          <p:nvPr/>
        </p:nvSpPr>
        <p:spPr>
          <a:xfrm>
            <a:off x="8328249" y="5692267"/>
            <a:ext cx="988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Mróz+19</a:t>
            </a:r>
            <a:endParaRPr lang="en-US" altLang="ja-JP" sz="1400" dirty="0"/>
          </a:p>
        </p:txBody>
      </p:sp>
      <p:sp>
        <p:nvSpPr>
          <p:cNvPr id="101" name="Rectangle 32"/>
          <p:cNvSpPr/>
          <p:nvPr/>
        </p:nvSpPr>
        <p:spPr>
          <a:xfrm>
            <a:off x="9706338" y="4943706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Model</a:t>
            </a:r>
            <a:endParaRPr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102" name="Rectangle 32"/>
          <p:cNvSpPr/>
          <p:nvPr/>
        </p:nvSpPr>
        <p:spPr>
          <a:xfrm>
            <a:off x="9696400" y="5713512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Model</a:t>
            </a:r>
            <a:endParaRPr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103" name="Rectangle 32"/>
          <p:cNvSpPr/>
          <p:nvPr/>
        </p:nvSpPr>
        <p:spPr>
          <a:xfrm rot="16200000">
            <a:off x="7480107" y="5593696"/>
            <a:ext cx="988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N</a:t>
            </a:r>
            <a:r>
              <a:rPr lang="en-US" altLang="ja-JP" sz="1400" baseline="-25000" dirty="0">
                <a:ea typeface="Times New Roman" charset="0"/>
                <a:cs typeface="Times New Roman" charset="0"/>
              </a:rPr>
              <a:t>eve</a:t>
            </a:r>
            <a:r>
              <a:rPr lang="en-US" altLang="ja-JP" sz="1400" dirty="0">
                <a:ea typeface="Times New Roman" charset="0"/>
                <a:cs typeface="Times New Roman" charset="0"/>
              </a:rPr>
              <a:t>(</a:t>
            </a:r>
            <a:r>
              <a:rPr lang="en-US" altLang="ja-JP" sz="1400" dirty="0" err="1">
                <a:ea typeface="Times New Roman" charset="0"/>
                <a:cs typeface="Times New Roman" charset="0"/>
              </a:rPr>
              <a:t>t</a:t>
            </a:r>
            <a:r>
              <a:rPr lang="en-US" altLang="ja-JP" sz="1400" baseline="-25000" dirty="0" err="1">
                <a:ea typeface="Times New Roman" charset="0"/>
                <a:cs typeface="Times New Roman" charset="0"/>
              </a:rPr>
              <a:t>E</a:t>
            </a:r>
            <a:r>
              <a:rPr lang="en-US" altLang="ja-JP" sz="1400" dirty="0">
                <a:ea typeface="Times New Roman" charset="0"/>
                <a:cs typeface="Times New Roman" charset="0"/>
              </a:rPr>
              <a:t>)</a:t>
            </a:r>
            <a:endParaRPr lang="en-US" altLang="ja-JP" sz="1400" dirty="0"/>
          </a:p>
        </p:txBody>
      </p:sp>
      <p:sp>
        <p:nvSpPr>
          <p:cNvPr id="104" name="Rectangle 32"/>
          <p:cNvSpPr/>
          <p:nvPr/>
        </p:nvSpPr>
        <p:spPr>
          <a:xfrm>
            <a:off x="8384430" y="4693334"/>
            <a:ext cx="2176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1">
                <a:solidFill>
                  <a:srgbClr val="0000FF"/>
                </a:solidFill>
                <a:ea typeface="Times New Roman" charset="0"/>
                <a:cs typeface="Times New Roman" charset="0"/>
              </a:rPr>
              <a:t>6. </a:t>
            </a:r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OGLE-IV </a:t>
            </a:r>
            <a:r>
              <a:rPr lang="en-US" altLang="ja-JP" sz="1400" b="1" i="1" dirty="0" err="1">
                <a:solidFill>
                  <a:srgbClr val="0000FF"/>
                </a:solidFill>
                <a:ea typeface="Times New Roman" charset="0"/>
                <a:cs typeface="Times New Roman" charset="0"/>
              </a:rPr>
              <a:t>t</a:t>
            </a:r>
            <a:r>
              <a:rPr lang="en-US" altLang="ja-JP" sz="1400" b="1" baseline="-25000" dirty="0" err="1">
                <a:solidFill>
                  <a:srgbClr val="0000FF"/>
                </a:solidFill>
                <a:ea typeface="Times New Roman" charset="0"/>
                <a:cs typeface="Times New Roman" charset="0"/>
              </a:rPr>
              <a:t>E</a:t>
            </a:r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distribution</a:t>
            </a:r>
            <a:endParaRPr lang="en-US" altLang="ja-JP" sz="1400" b="1" dirty="0">
              <a:solidFill>
                <a:srgbClr val="0000FF"/>
              </a:solidFill>
            </a:endParaRPr>
          </a:p>
        </p:txBody>
      </p:sp>
      <p:sp>
        <p:nvSpPr>
          <p:cNvPr id="105" name="Rectangle 32"/>
          <p:cNvSpPr/>
          <p:nvPr/>
        </p:nvSpPr>
        <p:spPr>
          <a:xfrm>
            <a:off x="9472329" y="198402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Model</a:t>
            </a:r>
            <a:endParaRPr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106" name="Rectangle 32"/>
          <p:cNvSpPr/>
          <p:nvPr/>
        </p:nvSpPr>
        <p:spPr>
          <a:xfrm>
            <a:off x="8672619" y="207552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Data</a:t>
            </a:r>
            <a:endParaRPr lang="en-US" altLang="ja-JP" sz="1400" dirty="0"/>
          </a:p>
        </p:txBody>
      </p:sp>
      <p:sp>
        <p:nvSpPr>
          <p:cNvPr id="107" name="Rectangle 32"/>
          <p:cNvSpPr/>
          <p:nvPr/>
        </p:nvSpPr>
        <p:spPr>
          <a:xfrm rot="16200000">
            <a:off x="6710943" y="1463932"/>
            <a:ext cx="2579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4. Proper motion </a:t>
            </a:r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(VVV)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sp>
        <p:nvSpPr>
          <p:cNvPr id="108" name="左中かっこ 107"/>
          <p:cNvSpPr/>
          <p:nvPr/>
        </p:nvSpPr>
        <p:spPr>
          <a:xfrm>
            <a:off x="8151993" y="540332"/>
            <a:ext cx="333990" cy="215497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9" name="左中かっこ 108"/>
          <p:cNvSpPr/>
          <p:nvPr/>
        </p:nvSpPr>
        <p:spPr>
          <a:xfrm>
            <a:off x="8153495" y="2801704"/>
            <a:ext cx="333990" cy="13809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0" name="Rectangle 32"/>
          <p:cNvSpPr/>
          <p:nvPr/>
        </p:nvSpPr>
        <p:spPr>
          <a:xfrm rot="16200000">
            <a:off x="7134650" y="3446320"/>
            <a:ext cx="1770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5. RV </a:t>
            </a:r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(BRAVA)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sp>
        <p:nvSpPr>
          <p:cNvPr id="112" name="タイトル 1"/>
          <p:cNvSpPr txBox="1">
            <a:spLocks/>
          </p:cNvSpPr>
          <p:nvPr/>
        </p:nvSpPr>
        <p:spPr>
          <a:xfrm>
            <a:off x="1559497" y="404665"/>
            <a:ext cx="2897637" cy="550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dirty="0"/>
              <a:t>- Fitted to distributions of 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03513" y="764704"/>
            <a:ext cx="322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1. Disk velocity (Gaia DR2, Katz+18)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703513" y="1039868"/>
            <a:ext cx="3565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2. Bulge RCG count (OGLE-III, Nataf+13)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410" y="506179"/>
            <a:ext cx="2111543" cy="3871161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>
          <a:xfrm>
            <a:off x="1703513" y="1315032"/>
            <a:ext cx="36464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3. Star &amp; </a:t>
            </a:r>
            <a:r>
              <a:rPr lang="en-US" altLang="ja-JP" sz="1600" u="sng" dirty="0" err="1">
                <a:solidFill>
                  <a:srgbClr val="0000FF"/>
                </a:solidFill>
              </a:rPr>
              <a:t>μlens</a:t>
            </a:r>
            <a:r>
              <a:rPr lang="en-US" altLang="ja-JP" sz="1600" u="sng" dirty="0">
                <a:solidFill>
                  <a:srgbClr val="0000FF"/>
                </a:solidFill>
              </a:rPr>
              <a:t> count </a:t>
            </a:r>
            <a:r>
              <a:rPr lang="en-US" altLang="ja-JP" sz="1600" dirty="0">
                <a:solidFill>
                  <a:srgbClr val="0000FF"/>
                </a:solidFill>
              </a:rPr>
              <a:t>(OGLE-IV, Mróz+19)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1706226" y="1597320"/>
            <a:ext cx="3127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4. Proper motion (VVV, Clarke+19)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1716674" y="1872687"/>
            <a:ext cx="3269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5. RV (BRAVA, Rich+07)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1721323" y="2154772"/>
            <a:ext cx="3269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6. </a:t>
            </a:r>
            <a:r>
              <a:rPr lang="en-US" altLang="ja-JP" sz="1600" i="1" u="sng" dirty="0" err="1">
                <a:solidFill>
                  <a:srgbClr val="0000FF"/>
                </a:solidFill>
              </a:rPr>
              <a:t>t</a:t>
            </a:r>
            <a:r>
              <a:rPr lang="en-US" altLang="ja-JP" sz="1600" u="sng" baseline="-25000" dirty="0" err="1">
                <a:solidFill>
                  <a:srgbClr val="0000FF"/>
                </a:solidFill>
              </a:rPr>
              <a:t>E</a:t>
            </a:r>
            <a:r>
              <a:rPr lang="en-US" altLang="ja-JP" sz="1600" u="sng" dirty="0">
                <a:solidFill>
                  <a:srgbClr val="0000FF"/>
                </a:solidFill>
              </a:rPr>
              <a:t> </a:t>
            </a:r>
            <a:r>
              <a:rPr lang="en-US" altLang="ja-JP" sz="1600" dirty="0">
                <a:solidFill>
                  <a:srgbClr val="0000FF"/>
                </a:solidFill>
              </a:rPr>
              <a:t>(OGLE-IV, Mróz+17, 19)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C10CF8-C13F-1B43-B23B-01539367C343}"/>
              </a:ext>
            </a:extLst>
          </p:cNvPr>
          <p:cNvSpPr/>
          <p:nvPr/>
        </p:nvSpPr>
        <p:spPr>
          <a:xfrm>
            <a:off x="1566292" y="-36095"/>
            <a:ext cx="4169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 model</a:t>
            </a:r>
            <a:endParaRPr lang="ja-JP" altLang="en-US" sz="3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43590B0F-97AD-2F45-9FC5-6BE7CF39A5D9}"/>
              </a:ext>
            </a:extLst>
          </p:cNvPr>
          <p:cNvSpPr/>
          <p:nvPr/>
        </p:nvSpPr>
        <p:spPr>
          <a:xfrm>
            <a:off x="1828538" y="2780929"/>
            <a:ext cx="2528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1. Disk velocity </a:t>
            </a:r>
            <a:r>
              <a:rPr lang="en-US" altLang="ja-JP" sz="14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(Gaia DR2)</a:t>
            </a: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62E1EB5C-F9E8-BB4B-AC3E-8FB07B1A4828}"/>
              </a:ext>
            </a:extLst>
          </p:cNvPr>
          <p:cNvSpPr/>
          <p:nvPr/>
        </p:nvSpPr>
        <p:spPr>
          <a:xfrm>
            <a:off x="3058559" y="3018056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Model</a:t>
            </a:r>
            <a:endParaRPr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B723C30B-C4A7-EE4E-AFA9-D1C9FA70339F}"/>
              </a:ext>
            </a:extLst>
          </p:cNvPr>
          <p:cNvSpPr/>
          <p:nvPr/>
        </p:nvSpPr>
        <p:spPr>
          <a:xfrm>
            <a:off x="2239532" y="3016698"/>
            <a:ext cx="926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ea typeface="Times New Roman" charset="0"/>
                <a:cs typeface="Times New Roman" charset="0"/>
              </a:rPr>
              <a:t>Data</a:t>
            </a:r>
            <a:endParaRPr lang="en-US" altLang="ja-JP" sz="1400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090D671-D705-4343-B671-733B61FEF4B9}"/>
              </a:ext>
            </a:extLst>
          </p:cNvPr>
          <p:cNvSpPr/>
          <p:nvPr/>
        </p:nvSpPr>
        <p:spPr>
          <a:xfrm>
            <a:off x="5389293" y="136847"/>
            <a:ext cx="3007555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dirty="0">
                <a:latin typeface="+mj-ea"/>
                <a:cs typeface="Times New Roman" charset="0"/>
              </a:rPr>
              <a:t>Koshimoto+21, </a:t>
            </a:r>
            <a:r>
              <a:rPr lang="en-US" altLang="ja-JP" dirty="0" err="1">
                <a:latin typeface="+mj-ea"/>
                <a:cs typeface="Times New Roman" charset="0"/>
              </a:rPr>
              <a:t>ApJ</a:t>
            </a:r>
            <a:r>
              <a:rPr lang="en-US" altLang="ja-JP" dirty="0">
                <a:latin typeface="+mj-ea"/>
                <a:cs typeface="Times New Roman" charset="0"/>
              </a:rPr>
              <a:t>, 917, 78</a:t>
            </a:r>
            <a:r>
              <a:rPr lang="en-US" altLang="ja-JP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endParaRPr lang="en-US" altLang="ja-JP" sz="11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7011D94-EF84-2E36-19A1-5DED9D9F8D92}"/>
              </a:ext>
            </a:extLst>
          </p:cNvPr>
          <p:cNvSpPr/>
          <p:nvPr/>
        </p:nvSpPr>
        <p:spPr>
          <a:xfrm>
            <a:off x="660512" y="692667"/>
            <a:ext cx="4567828" cy="27687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5DAE871-1BA1-83D5-4FD9-82D2C695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81308"/>
            <a:ext cx="4063201" cy="208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21" y="698822"/>
            <a:ext cx="6858000" cy="6858000"/>
          </a:xfrm>
          <a:prstGeom prst="rect">
            <a:avLst/>
          </a:prstGeom>
        </p:spPr>
      </p:pic>
      <p:sp>
        <p:nvSpPr>
          <p:cNvPr id="46" name="太陽 45"/>
          <p:cNvSpPr>
            <a:spLocks noChangeAspect="1"/>
          </p:cNvSpPr>
          <p:nvPr/>
        </p:nvSpPr>
        <p:spPr>
          <a:xfrm>
            <a:off x="8188712" y="2550153"/>
            <a:ext cx="449888" cy="431963"/>
          </a:xfrm>
          <a:prstGeom prst="sun">
            <a:avLst>
              <a:gd name="adj" fmla="val 25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6241757" y="4587870"/>
            <a:ext cx="1602529" cy="69858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3"/>
          <p:cNvSpPr txBox="1"/>
          <p:nvPr/>
        </p:nvSpPr>
        <p:spPr>
          <a:xfrm>
            <a:off x="407368" y="-21120"/>
            <a:ext cx="50029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Gravitational microlensing</a:t>
            </a:r>
            <a:endParaRPr lang="ja-JP" altLang="en-US" sz="3200" u="sng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479376" y="3625279"/>
            <a:ext cx="38703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dirty="0"/>
              <a:t>Event rate</a:t>
            </a:r>
            <a:r>
              <a:rPr lang="ja-JP" altLang="en-US" sz="2000" b="1"/>
              <a:t>：</a:t>
            </a:r>
            <a:r>
              <a:rPr lang="en-US" altLang="ja-JP" sz="2000" b="1" dirty="0"/>
              <a:t>~10</a:t>
            </a:r>
            <a:r>
              <a:rPr lang="en-US" altLang="ja-JP" sz="2000" b="1" baseline="30000" dirty="0"/>
              <a:t>-5 </a:t>
            </a:r>
            <a:r>
              <a:rPr lang="en-US" altLang="ja-JP" sz="2000" b="1" dirty="0"/>
              <a:t>/star/year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574661" y="5612241"/>
            <a:ext cx="3909332" cy="11291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3"/>
              <p:cNvSpPr txBox="1"/>
              <p:nvPr/>
            </p:nvSpPr>
            <p:spPr>
              <a:xfrm>
                <a:off x="932111" y="5725705"/>
                <a:ext cx="362656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ja-JP" sz="2000"/>
                  <a:t>　</a:t>
                </a:r>
                <a:r>
                  <a:rPr lang="en-US" altLang="ja-JP" sz="2000" dirty="0"/>
                  <a:t>Solar mass 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sz="2000" dirty="0"/>
                  <a:t> a few months</a:t>
                </a:r>
              </a:p>
              <a:p>
                <a:r>
                  <a:rPr lang="en-US" altLang="ja-JP" sz="2000" dirty="0"/>
                  <a:t>Jupiter mass 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a few days</a:t>
                </a:r>
              </a:p>
              <a:p>
                <a:r>
                  <a:rPr lang="ja-JP" altLang="en-US" sz="2000"/>
                  <a:t>　</a:t>
                </a:r>
                <a:r>
                  <a:rPr lang="en-US" altLang="ja-JP" sz="2000" dirty="0"/>
                  <a:t>Earth mass</a:t>
                </a:r>
                <a:r>
                  <a:rPr lang="en-US" altLang="ja-JP" sz="20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a few hours</a:t>
                </a:r>
              </a:p>
            </p:txBody>
          </p:sp>
        </mc:Choice>
        <mc:Fallback xmlns="">
          <p:sp>
            <p:nvSpPr>
              <p:cNvPr id="30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111" y="5725705"/>
                <a:ext cx="3626568" cy="1015663"/>
              </a:xfrm>
              <a:prstGeom prst="rect">
                <a:avLst/>
              </a:prstGeom>
              <a:blipFill>
                <a:blip r:embed="rId5"/>
                <a:stretch>
                  <a:fillRect l="-1742" t="-2469" b="-9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矢印コネクタ 34"/>
          <p:cNvCxnSpPr/>
          <p:nvPr/>
        </p:nvCxnSpPr>
        <p:spPr>
          <a:xfrm flipV="1">
            <a:off x="7694242" y="5966858"/>
            <a:ext cx="718117" cy="582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7850360" y="5517233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ja-JP" sz="2400" b="1" i="1" baseline="-25000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lang="ja-JP" altLang="en-US" sz="2400" baseline="-25000" dirty="0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593993" y="1094548"/>
            <a:ext cx="1152738" cy="246221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FF0000"/>
                </a:solidFill>
              </a:rPr>
              <a:t>Source star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2503341" y="2492896"/>
            <a:ext cx="1216395" cy="492443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Lens object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(</a:t>
            </a:r>
            <a:r>
              <a:rPr lang="en-US" altLang="ja-JP" sz="1600" dirty="0">
                <a:solidFill>
                  <a:srgbClr val="FFFF00"/>
                </a:solidFill>
              </a:rPr>
              <a:t>can be </a:t>
            </a:r>
            <a:r>
              <a:rPr lang="en-US" altLang="ja-JP" sz="1600" b="1" dirty="0">
                <a:solidFill>
                  <a:srgbClr val="FFFF00"/>
                </a:solidFill>
              </a:rPr>
              <a:t>FFP</a:t>
            </a:r>
            <a:r>
              <a:rPr lang="en-US" altLang="ja-JP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1" name="コンテンツ プレースホルダ 2"/>
          <p:cNvSpPr txBox="1">
            <a:spLocks/>
          </p:cNvSpPr>
          <p:nvPr/>
        </p:nvSpPr>
        <p:spPr>
          <a:xfrm>
            <a:off x="1789245" y="1945351"/>
            <a:ext cx="157045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2000" b="1" i="1" dirty="0" err="1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ja-JP" sz="2000" b="1" i="1" baseline="-25000" dirty="0" err="1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ja-JP" sz="2000" b="1" baseline="-25000" dirty="0">
              <a:solidFill>
                <a:srgbClr val="85E7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コンテンツ プレースホルダ 2"/>
          <p:cNvSpPr txBox="1">
            <a:spLocks/>
          </p:cNvSpPr>
          <p:nvPr/>
        </p:nvSpPr>
        <p:spPr>
          <a:xfrm rot="20847181">
            <a:off x="1663941" y="1994455"/>
            <a:ext cx="756592" cy="381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1400" b="1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線コネクタ 44"/>
          <p:cNvCxnSpPr>
            <a:cxnSpLocks/>
          </p:cNvCxnSpPr>
          <p:nvPr/>
        </p:nvCxnSpPr>
        <p:spPr>
          <a:xfrm flipV="1">
            <a:off x="2807081" y="953252"/>
            <a:ext cx="408598" cy="4148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コンテンツ プレースホルダ 2"/>
          <p:cNvSpPr txBox="1">
            <a:spLocks/>
          </p:cNvSpPr>
          <p:nvPr/>
        </p:nvSpPr>
        <p:spPr>
          <a:xfrm>
            <a:off x="2581334" y="620688"/>
            <a:ext cx="1570450" cy="332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b="1" dirty="0">
                <a:solidFill>
                  <a:srgbClr val="72F72F"/>
                </a:solidFill>
              </a:rPr>
              <a:t>Einstein ring</a:t>
            </a:r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1329024" y="2204864"/>
            <a:ext cx="446496" cy="6035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7872812" y="5645768"/>
            <a:ext cx="324000" cy="324000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9622235" y="3960044"/>
            <a:ext cx="144016" cy="135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5591945" y="1423810"/>
            <a:ext cx="560071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When the lens is a single object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B2E8C92-C081-B45F-F47D-38F05BF43595}"/>
              </a:ext>
            </a:extLst>
          </p:cNvPr>
          <p:cNvCxnSpPr>
            <a:cxnSpLocks/>
          </p:cNvCxnSpPr>
          <p:nvPr/>
        </p:nvCxnSpPr>
        <p:spPr>
          <a:xfrm>
            <a:off x="4600190" y="1534083"/>
            <a:ext cx="278552" cy="37983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コンテンツ プレースホルダ 2">
            <a:extLst>
              <a:ext uri="{FF2B5EF4-FFF2-40B4-BE49-F238E27FC236}">
                <a16:creationId xmlns:a16="http://schemas.microsoft.com/office/drawing/2014/main" id="{C281BB73-26D0-8544-036C-AF23E4166D2E}"/>
              </a:ext>
            </a:extLst>
          </p:cNvPr>
          <p:cNvSpPr txBox="1">
            <a:spLocks/>
          </p:cNvSpPr>
          <p:nvPr/>
        </p:nvSpPr>
        <p:spPr>
          <a:xfrm rot="2985849">
            <a:off x="4599257" y="1400522"/>
            <a:ext cx="727794" cy="332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</a:t>
            </a:r>
            <a:endParaRPr lang="en-US" altLang="ja-JP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3E4088-0EC5-9CB0-43D5-C6F5510872A6}"/>
                  </a:ext>
                </a:extLst>
              </p:cNvPr>
              <p:cNvSpPr txBox="1"/>
              <p:nvPr/>
            </p:nvSpPr>
            <p:spPr>
              <a:xfrm>
                <a:off x="492516" y="4005064"/>
                <a:ext cx="5243444" cy="1313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dirty="0"/>
                  <a:t>Observable</a:t>
                </a:r>
                <a:r>
                  <a:rPr lang="ja-JP" altLang="en-US" sz="2000"/>
                  <a:t>：</a:t>
                </a:r>
                <a:r>
                  <a:rPr lang="en-US" altLang="ja-JP" sz="2000" dirty="0"/>
                  <a:t> Event timescale</a:t>
                </a:r>
              </a:p>
              <a:p>
                <a:endParaRPr lang="en-US" altLang="ja-JP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rel</m:t>
                              </m:r>
                            </m:sub>
                          </m:sSub>
                        </m:den>
                      </m:f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3E4088-0EC5-9CB0-43D5-C6F551087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16" y="4005064"/>
                <a:ext cx="5243444" cy="1313436"/>
              </a:xfrm>
              <a:prstGeom prst="rect">
                <a:avLst/>
              </a:prstGeom>
              <a:blipFill>
                <a:blip r:embed="rId6"/>
                <a:stretch>
                  <a:fillRect l="-1208" t="-4808" b="-48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E1B0514-B862-A18F-747F-558E06CB9210}"/>
              </a:ext>
            </a:extLst>
          </p:cNvPr>
          <p:cNvSpPr txBox="1"/>
          <p:nvPr/>
        </p:nvSpPr>
        <p:spPr>
          <a:xfrm>
            <a:off x="335360" y="5301208"/>
            <a:ext cx="20431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timescale</a:t>
            </a:r>
            <a:r>
              <a:rPr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ja-JP" altLang="en-US" sz="2000" i="1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7130233-2FF7-8EF7-DD90-64A34CFC3E31}"/>
              </a:ext>
            </a:extLst>
          </p:cNvPr>
          <p:cNvSpPr/>
          <p:nvPr/>
        </p:nvSpPr>
        <p:spPr>
          <a:xfrm>
            <a:off x="1595536" y="4773685"/>
            <a:ext cx="324000" cy="324000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F60FA3B-4EF5-9E48-D296-D1D8C15E1F8D}"/>
              </a:ext>
            </a:extLst>
          </p:cNvPr>
          <p:cNvSpPr txBox="1"/>
          <p:nvPr/>
        </p:nvSpPr>
        <p:spPr>
          <a:xfrm>
            <a:off x="9737452" y="6346687"/>
            <a:ext cx="1417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/>
              <a:t>©️S. Gaudi</a:t>
            </a:r>
          </a:p>
        </p:txBody>
      </p:sp>
      <p:sp>
        <p:nvSpPr>
          <p:cNvPr id="5" name="コンテンツ プレースホルダ 2">
            <a:extLst>
              <a:ext uri="{FF2B5EF4-FFF2-40B4-BE49-F238E27FC236}">
                <a16:creationId xmlns:a16="http://schemas.microsoft.com/office/drawing/2014/main" id="{21E52E80-2686-01B7-C462-D440F52B4280}"/>
              </a:ext>
            </a:extLst>
          </p:cNvPr>
          <p:cNvSpPr txBox="1">
            <a:spLocks/>
          </p:cNvSpPr>
          <p:nvPr/>
        </p:nvSpPr>
        <p:spPr>
          <a:xfrm>
            <a:off x="551384" y="2852936"/>
            <a:ext cx="2418181" cy="332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1600" i="1" dirty="0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Einstein radius</a:t>
            </a:r>
            <a:br>
              <a:rPr lang="en-US" altLang="ja-JP" i="1" dirty="0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b="1" i="1" dirty="0" err="1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ja-JP" b="1" i="1" baseline="-25000" dirty="0" err="1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b="1" i="1" dirty="0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ja-JP" b="1" dirty="0">
                <a:solidFill>
                  <a:srgbClr val="85E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mas</a:t>
            </a:r>
            <a:endParaRPr lang="en-US" altLang="ja-JP" b="1" baseline="30000" dirty="0">
              <a:solidFill>
                <a:srgbClr val="85E7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8F5489-6929-2D71-676C-89850F9F3B60}"/>
              </a:ext>
            </a:extLst>
          </p:cNvPr>
          <p:cNvSpPr txBox="1"/>
          <p:nvPr/>
        </p:nvSpPr>
        <p:spPr>
          <a:xfrm>
            <a:off x="8987915" y="89337"/>
            <a:ext cx="2146637" cy="1323439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lIns="108000" rIns="0" rtlCol="0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Lens object</a:t>
            </a:r>
          </a:p>
          <a:p>
            <a:pPr>
              <a:buFont typeface="Arial"/>
              <a:buChar char="•"/>
            </a:pPr>
            <a:r>
              <a:rPr lang="en-US" altLang="ja-JP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Source star</a:t>
            </a:r>
            <a:endParaRPr kumimoji="1" lang="en-US" altLang="ja-JP" sz="2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altLang="ja-JP" sz="20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Einstein ring</a:t>
            </a:r>
            <a:endParaRPr kumimoji="1" lang="en-US" altLang="ja-JP" sz="2000" b="1" dirty="0"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altLang="ja-JP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218125746"/>
      </p:ext>
    </p:extLst>
  </p:cSld>
  <p:clrMapOvr>
    <a:masterClrMapping/>
  </p:clrMapOvr>
  <p:transition advTm="7798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18006"/>
            <a:ext cx="7772400" cy="84945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Simulation</a:t>
            </a:r>
          </a:p>
        </p:txBody>
      </p:sp>
      <p:pic>
        <p:nvPicPr>
          <p:cNvPr id="60418" name="Picture 1028" descr="art0_image-ngb1-red-2_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58964"/>
            <a:ext cx="21145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029" descr="art_image-ngb1-red-2_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384676"/>
            <a:ext cx="20923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030" descr="ART-ngb1-3-20-9-46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13823" r="8917" b="5075"/>
          <a:stretch/>
        </p:blipFill>
        <p:spPr bwMode="auto">
          <a:xfrm>
            <a:off x="4730883" y="3343270"/>
            <a:ext cx="4379862" cy="31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1031"/>
          <p:cNvSpPr txBox="1">
            <a:spLocks noChangeArrowheads="1"/>
          </p:cNvSpPr>
          <p:nvPr/>
        </p:nvSpPr>
        <p:spPr bwMode="auto">
          <a:xfrm>
            <a:off x="1905000" y="1371601"/>
            <a:ext cx="2662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>
                <a:latin typeface="Times New Roman" charset="0"/>
                <a:ea typeface="ＭＳ 明朝" charset="0"/>
                <a:cs typeface="ＭＳ 明朝" charset="0"/>
              </a:rPr>
              <a:t>Subtracted image</a:t>
            </a:r>
            <a:endParaRPr kumimoji="1" lang="en-US" sz="2800">
              <a:latin typeface="Times New Roman" charset="0"/>
              <a:ea typeface="ＭＳ 明朝" charset="0"/>
              <a:cs typeface="ＭＳ 明朝" charset="0"/>
            </a:endParaRPr>
          </a:p>
        </p:txBody>
      </p:sp>
      <p:sp>
        <p:nvSpPr>
          <p:cNvPr id="167945" name="Text Box 1033"/>
          <p:cNvSpPr txBox="1">
            <a:spLocks noGrp="1" noChangeArrowheads="1"/>
          </p:cNvSpPr>
          <p:nvPr>
            <p:ph type="body" idx="1"/>
          </p:nvPr>
        </p:nvSpPr>
        <p:spPr>
          <a:xfrm>
            <a:off x="2209800" y="3886200"/>
            <a:ext cx="2667000" cy="5334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800">
                <a:latin typeface="Times New Roman" charset="0"/>
                <a:ea typeface="ＭＳ 明朝" charset="0"/>
                <a:cs typeface="ＭＳ 明朝" charset="0"/>
              </a:rPr>
              <a:t>Art image</a:t>
            </a:r>
            <a:endParaRPr lang="en-US" sz="2800">
              <a:latin typeface="Times New Roman" charset="0"/>
              <a:ea typeface="ＭＳ 明朝" charset="0"/>
              <a:cs typeface="ＭＳ 明朝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2439" y="819984"/>
            <a:ext cx="5402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Put artificial events on real images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5428" y="1295724"/>
            <a:ext cx="35605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Sampling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noise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Artifacts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Nearby bright star,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Nearby variable star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Nearby high proper motion star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Differential refraction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74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C01558B6-74D0-C42A-56AF-0B9C6BBD9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-90724"/>
            <a:ext cx="8686800" cy="1143001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kumimoji="1"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Likelihood</a:t>
            </a:r>
            <a:r>
              <a:rPr kumimoji="1"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kumimoji="1"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analysis in 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(</a:t>
            </a:r>
            <a:r>
              <a:rPr lang="en-US" altLang="ja-JP" sz="36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t</a:t>
            </a:r>
            <a:r>
              <a:rPr lang="en-US" altLang="ja-JP" sz="3600" baseline="-250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altLang="ja-JP" sz="36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,θ</a:t>
            </a:r>
            <a:r>
              <a:rPr lang="en-US" altLang="ja-JP" sz="3600" baseline="-250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)</a:t>
            </a:r>
          </a:p>
        </p:txBody>
      </p:sp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72EDDD47-9476-497A-01D7-22C9A7B5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288" y="1701177"/>
            <a:ext cx="5105400" cy="1460500"/>
          </a:xfrm>
          <a:prstGeom prst="rect">
            <a:avLst/>
          </a:prstGeom>
        </p:spPr>
      </p:pic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9648FBB-CC6E-D4AD-0BF3-3385E134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025" y="3200895"/>
            <a:ext cx="5372100" cy="723900"/>
          </a:xfrm>
          <a:prstGeom prst="rect">
            <a:avLst/>
          </a:prstGeom>
        </p:spPr>
      </p:pic>
      <p:pic>
        <p:nvPicPr>
          <p:cNvPr id="14" name="図 13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73396510-3DB7-1340-06FF-45BEA5070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288" y="3964013"/>
            <a:ext cx="5422900" cy="927100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46FFB2C9-5444-A734-1046-3851FA02B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38" y="1567827"/>
            <a:ext cx="2286000" cy="863600"/>
          </a:xfrm>
          <a:prstGeom prst="rect">
            <a:avLst/>
          </a:prstGeom>
        </p:spPr>
      </p:pic>
      <p:pic>
        <p:nvPicPr>
          <p:cNvPr id="18" name="図 1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D8B1C404-BF19-1A90-DF73-E709637E9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22" y="2473417"/>
            <a:ext cx="2844800" cy="622300"/>
          </a:xfrm>
          <a:prstGeom prst="rect">
            <a:avLst/>
          </a:prstGeom>
        </p:spPr>
      </p:pic>
      <p:pic>
        <p:nvPicPr>
          <p:cNvPr id="20" name="図 19" descr="テキスト&#10;&#10;自動的に生成された説明">
            <a:extLst>
              <a:ext uri="{FF2B5EF4-FFF2-40B4-BE49-F238E27FC236}">
                <a16:creationId xmlns:a16="http://schemas.microsoft.com/office/drawing/2014/main" id="{255FA71A-5F00-F62C-6282-1EE98E6DE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22" y="3137707"/>
            <a:ext cx="2959100" cy="368300"/>
          </a:xfrm>
          <a:prstGeom prst="rect">
            <a:avLst/>
          </a:prstGeom>
        </p:spPr>
      </p:pic>
      <p:pic>
        <p:nvPicPr>
          <p:cNvPr id="22" name="図 21" descr="テキスト&#10;&#10;自動的に生成された説明">
            <a:extLst>
              <a:ext uri="{FF2B5EF4-FFF2-40B4-BE49-F238E27FC236}">
                <a16:creationId xmlns:a16="http://schemas.microsoft.com/office/drawing/2014/main" id="{F5422AD7-A75C-9426-7CBE-6A8DFD3CC2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22" y="3547997"/>
            <a:ext cx="3848100" cy="736600"/>
          </a:xfrm>
          <a:prstGeom prst="rect">
            <a:avLst/>
          </a:prstGeom>
        </p:spPr>
      </p:pic>
      <p:pic>
        <p:nvPicPr>
          <p:cNvPr id="24" name="図 2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CCBFA4B9-4370-A333-9C89-DD4F31C9A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622" y="4456749"/>
            <a:ext cx="4152900" cy="838200"/>
          </a:xfrm>
          <a:prstGeom prst="rect">
            <a:avLst/>
          </a:prstGeom>
        </p:spPr>
      </p:pic>
      <p:pic>
        <p:nvPicPr>
          <p:cNvPr id="26" name="図 25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FD78152E-AEFF-920F-7F2D-1F009ED139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622" y="5331612"/>
            <a:ext cx="4787900" cy="7112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E475DE0-9BAB-AAA4-FBEA-658EC6475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622" y="6147285"/>
            <a:ext cx="5524500" cy="4318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6E08986-261B-08FB-D0DE-0BB27BC56377}"/>
              </a:ext>
            </a:extLst>
          </p:cNvPr>
          <p:cNvSpPr txBox="1"/>
          <p:nvPr/>
        </p:nvSpPr>
        <p:spPr>
          <a:xfrm>
            <a:off x="509367" y="815188"/>
            <a:ext cx="204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likelihood:</a:t>
            </a:r>
            <a:endParaRPr kumimoji="1" lang="ja-JP" altLang="en-US" sz="36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74CDBB-427D-6556-E56D-E667FD24C713}"/>
              </a:ext>
            </a:extLst>
          </p:cNvPr>
          <p:cNvSpPr txBox="1"/>
          <p:nvPr/>
        </p:nvSpPr>
        <p:spPr>
          <a:xfrm>
            <a:off x="6481025" y="1138353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Mass function:</a:t>
            </a:r>
            <a:endParaRPr kumimoji="1" lang="ja-JP" altLang="en-US" sz="36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7872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0DAC4D2F-91C8-5957-DBE5-C8EFBE692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07"/>
          <a:stretch/>
        </p:blipFill>
        <p:spPr>
          <a:xfrm>
            <a:off x="6274107" y="2074284"/>
            <a:ext cx="5820824" cy="406140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DC38A3-00CF-6620-FEBE-FF42BB8DE067}"/>
              </a:ext>
            </a:extLst>
          </p:cNvPr>
          <p:cNvSpPr txBox="1"/>
          <p:nvPr/>
        </p:nvSpPr>
        <p:spPr>
          <a:xfrm>
            <a:off x="263353" y="764704"/>
            <a:ext cx="1008111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Model 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the observed distribution by </a:t>
            </a:r>
            <a:endParaRPr lang="en-US" altLang="ja-JP" sz="2400" dirty="0">
              <a:latin typeface="+mn-ea"/>
            </a:endParaRPr>
          </a:p>
          <a:p>
            <a:endParaRPr lang="en-US" altLang="ja-JP" sz="100" dirty="0">
              <a:latin typeface="+mn-ea"/>
            </a:endParaRPr>
          </a:p>
          <a:p>
            <a:pPr lvl="1"/>
            <a:r>
              <a:rPr lang="en-US" altLang="ja-JP" sz="2400" dirty="0">
                <a:latin typeface="+mn-ea"/>
              </a:rPr>
              <a:t>   Detection efficiency </a:t>
            </a:r>
          </a:p>
          <a:p>
            <a:pPr lvl="1"/>
            <a:r>
              <a:rPr lang="en-US" altLang="ja-JP" sz="2400" dirty="0">
                <a:latin typeface="+mn-ea"/>
              </a:rPr>
              <a:t>+ Stellar density and velocity distributions in our Galaxy (NK et al. 2021)</a:t>
            </a:r>
          </a:p>
          <a:p>
            <a:pPr lvl="1"/>
            <a:endParaRPr lang="en-US" altLang="ja-JP" sz="200" dirty="0">
              <a:latin typeface="+mn-ea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6B7AFF7-5C4F-69A1-AD6F-CC60E1E6BCD3}"/>
              </a:ext>
            </a:extLst>
          </p:cNvPr>
          <p:cNvSpPr txBox="1">
            <a:spLocks/>
          </p:cNvSpPr>
          <p:nvPr/>
        </p:nvSpPr>
        <p:spPr>
          <a:xfrm>
            <a:off x="263352" y="188640"/>
            <a:ext cx="10247307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atin typeface="+mn-ea"/>
              </a:rPr>
              <a:t>Likelihood analysis for FFP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3BED7C9-84A9-3434-F3F9-01FBA01604B9}"/>
                  </a:ext>
                </a:extLst>
              </p:cNvPr>
              <p:cNvSpPr txBox="1"/>
              <p:nvPr/>
            </p:nvSpPr>
            <p:spPr>
              <a:xfrm>
                <a:off x="896925" y="2692240"/>
                <a:ext cx="1069780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3BED7C9-84A9-3434-F3F9-01FBA0160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25" y="2692240"/>
                <a:ext cx="1069780" cy="638316"/>
              </a:xfrm>
              <a:prstGeom prst="rect">
                <a:avLst/>
              </a:prstGeom>
              <a:blipFill>
                <a:blip r:embed="rId4"/>
                <a:stretch>
                  <a:fillRect l="-5814" t="-1961" r="-2326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E28C7E9E-7419-61C9-1633-5D8BEE44DDA5}"/>
              </a:ext>
            </a:extLst>
          </p:cNvPr>
          <p:cNvSpPr/>
          <p:nvPr/>
        </p:nvSpPr>
        <p:spPr>
          <a:xfrm>
            <a:off x="1975985" y="2396618"/>
            <a:ext cx="226364" cy="12295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140FD-4402-615A-67A4-BFE524808643}"/>
                  </a:ext>
                </a:extLst>
              </p:cNvPr>
              <p:cNvSpPr txBox="1"/>
              <p:nvPr/>
            </p:nvSpPr>
            <p:spPr>
              <a:xfrm>
                <a:off x="2190574" y="2402042"/>
                <a:ext cx="3389582" cy="327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−1.32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(0.86&lt;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&lt;120)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140FD-4402-615A-67A4-BFE524808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574" y="2402042"/>
                <a:ext cx="3389582" cy="327334"/>
              </a:xfrm>
              <a:prstGeom prst="rect">
                <a:avLst/>
              </a:prstGeom>
              <a:blipFill>
                <a:blip r:embed="rId5"/>
                <a:stretch>
                  <a:fillRect l="-1119" t="-7407" r="-1866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444AC6-9EA6-3C62-C3D3-9DE8ED90FC08}"/>
                  </a:ext>
                </a:extLst>
              </p:cNvPr>
              <p:cNvSpPr txBox="1"/>
              <p:nvPr/>
            </p:nvSpPr>
            <p:spPr>
              <a:xfrm>
                <a:off x="2193069" y="2834090"/>
                <a:ext cx="3442481" cy="327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−0.13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(0.08&lt;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&lt;0.86)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444AC6-9EA6-3C62-C3D3-9DE8ED90F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069" y="2834090"/>
                <a:ext cx="3442481" cy="327334"/>
              </a:xfrm>
              <a:prstGeom prst="rect">
                <a:avLst/>
              </a:prstGeom>
              <a:blipFill>
                <a:blip r:embed="rId6"/>
                <a:stretch>
                  <a:fillRect l="-1103" t="-7407" r="-2206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7A4F5-03A9-613A-0E3E-AA117C51691F}"/>
                  </a:ext>
                </a:extLst>
              </p:cNvPr>
              <p:cNvSpPr txBox="1"/>
              <p:nvPr/>
            </p:nvSpPr>
            <p:spPr>
              <a:xfrm>
                <a:off x="2135560" y="3266138"/>
                <a:ext cx="3930563" cy="326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BD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(3×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&lt;0.08)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7A4F5-03A9-613A-0E3E-AA117C516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3266138"/>
                <a:ext cx="3930563" cy="326051"/>
              </a:xfrm>
              <a:prstGeom prst="rect">
                <a:avLst/>
              </a:prstGeom>
              <a:blipFill>
                <a:blip r:embed="rId7"/>
                <a:stretch>
                  <a:fillRect t="-7692" r="-645" b="-3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F846C5-6E96-1E08-089F-6C7DFFFEBF95}"/>
                  </a:ext>
                </a:extLst>
              </p:cNvPr>
              <p:cNvSpPr txBox="1"/>
              <p:nvPr/>
            </p:nvSpPr>
            <p:spPr>
              <a:xfrm>
                <a:off x="191344" y="3834967"/>
                <a:ext cx="5820824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𝑃𝐿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8 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⊕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PL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&lt;0.02)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F846C5-6E96-1E08-089F-6C7DFFFEB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834967"/>
                <a:ext cx="5820824" cy="727315"/>
              </a:xfrm>
              <a:prstGeom prst="rect">
                <a:avLst/>
              </a:prstGeom>
              <a:blipFill>
                <a:blip r:embed="rId8"/>
                <a:stretch>
                  <a:fillRect l="-435" r="-1087" b="-135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E23D900-13F9-BAEF-4139-A7F1D4047FB5}"/>
              </a:ext>
            </a:extLst>
          </p:cNvPr>
          <p:cNvSpPr/>
          <p:nvPr/>
        </p:nvSpPr>
        <p:spPr>
          <a:xfrm>
            <a:off x="119336" y="2204864"/>
            <a:ext cx="6010755" cy="2520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056B89-1195-A8EB-5090-0E9C2A160425}"/>
              </a:ext>
            </a:extLst>
          </p:cNvPr>
          <p:cNvSpPr txBox="1"/>
          <p:nvPr/>
        </p:nvSpPr>
        <p:spPr>
          <a:xfrm>
            <a:off x="723427" y="1887215"/>
            <a:ext cx="22317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+ </a:t>
            </a:r>
            <a:r>
              <a:rPr lang="en-US" altLang="ja-JP" sz="2400" dirty="0">
                <a:solidFill>
                  <a:srgbClr val="FF0000"/>
                </a:solidFill>
                <a:latin typeface="+mn-ea"/>
              </a:rPr>
              <a:t>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68D533-304F-B203-61FB-7C468B2AE450}"/>
                  </a:ext>
                </a:extLst>
              </p:cNvPr>
              <p:cNvSpPr txBox="1"/>
              <p:nvPr/>
            </p:nvSpPr>
            <p:spPr>
              <a:xfrm>
                <a:off x="83763" y="5301208"/>
                <a:ext cx="4381187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BD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0.58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−0.16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+0.11</m:t>
                          </m:r>
                        </m:sup>
                      </m:sSub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68D533-304F-B203-61FB-7C468B2A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3" y="5301208"/>
                <a:ext cx="4381187" cy="471283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B0989CA9-5928-48C4-36A4-93ABDBEDD648}"/>
                  </a:ext>
                </a:extLst>
              </p:cNvPr>
              <p:cNvSpPr txBox="1"/>
              <p:nvPr/>
            </p:nvSpPr>
            <p:spPr>
              <a:xfrm>
                <a:off x="-24680" y="5766029"/>
                <a:ext cx="4381187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96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−0.27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+0.47</m:t>
                          </m:r>
                        </m:sup>
                      </m:sSub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B0989CA9-5928-48C4-36A4-93ABDBEDD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5766029"/>
                <a:ext cx="4381187" cy="471283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185CA96-2996-21AE-F8B0-4DD4EEDD0DCA}"/>
                  </a:ext>
                </a:extLst>
              </p:cNvPr>
              <p:cNvSpPr txBox="1"/>
              <p:nvPr/>
            </p:nvSpPr>
            <p:spPr>
              <a:xfrm>
                <a:off x="850717" y="6237312"/>
                <a:ext cx="4381187" cy="476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2.18</m:t>
                          </m:r>
                        </m:e>
                        <m:sub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−1.40</m:t>
                          </m:r>
                        </m:sub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+0.52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sta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185CA96-2996-21AE-F8B0-4DD4EEDD0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17" y="6237312"/>
                <a:ext cx="4381187" cy="476541"/>
              </a:xfrm>
              <a:prstGeom prst="rect">
                <a:avLst/>
              </a:prstGeom>
              <a:blipFill>
                <a:blip r:embed="rId11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419BD3B5-2656-4465-E621-1C0014296F69}"/>
                  </a:ext>
                </a:extLst>
              </p:cNvPr>
              <p:cNvSpPr txBox="1"/>
              <p:nvPr/>
            </p:nvSpPr>
            <p:spPr>
              <a:xfrm>
                <a:off x="7558550" y="6135687"/>
                <a:ext cx="76969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BD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419BD3B5-2656-4465-E621-1C0014296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550" y="6135687"/>
                <a:ext cx="769698" cy="461665"/>
              </a:xfrm>
              <a:prstGeom prst="rect">
                <a:avLst/>
              </a:prstGeom>
              <a:blipFill>
                <a:blip r:embed="rId1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C038A24-A70B-0061-2E6C-596B7C9C59EA}"/>
                  </a:ext>
                </a:extLst>
              </p:cNvPr>
              <p:cNvSpPr txBox="1"/>
              <p:nvPr/>
            </p:nvSpPr>
            <p:spPr>
              <a:xfrm>
                <a:off x="9227842" y="6135687"/>
                <a:ext cx="72641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C038A24-A70B-0061-2E6C-596B7C9C5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842" y="6135687"/>
                <a:ext cx="726417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AC0E1BA-99D0-2338-6E98-D69AA67B613E}"/>
                  </a:ext>
                </a:extLst>
              </p:cNvPr>
              <p:cNvSpPr txBox="1"/>
              <p:nvPr/>
            </p:nvSpPr>
            <p:spPr>
              <a:xfrm>
                <a:off x="10853853" y="6135687"/>
                <a:ext cx="116621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PL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AC0E1BA-99D0-2338-6E98-D69AA67B6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3853" y="6135687"/>
                <a:ext cx="1166217" cy="461665"/>
              </a:xfrm>
              <a:prstGeom prst="rect">
                <a:avLst/>
              </a:prstGeom>
              <a:blipFill>
                <a:blip r:embed="rId14"/>
                <a:stretch>
                  <a:fillRect l="-1075"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FBE7A481-2B69-C44C-3706-B7735328BB1A}"/>
                  </a:ext>
                </a:extLst>
              </p:cNvPr>
              <p:cNvSpPr txBox="1"/>
              <p:nvPr/>
            </p:nvSpPr>
            <p:spPr>
              <a:xfrm rot="16200000">
                <a:off x="6107640" y="2654194"/>
                <a:ext cx="72641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FBE7A481-2B69-C44C-3706-B7735328B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07640" y="2654194"/>
                <a:ext cx="726417" cy="461665"/>
              </a:xfrm>
              <a:prstGeom prst="rect">
                <a:avLst/>
              </a:prstGeom>
              <a:blipFill>
                <a:blip r:embed="rId15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6FD6C07-1441-C12B-D129-A6656A8E1221}"/>
                  </a:ext>
                </a:extLst>
              </p:cNvPr>
              <p:cNvSpPr txBox="1"/>
              <p:nvPr/>
            </p:nvSpPr>
            <p:spPr>
              <a:xfrm rot="16200000">
                <a:off x="5888595" y="3732168"/>
                <a:ext cx="116621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PL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6FD6C07-1441-C12B-D129-A6656A8E1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88595" y="3732168"/>
                <a:ext cx="1166217" cy="461665"/>
              </a:xfrm>
              <a:prstGeom prst="rect">
                <a:avLst/>
              </a:prstGeom>
              <a:blipFill>
                <a:blip r:embed="rId16"/>
                <a:stretch>
                  <a:fillRect r="-18919" b="-10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EA1E97F-3712-6791-5A39-A0F643BA26CB}"/>
              </a:ext>
            </a:extLst>
          </p:cNvPr>
          <p:cNvSpPr txBox="1"/>
          <p:nvPr/>
        </p:nvSpPr>
        <p:spPr>
          <a:xfrm>
            <a:off x="268354" y="4883457"/>
            <a:ext cx="6114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Result from MCMC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9235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8" descr="caustic_gb19r3sch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5192714"/>
            <a:ext cx="16430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5" descr="caustic_gb5r5ccl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5127626"/>
            <a:ext cx="16795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lc_gb19r3s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923926"/>
            <a:ext cx="43418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lc_gb5r5c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22338"/>
            <a:ext cx="45878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075" y="142876"/>
            <a:ext cx="8229600" cy="779463"/>
          </a:xfrm>
          <a:effec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4000" dirty="0">
                <a:effectLst/>
                <a:latin typeface="MS PGothic" charset="-128"/>
                <a:ea typeface="MS PGothic" charset="-128"/>
                <a:cs typeface="MS PGothic" charset="-128"/>
              </a:rPr>
              <a:t>Background: Short Binary Events</a:t>
            </a:r>
          </a:p>
        </p:txBody>
      </p:sp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3676651" y="5441951"/>
            <a:ext cx="52435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Wide-binaries (</a:t>
            </a:r>
            <a:r>
              <a:rPr lang="en-US" altLang="ja-JP" sz="2000" i="1"/>
              <a:t>d</a:t>
            </a:r>
            <a:r>
              <a:rPr lang="en-US" altLang="ja-JP" sz="2000"/>
              <a:t> = 2.2, 1.2) with planetary and brown dwarf mass ratios of </a:t>
            </a:r>
            <a:r>
              <a:rPr lang="en-US" altLang="ja-JP" sz="2000" i="1"/>
              <a:t>q</a:t>
            </a:r>
            <a:r>
              <a:rPr lang="en-US" altLang="ja-JP" sz="2000"/>
              <a:t> =  0.013 and 0.047</a:t>
            </a:r>
          </a:p>
        </p:txBody>
      </p:sp>
    </p:spTree>
    <p:extLst>
      <p:ext uri="{BB962C8B-B14F-4D97-AF65-F5344CB8AC3E}">
        <p14:creationId xmlns:p14="http://schemas.microsoft.com/office/powerpoint/2010/main" val="438869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79B17A-D77A-BF3A-FAA0-D0972707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75" y="1579563"/>
            <a:ext cx="5054600" cy="3860800"/>
          </a:xfrm>
          <a:prstGeom prst="rect">
            <a:avLst/>
          </a:prstGeom>
        </p:spPr>
      </p:pic>
      <p:pic>
        <p:nvPicPr>
          <p:cNvPr id="45057" name="Picture 4" descr="lc_gb19r3s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579563"/>
            <a:ext cx="4341812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075" y="142876"/>
            <a:ext cx="8229600" cy="7794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4000" dirty="0">
                <a:latin typeface="Arial" charset="0"/>
                <a:ea typeface="ＭＳ Ｐゴシック" charset="0"/>
                <a:cs typeface="ＭＳ Ｐゴシック" charset="0"/>
              </a:rPr>
              <a:t>Background: CV or moving objects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5214" y="5738814"/>
            <a:ext cx="3481387" cy="1119187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a CV gives a poor microlensing fit, often with low magnification and an unphysically bright source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0650" y="1862499"/>
            <a:ext cx="205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Moving object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5214" y="1648383"/>
            <a:ext cx="886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flares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6051" y="5738814"/>
            <a:ext cx="3481387" cy="1119187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Moving object gives symmetric but unphysical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microlensing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fit, often with low magnification and an unphysically bright source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7B1D5A-180A-07C0-511C-F455CC508F3E}"/>
              </a:ext>
            </a:extLst>
          </p:cNvPr>
          <p:cNvSpPr txBox="1"/>
          <p:nvPr/>
        </p:nvSpPr>
        <p:spPr>
          <a:xfrm>
            <a:off x="6672064" y="1772816"/>
            <a:ext cx="1965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Moving object 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2673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ダイアグラム&#10;&#10;自動的に生成された説明">
            <a:extLst>
              <a:ext uri="{FF2B5EF4-FFF2-40B4-BE49-F238E27FC236}">
                <a16:creationId xmlns:a16="http://schemas.microsoft.com/office/drawing/2014/main" id="{227BFB5B-2727-07DC-98E3-7F4D0916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0"/>
            <a:ext cx="4846445" cy="6858000"/>
          </a:xfrm>
          <a:prstGeom prst="rect">
            <a:avLst/>
          </a:prstGeom>
        </p:spPr>
      </p:pic>
      <p:pic>
        <p:nvPicPr>
          <p:cNvPr id="9" name="図 8" descr="グラフ&#10;&#10;自動的に生成された説明">
            <a:extLst>
              <a:ext uri="{FF2B5EF4-FFF2-40B4-BE49-F238E27FC236}">
                <a16:creationId xmlns:a16="http://schemas.microsoft.com/office/drawing/2014/main" id="{B0371DB6-9788-749C-2E4C-E7A85904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908720"/>
            <a:ext cx="6654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テキスト ボックス 10"/>
          <p:cNvSpPr txBox="1">
            <a:spLocks noChangeArrowheads="1"/>
          </p:cNvSpPr>
          <p:nvPr/>
        </p:nvSpPr>
        <p:spPr bwMode="auto">
          <a:xfrm>
            <a:off x="347111" y="646907"/>
            <a:ext cx="11844889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514350" indent="-5143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en-US" altLang="ja-JP" sz="3600" dirty="0">
                <a:solidFill>
                  <a:srgbClr val="0000FF"/>
                </a:solidFill>
              </a:rPr>
              <a:t>Gas cloud collapse similar to </a:t>
            </a:r>
          </a:p>
          <a:p>
            <a:pPr marL="0" indent="0" eaLnBrk="1" hangingPunct="1">
              <a:defRPr/>
            </a:pPr>
            <a:r>
              <a:rPr lang="en-US" altLang="ja-JP" sz="3600" dirty="0">
                <a:solidFill>
                  <a:srgbClr val="0000FF"/>
                </a:solidFill>
              </a:rPr>
              <a:t>    star formation (sub brown dwarf)</a:t>
            </a:r>
            <a:r>
              <a:rPr lang="en-US" altLang="ja-JP" sz="3600" dirty="0">
                <a:solidFill>
                  <a:srgbClr val="FFFF00"/>
                </a:solidFill>
              </a:rPr>
              <a:t>  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-US" altLang="ja-JP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probably FFP found by NIR imaging (JWST) </a:t>
            </a:r>
            <a:endParaRPr lang="en-US" altLang="ja-JP" sz="3200" dirty="0"/>
          </a:p>
          <a:p>
            <a:pPr lvl="1" eaLnBrk="1" hangingPunct="1">
              <a:defRPr/>
            </a:pPr>
            <a:endParaRPr lang="en-US" altLang="ja-JP" sz="3200" dirty="0"/>
          </a:p>
          <a:p>
            <a:pPr eaLnBrk="1" hangingPunct="1">
              <a:defRPr/>
            </a:pPr>
            <a:r>
              <a:rPr lang="en-US" altLang="ja-JP" sz="3600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</a:rPr>
              <a:t>2. formed around a host star and scattered out from orbit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" altLang="ja-JP" sz="3200" dirty="0">
                <a:effectLst/>
                <a:latin typeface="CMR12"/>
              </a:rPr>
              <a:t>planet-planet </a:t>
            </a:r>
            <a:r>
              <a:rPr lang="en" altLang="ja-JP" sz="3200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MR12"/>
              </a:rPr>
              <a:t>gravitational</a:t>
            </a:r>
            <a:r>
              <a:rPr lang="en" altLang="ja-JP" sz="3200" dirty="0">
                <a:effectLst/>
                <a:latin typeface="CMR12"/>
              </a:rPr>
              <a:t> scattering (e.g., </a:t>
            </a:r>
            <a:r>
              <a:rPr lang="en" altLang="ja-JP" sz="3200" dirty="0" err="1">
                <a:effectLst/>
                <a:latin typeface="CMR12"/>
              </a:rPr>
              <a:t>Rasio</a:t>
            </a:r>
            <a:r>
              <a:rPr lang="en" altLang="ja-JP" sz="3200" dirty="0">
                <a:effectLst/>
                <a:latin typeface="CMR12"/>
              </a:rPr>
              <a:t> &amp; Ford 1996 </a:t>
            </a:r>
            <a:r>
              <a:rPr lang="en" altLang="ja-JP" sz="3200" dirty="0">
                <a:latin typeface="CMR12"/>
              </a:rPr>
              <a:t>)</a:t>
            </a:r>
            <a:endParaRPr lang="en-US" altLang="ja-JP" sz="3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MR12"/>
            </a:endParaRPr>
          </a:p>
          <a:p>
            <a:pPr marL="400050" lvl="1" indent="0" eaLnBrk="1" hangingPunct="1">
              <a:defRPr/>
            </a:pPr>
            <a:r>
              <a:rPr lang="en-US" altLang="ja-JP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MR12"/>
              </a:rPr>
              <a:t>    </a:t>
            </a:r>
            <a:r>
              <a:rPr lang="en-US" altLang="ja-JP" sz="2000" dirty="0"/>
              <a:t>Hot </a:t>
            </a:r>
            <a:r>
              <a:rPr lang="en-US" altLang="ja-JP" sz="2000" dirty="0" err="1"/>
              <a:t>jupiters</a:t>
            </a:r>
            <a:r>
              <a:rPr lang="en-US" altLang="ja-JP" sz="2000" dirty="0"/>
              <a:t> orbiting hot stars have high obliquities </a:t>
            </a:r>
            <a:r>
              <a:rPr lang="ja-JP" altLang="en-US" sz="2000"/>
              <a:t>（</a:t>
            </a:r>
            <a:r>
              <a:rPr lang="en-US" altLang="ja-JP" sz="2000" dirty="0"/>
              <a:t>Winn et al. 2010, </a:t>
            </a:r>
            <a:r>
              <a:rPr lang="en-US" altLang="ja-JP" sz="2000" dirty="0" err="1"/>
              <a:t>Triaud</a:t>
            </a:r>
            <a:r>
              <a:rPr lang="en-US" altLang="ja-JP" sz="2000" dirty="0"/>
              <a:t> et al. 2010</a:t>
            </a:r>
            <a:r>
              <a:rPr lang="ja-JP" altLang="en-US" sz="2000"/>
              <a:t>）</a:t>
            </a:r>
            <a:endParaRPr lang="en-US" altLang="ja-JP" sz="2000" dirty="0"/>
          </a:p>
          <a:p>
            <a:pPr marL="400050" lvl="1" indent="0" eaLnBrk="1" hangingPunct="1">
              <a:defRPr/>
            </a:pPr>
            <a:r>
              <a:rPr lang="en-US" altLang="ja-JP" sz="2000" dirty="0"/>
              <a:t>     Hot </a:t>
            </a:r>
            <a:r>
              <a:rPr lang="en-US" altLang="ja-JP" sz="2000" dirty="0" err="1"/>
              <a:t>jupiters</a:t>
            </a:r>
            <a:r>
              <a:rPr lang="en-US" altLang="ja-JP" sz="2000" dirty="0"/>
              <a:t> are alone (Latham et al. 2011)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" altLang="ja-JP" sz="3200" dirty="0">
                <a:effectLst/>
                <a:latin typeface="CMR12"/>
              </a:rPr>
              <a:t>stellar flybys (e.g., </a:t>
            </a:r>
            <a:r>
              <a:rPr lang="en" altLang="ja-JP" sz="3200" dirty="0" err="1">
                <a:effectLst/>
                <a:latin typeface="CMR12"/>
              </a:rPr>
              <a:t>Malmberg</a:t>
            </a:r>
            <a:r>
              <a:rPr lang="en" altLang="ja-JP" sz="3200" dirty="0">
                <a:effectLst/>
                <a:latin typeface="CMR12"/>
              </a:rPr>
              <a:t> et al. 2011), 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" altLang="ja-JP" sz="3200" dirty="0">
                <a:effectLst/>
                <a:latin typeface="CMR12"/>
              </a:rPr>
              <a:t>binary host stars (e.g. Cheng et al. 2023), 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" altLang="ja-JP" sz="3200" dirty="0">
                <a:effectLst/>
                <a:latin typeface="CMR12"/>
              </a:rPr>
              <a:t>end stages of stellar evolution </a:t>
            </a:r>
          </a:p>
          <a:p>
            <a:pPr marL="400050" lvl="1" indent="0" eaLnBrk="1" hangingPunct="1">
              <a:defRPr/>
            </a:pPr>
            <a:r>
              <a:rPr lang="en" altLang="ja-JP" sz="3200" dirty="0">
                <a:latin typeface="CMR12"/>
              </a:rPr>
              <a:t>               </a:t>
            </a:r>
            <a:r>
              <a:rPr lang="en" altLang="ja-JP" sz="3200" dirty="0">
                <a:effectLst/>
                <a:latin typeface="CMR12"/>
              </a:rPr>
              <a:t>(e.g., Adams et al. 2013). </a:t>
            </a:r>
            <a:endParaRPr lang="en" altLang="ja-JP" sz="3200" dirty="0"/>
          </a:p>
          <a:p>
            <a:pPr lvl="1" eaLnBrk="1" hangingPunct="1">
              <a:defRPr/>
            </a:pPr>
            <a:endParaRPr lang="en-US" altLang="ja-JP" sz="900" dirty="0"/>
          </a:p>
          <a:p>
            <a:pPr eaLnBrk="1" hangingPunct="1">
              <a:defRPr/>
            </a:pPr>
            <a:endParaRPr lang="ja-JP" alt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6152" y="103119"/>
            <a:ext cx="8769350" cy="6524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Formation Scenarios</a:t>
            </a:r>
          </a:p>
        </p:txBody>
      </p:sp>
      <p:pic>
        <p:nvPicPr>
          <p:cNvPr id="61444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2098"/>
            <a:ext cx="2819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図 6" descr="planet-scatterin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82" y="5339963"/>
            <a:ext cx="4042618" cy="15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877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0148-01AA-9E94-EF69-597E0AD9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36199-5D8B-0280-7465-FD746CD5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F3F684F-7A6B-7C89-82F9-CDBB4F88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304" y="1185862"/>
            <a:ext cx="12289303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7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11" y="1360470"/>
            <a:ext cx="2904104" cy="14097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21" y="1088948"/>
            <a:ext cx="2455098" cy="170371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5" y="4849443"/>
            <a:ext cx="2420911" cy="1671768"/>
          </a:xfrm>
          <a:prstGeom prst="rect">
            <a:avLst/>
          </a:prstGeom>
        </p:spPr>
      </p:pic>
      <p:sp>
        <p:nvSpPr>
          <p:cNvPr id="26" name="タイトル 1"/>
          <p:cNvSpPr txBox="1">
            <a:spLocks/>
          </p:cNvSpPr>
          <p:nvPr/>
        </p:nvSpPr>
        <p:spPr>
          <a:xfrm>
            <a:off x="6375058" y="1140306"/>
            <a:ext cx="1385410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/>
              <a:t>Mass function</a:t>
            </a:r>
            <a:endParaRPr lang="ja-JP" altLang="en-US" sz="2000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8"/>
          <a:stretch/>
        </p:blipFill>
        <p:spPr bwMode="auto">
          <a:xfrm>
            <a:off x="1884295" y="1065796"/>
            <a:ext cx="2744710" cy="18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タイトル 1"/>
          <p:cNvSpPr txBox="1">
            <a:spLocks/>
          </p:cNvSpPr>
          <p:nvPr/>
        </p:nvSpPr>
        <p:spPr>
          <a:xfrm>
            <a:off x="3443414" y="1124744"/>
            <a:ext cx="1471932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/>
              <a:t>Density distribution</a:t>
            </a:r>
            <a:endParaRPr lang="ja-JP" altLang="en-US" sz="2000" dirty="0"/>
          </a:p>
        </p:txBody>
      </p:sp>
      <p:sp>
        <p:nvSpPr>
          <p:cNvPr id="31" name="タイトル 1"/>
          <p:cNvSpPr txBox="1">
            <a:spLocks/>
          </p:cNvSpPr>
          <p:nvPr/>
        </p:nvSpPr>
        <p:spPr>
          <a:xfrm>
            <a:off x="9242428" y="1579915"/>
            <a:ext cx="1658811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/>
              <a:t>Velocity </a:t>
            </a:r>
            <a:r>
              <a:rPr lang="en-US" altLang="ja-JP" sz="2000" dirty="0"/>
              <a:t>distribution</a:t>
            </a:r>
            <a:endParaRPr lang="ja-JP" altLang="en-US" sz="2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4"/>
          <a:stretch/>
        </p:blipFill>
        <p:spPr>
          <a:xfrm>
            <a:off x="6437464" y="4849444"/>
            <a:ext cx="2358007" cy="1663385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4501211" y="4993459"/>
            <a:ext cx="1188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altLang="ja-JP" sz="2800" dirty="0">
              <a:latin typeface="+mn-ea"/>
              <a:cs typeface="Times New Roman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7392144" y="4973807"/>
            <a:ext cx="1244219" cy="183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altLang="ja-JP" sz="2800" dirty="0">
              <a:latin typeface="+mn-ea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20" y="5050272"/>
            <a:ext cx="199284" cy="105027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5065467"/>
            <a:ext cx="199284" cy="1050278"/>
          </a:xfrm>
          <a:prstGeom prst="rect">
            <a:avLst/>
          </a:prstGeom>
        </p:spPr>
      </p:pic>
      <p:sp>
        <p:nvSpPr>
          <p:cNvPr id="25" name="Rectangle 32"/>
          <p:cNvSpPr/>
          <p:nvPr/>
        </p:nvSpPr>
        <p:spPr>
          <a:xfrm>
            <a:off x="1498768" y="116632"/>
            <a:ext cx="9112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derive the PDF of </a:t>
            </a:r>
            <a:r>
              <a:rPr lang="en-US" altLang="ja-JP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28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altLang="ja-JP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ja-JP" sz="28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2"/>
          <p:cNvSpPr/>
          <p:nvPr/>
        </p:nvSpPr>
        <p:spPr>
          <a:xfrm>
            <a:off x="7796762" y="632882"/>
            <a:ext cx="2835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  <a:cs typeface="Times New Roman" charset="0"/>
              </a:rPr>
              <a:t>Galactic model</a:t>
            </a:r>
          </a:p>
          <a:p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000" dirty="0">
                <a:latin typeface="+mj-ea"/>
                <a:ea typeface="+mj-ea"/>
                <a:cs typeface="Times New Roman" charset="0"/>
              </a:rPr>
              <a:t>e.g., Han &amp; Gould 1995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39" name="TextBox 6"/>
          <p:cNvSpPr txBox="1"/>
          <p:nvPr/>
        </p:nvSpPr>
        <p:spPr>
          <a:xfrm>
            <a:off x="2997895" y="2700332"/>
            <a:ext cx="9927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D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000" dirty="0" err="1">
                <a:latin typeface="Times New Roman" charset="0"/>
                <a:ea typeface="Times New Roman" charset="0"/>
                <a:cs typeface="Times New Roman" charset="0"/>
              </a:rPr>
              <a:t>kpc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59" y="1199034"/>
            <a:ext cx="881653" cy="419835"/>
          </a:xfrm>
          <a:prstGeom prst="rect">
            <a:avLst/>
          </a:prstGeom>
        </p:spPr>
      </p:pic>
      <p:sp>
        <p:nvSpPr>
          <p:cNvPr id="40" name="TextBox 6"/>
          <p:cNvSpPr txBox="1"/>
          <p:nvPr/>
        </p:nvSpPr>
        <p:spPr>
          <a:xfrm>
            <a:off x="5750436" y="2700332"/>
            <a:ext cx="12961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M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000" i="1" dirty="0" err="1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sun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1" name="TextBox 6"/>
          <p:cNvSpPr txBox="1"/>
          <p:nvPr/>
        </p:nvSpPr>
        <p:spPr>
          <a:xfrm>
            <a:off x="8594355" y="2625751"/>
            <a:ext cx="12961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i="1" dirty="0" err="1"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(mas/</a:t>
            </a:r>
            <a:r>
              <a:rPr lang="en-US" altLang="ja-JP" sz="2000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cxnSp>
        <p:nvCxnSpPr>
          <p:cNvPr id="42" name="直線矢印コネクタ 5"/>
          <p:cNvCxnSpPr/>
          <p:nvPr/>
        </p:nvCxnSpPr>
        <p:spPr>
          <a:xfrm>
            <a:off x="3298995" y="3091173"/>
            <a:ext cx="1330010" cy="4394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5"/>
          <p:cNvCxnSpPr/>
          <p:nvPr/>
        </p:nvCxnSpPr>
        <p:spPr>
          <a:xfrm flipH="1">
            <a:off x="5930606" y="3089544"/>
            <a:ext cx="71704" cy="4336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5"/>
          <p:cNvCxnSpPr/>
          <p:nvPr/>
        </p:nvCxnSpPr>
        <p:spPr>
          <a:xfrm flipH="1">
            <a:off x="8035924" y="3025861"/>
            <a:ext cx="868388" cy="5047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2"/>
          <p:cNvSpPr/>
          <p:nvPr/>
        </p:nvSpPr>
        <p:spPr>
          <a:xfrm>
            <a:off x="3281994" y="3153224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altLang="ja-JP" sz="2400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lang="en-US" sz="2400" dirty="0"/>
          </a:p>
        </p:txBody>
      </p:sp>
      <p:sp>
        <p:nvSpPr>
          <p:cNvPr id="48" name="Rectangle 77"/>
          <p:cNvSpPr/>
          <p:nvPr/>
        </p:nvSpPr>
        <p:spPr>
          <a:xfrm>
            <a:off x="6023992" y="3090778"/>
            <a:ext cx="55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400" i="1" baseline="-2500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78"/>
              <p:cNvSpPr/>
              <p:nvPr/>
            </p:nvSpPr>
            <p:spPr>
              <a:xfrm>
                <a:off x="7937231" y="3128110"/>
                <a:ext cx="3427506" cy="1012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　　</a:t>
                </a:r>
                <a:r>
                  <a:rPr lang="en-US" altLang="ja-JP" sz="2400" i="1" dirty="0" err="1">
                    <a:latin typeface="Times New Roman" charset="0"/>
                    <a:ea typeface="Times New Roman" charset="0"/>
                    <a:cs typeface="Times New Roman" charset="0"/>
                  </a:rPr>
                  <a:t>μ</a:t>
                </a:r>
                <a:r>
                  <a:rPr lang="en-US" altLang="ja-JP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endParaRPr lang="en-US" altLang="ja-JP" sz="2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altLang="ja-JP" sz="32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altLang="ja-JP" sz="2000" dirty="0">
                    <a:latin typeface="Times New Roman" charset="0"/>
                    <a:ea typeface="Times New Roman" charset="0"/>
                    <a:cs typeface="Times New Roman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ja-JP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𝑡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 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𝑡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 −</m:t>
                    </m:r>
                    <m:f>
                      <m:fPr>
                        <m:ctrlPr>
                          <a:rPr lang="mr-IN" altLang="ja-JP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𝑡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 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𝑡</m:t>
                            </m:r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31" y="3128110"/>
                <a:ext cx="3427506" cy="1012200"/>
              </a:xfrm>
              <a:prstGeom prst="rect">
                <a:avLst/>
              </a:prstGeom>
              <a:blipFill>
                <a:blip r:embed="rId10"/>
                <a:stretch>
                  <a:fillRect l="-4428" t="-5000" b="-1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6"/>
          <p:cNvSpPr txBox="1"/>
          <p:nvPr/>
        </p:nvSpPr>
        <p:spPr>
          <a:xfrm>
            <a:off x="6446663" y="4305722"/>
            <a:ext cx="42953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If consistent with observed </a:t>
            </a:r>
            <a:r>
              <a:rPr lang="en-US" altLang="ja-JP" sz="20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ja-JP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lang="en-US" altLang="ja-JP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2" name="Left Arrow 79"/>
          <p:cNvSpPr/>
          <p:nvPr/>
        </p:nvSpPr>
        <p:spPr>
          <a:xfrm rot="16200000">
            <a:off x="5959559" y="4305698"/>
            <a:ext cx="462775" cy="437575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6"/>
          <p:cNvSpPr txBox="1"/>
          <p:nvPr/>
        </p:nvSpPr>
        <p:spPr>
          <a:xfrm>
            <a:off x="4223792" y="6401170"/>
            <a:ext cx="12961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000" i="1" dirty="0" err="1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000" baseline="-25000" dirty="0" err="1">
                <a:latin typeface="Times New Roman" charset="0"/>
                <a:ea typeface="Times New Roman" charset="0"/>
                <a:cs typeface="Times New Roman" charset="0"/>
              </a:rPr>
              <a:t>sun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54" name="TextBox 6"/>
          <p:cNvSpPr txBox="1"/>
          <p:nvPr/>
        </p:nvSpPr>
        <p:spPr>
          <a:xfrm>
            <a:off x="7289159" y="6407994"/>
            <a:ext cx="12961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altLang="ja-JP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(pc)</a:t>
            </a:r>
          </a:p>
        </p:txBody>
      </p:sp>
      <p:sp>
        <p:nvSpPr>
          <p:cNvPr id="55" name="TextBox 6"/>
          <p:cNvSpPr txBox="1"/>
          <p:nvPr/>
        </p:nvSpPr>
        <p:spPr>
          <a:xfrm>
            <a:off x="2495599" y="4437112"/>
            <a:ext cx="33570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charset="0"/>
                <a:ea typeface="Times New Roman" charset="0"/>
                <a:cs typeface="Times New Roman" charset="0"/>
              </a:rPr>
              <a:t>Example of PDF of </a:t>
            </a:r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altLang="ja-JP" sz="2000" dirty="0">
                <a:latin typeface="+mn-ea"/>
                <a:cs typeface="Times New Roman" charset="0"/>
              </a:rPr>
              <a:t> &amp; </a:t>
            </a:r>
            <a:r>
              <a:rPr lang="en-US" altLang="ja-JP" sz="2000" i="1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altLang="ja-JP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lang="en-US" altLang="ja-JP" sz="600" dirty="0">
              <a:latin typeface="+mn-ea"/>
              <a:cs typeface="Times New Roman" charset="0"/>
            </a:endParaRPr>
          </a:p>
        </p:txBody>
      </p:sp>
      <p:sp>
        <p:nvSpPr>
          <p:cNvPr id="35" name="テキスト ボックス 19"/>
          <p:cNvSpPr txBox="1"/>
          <p:nvPr/>
        </p:nvSpPr>
        <p:spPr>
          <a:xfrm>
            <a:off x="3954474" y="4867793"/>
            <a:ext cx="22135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1σ: 0.12-0.51 </a:t>
            </a:r>
            <a:r>
              <a:rPr lang="en-US" altLang="ja-JP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="1" u="sng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sun</a:t>
            </a:r>
            <a:endParaRPr lang="en-US" altLang="ja-JP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ja-JP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2σ: 0.06-0.90 </a:t>
            </a:r>
            <a:r>
              <a:rPr lang="en-US" altLang="ja-JP" b="1" i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="1" u="sng" baseline="-25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sun</a:t>
            </a:r>
            <a:endParaRPr lang="en-US" altLang="ja-JP" b="1" i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21" y="3557207"/>
            <a:ext cx="2375599" cy="72671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xtBox 6"/>
          <p:cNvSpPr txBox="1"/>
          <p:nvPr/>
        </p:nvSpPr>
        <p:spPr>
          <a:xfrm>
            <a:off x="1682101" y="639852"/>
            <a:ext cx="49899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u="sng" dirty="0" err="1">
                <a:latin typeface="Times New Roman"/>
                <a:cs typeface="Times New Roman"/>
              </a:rPr>
              <a:t>Microlens</a:t>
            </a:r>
            <a:r>
              <a:rPr lang="en-US" altLang="ja-JP" sz="2000" u="sng" dirty="0">
                <a:latin typeface="Times New Roman"/>
                <a:cs typeface="Times New Roman"/>
              </a:rPr>
              <a:t> is reflected the galactic structure</a:t>
            </a:r>
          </a:p>
        </p:txBody>
      </p:sp>
    </p:spTree>
    <p:extLst>
      <p:ext uri="{BB962C8B-B14F-4D97-AF65-F5344CB8AC3E}">
        <p14:creationId xmlns:p14="http://schemas.microsoft.com/office/powerpoint/2010/main" val="13151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02D7A99-8D5E-4BE4-21FF-919F3D981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76697"/>
            <a:ext cx="7348220" cy="539242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DE5335-7F53-BC4B-40F8-3D75505709C5}"/>
              </a:ext>
            </a:extLst>
          </p:cNvPr>
          <p:cNvSpPr txBox="1"/>
          <p:nvPr/>
        </p:nvSpPr>
        <p:spPr>
          <a:xfrm>
            <a:off x="340352" y="315660"/>
            <a:ext cx="936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err="1">
                <a:latin typeface="+mn-ea"/>
              </a:rPr>
              <a:t>Pascucci</a:t>
            </a:r>
            <a:r>
              <a:rPr lang="en-US" altLang="ja-JP" sz="2400" dirty="0">
                <a:latin typeface="+mn-ea"/>
              </a:rPr>
              <a:t> et al. 2018</a:t>
            </a:r>
            <a:endParaRPr lang="en-US" altLang="ja-JP" sz="2400" b="1" u="sng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70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5" descr="スライド22.jpg">
            <a:extLst>
              <a:ext uri="{FF2B5EF4-FFF2-40B4-BE49-F238E27FC236}">
                <a16:creationId xmlns:a16="http://schemas.microsoft.com/office/drawing/2014/main" id="{572594DF-362B-0118-4406-D8DF98C3E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0"/>
            <a:ext cx="2632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図 8" descr="スライド21.jpg">
            <a:extLst>
              <a:ext uri="{FF2B5EF4-FFF2-40B4-BE49-F238E27FC236}">
                <a16:creationId xmlns:a16="http://schemas.microsoft.com/office/drawing/2014/main" id="{2C4B135A-C9D2-4ECC-DDE9-F7366327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1"/>
            <a:ext cx="2633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tel_photo">
            <a:extLst>
              <a:ext uri="{FF2B5EF4-FFF2-40B4-BE49-F238E27FC236}">
                <a16:creationId xmlns:a16="http://schemas.microsoft.com/office/drawing/2014/main" id="{E7F4BAFC-A493-B480-AD1D-0B4DE9BF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79" y="1639822"/>
            <a:ext cx="3929841" cy="523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図 8" descr="camera18_m.jpg">
            <a:extLst>
              <a:ext uri="{FF2B5EF4-FFF2-40B4-BE49-F238E27FC236}">
                <a16:creationId xmlns:a16="http://schemas.microsoft.com/office/drawing/2014/main" id="{87B22275-160B-5D5F-A7D1-148F7743F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904998"/>
            <a:ext cx="3929840" cy="261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4D26B6B-CCF2-A486-DC4B-C4F321016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292" y="4898851"/>
            <a:ext cx="563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ja-JP" sz="2400" dirty="0">
                <a:latin typeface="Arial" pitchFamily="-109" charset="0"/>
                <a:ea typeface="ＭＳ Ｐゴシック" pitchFamily="-109" charset="-128"/>
              </a:rPr>
              <a:t>Mirror : 1.8m</a:t>
            </a:r>
          </a:p>
          <a:p>
            <a:pPr marL="342900" indent="-342900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altLang="ja-JP" sz="2400" dirty="0">
                <a:latin typeface="Arial" pitchFamily="-109" charset="0"/>
                <a:ea typeface="ＭＳ Ｐゴシック" pitchFamily="-109" charset="-128"/>
              </a:rPr>
              <a:t>CCD   : 80M pix.(12x15cm)      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ja-JP" sz="2400" dirty="0">
                <a:latin typeface="Arial" pitchFamily="-109" charset="0"/>
                <a:ea typeface="ＭＳ Ｐゴシック" pitchFamily="-109" charset="-128"/>
              </a:rPr>
              <a:t>FOV   : 2.2 deg.</a:t>
            </a:r>
            <a:r>
              <a:rPr lang="en-US" altLang="ja-JP" sz="2400" baseline="30000" dirty="0">
                <a:latin typeface="Arial" pitchFamily="-109" charset="0"/>
                <a:ea typeface="ＭＳ Ｐゴシック" pitchFamily="-109" charset="-128"/>
              </a:rPr>
              <a:t>2</a:t>
            </a: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ja-JP" sz="2400" dirty="0">
                <a:solidFill>
                  <a:srgbClr val="FF0000"/>
                </a:solidFill>
                <a:latin typeface="Arial" pitchFamily="-109" charset="0"/>
                <a:ea typeface="ＭＳ Ｐゴシック" pitchFamily="-109" charset="-128"/>
              </a:rPr>
              <a:t>            (10 x full moon)</a:t>
            </a:r>
          </a:p>
        </p:txBody>
      </p:sp>
      <p:pic>
        <p:nvPicPr>
          <p:cNvPr id="25607" name="Picture 4" descr="nz2">
            <a:extLst>
              <a:ext uri="{FF2B5EF4-FFF2-40B4-BE49-F238E27FC236}">
                <a16:creationId xmlns:a16="http://schemas.microsoft.com/office/drawing/2014/main" id="{4F830A5F-5FD5-F02C-7FBA-C3CF1B57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904999"/>
            <a:ext cx="2750070" cy="42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D5DEDA5C-1175-F70F-6180-53F2AB699036}"/>
              </a:ext>
            </a:extLst>
          </p:cNvPr>
          <p:cNvSpPr txBox="1">
            <a:spLocks/>
          </p:cNvSpPr>
          <p:nvPr/>
        </p:nvSpPr>
        <p:spPr>
          <a:xfrm>
            <a:off x="407368" y="135484"/>
            <a:ext cx="9649072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 </a:t>
            </a:r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(= </a:t>
            </a:r>
            <a:r>
              <a:rPr lang="en-US" altLang="ja-JP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Microlensing Observations in Astrophysics)</a:t>
            </a:r>
            <a:endParaRPr lang="ja-JP" alt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5D6A68-BCE1-7DD3-FE62-5DDA875F97CF}"/>
              </a:ext>
            </a:extLst>
          </p:cNvPr>
          <p:cNvSpPr txBox="1"/>
          <p:nvPr/>
        </p:nvSpPr>
        <p:spPr>
          <a:xfrm>
            <a:off x="2199392" y="5036983"/>
            <a:ext cx="15923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MOA</a:t>
            </a:r>
          </a:p>
          <a:p>
            <a:pPr algn="ctr"/>
            <a:r>
              <a:rPr lang="en-US" altLang="ja-JP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@Mt. John in Tekapo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0785DD-FAD5-DF0A-1211-61B2A45005DA}"/>
              </a:ext>
            </a:extLst>
          </p:cNvPr>
          <p:cNvSpPr txBox="1"/>
          <p:nvPr/>
        </p:nvSpPr>
        <p:spPr>
          <a:xfrm>
            <a:off x="335360" y="1023119"/>
            <a:ext cx="11449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High cadence survey of the Galactic bulge using the MOA-II telescope since 2006.</a:t>
            </a:r>
            <a:endParaRPr lang="ja-JP" altLang="en-US" sz="2400" b="1">
              <a:solidFill>
                <a:srgbClr val="00BE56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3001804-D15F-6643-0588-53487EB0103D}"/>
              </a:ext>
            </a:extLst>
          </p:cNvPr>
          <p:cNvSpPr txBox="1"/>
          <p:nvPr/>
        </p:nvSpPr>
        <p:spPr>
          <a:xfrm>
            <a:off x="3935760" y="1671191"/>
            <a:ext cx="338437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BE5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MOA-II telescope (1.8 m) </a:t>
            </a:r>
            <a:endParaRPr lang="ja-JP" altLang="en-US" sz="2400">
              <a:solidFill>
                <a:srgbClr val="00BE56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900DA7-E81F-5258-5712-5B35D19DFE91}"/>
              </a:ext>
            </a:extLst>
          </p:cNvPr>
          <p:cNvSpPr txBox="1"/>
          <p:nvPr/>
        </p:nvSpPr>
        <p:spPr>
          <a:xfrm>
            <a:off x="551384" y="1880069"/>
            <a:ext cx="2896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New Zealand</a:t>
            </a:r>
            <a:endParaRPr lang="ja-JP" altLang="en-US"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OGLE-IV results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"/>
          <a:stretch/>
        </p:blipFill>
        <p:spPr>
          <a:xfrm>
            <a:off x="661743" y="1189038"/>
            <a:ext cx="6690773" cy="54488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699500" y="750047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ja-JP" dirty="0" err="1">
                <a:solidFill>
                  <a:srgbClr val="FF0000"/>
                </a:solidFill>
              </a:rPr>
              <a:t>Mróz</a:t>
            </a:r>
            <a:r>
              <a:rPr lang="en-US" altLang="ja-JP" dirty="0">
                <a:solidFill>
                  <a:srgbClr val="FF0000"/>
                </a:solidFill>
              </a:rPr>
              <a:t>+2017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72369" y="2251474"/>
            <a:ext cx="39338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</a:rPr>
              <a:t>Jupiter mass lenses :</a:t>
            </a:r>
          </a:p>
          <a:p>
            <a:r>
              <a:rPr kumimoji="1" lang="en-US" altLang="ja-JP" sz="2400" dirty="0">
                <a:solidFill>
                  <a:srgbClr val="0000FF"/>
                </a:solidFill>
              </a:rPr>
              <a:t>~0.05 x Main sequence</a:t>
            </a:r>
          </a:p>
          <a:p>
            <a:r>
              <a:rPr kumimoji="1" lang="en-US" altLang="ja-JP" sz="2400" dirty="0">
                <a:solidFill>
                  <a:srgbClr val="0000FF"/>
                </a:solidFill>
              </a:rPr>
              <a:t>&lt;1/4 of Main sequence</a:t>
            </a:r>
          </a:p>
          <a:p>
            <a:endParaRPr kumimoji="1" lang="en-US" altLang="ja-JP" sz="2400" dirty="0">
              <a:solidFill>
                <a:srgbClr val="0000FF"/>
              </a:solidFill>
            </a:endParaRPr>
          </a:p>
          <a:p>
            <a:endParaRPr kumimoji="1" lang="en-US" altLang="ja-JP" sz="2400" dirty="0">
              <a:solidFill>
                <a:srgbClr val="0000FF"/>
              </a:solidFill>
            </a:endParaRPr>
          </a:p>
          <a:p>
            <a:r>
              <a:rPr kumimoji="1" lang="en-US" altLang="ja-JP" sz="2400" dirty="0">
                <a:solidFill>
                  <a:srgbClr val="0000FF"/>
                </a:solidFill>
              </a:rPr>
              <a:t>Six ultra short events</a:t>
            </a:r>
          </a:p>
          <a:p>
            <a:r>
              <a:rPr kumimoji="1" lang="en-US" altLang="ja-JP" sz="2400" dirty="0">
                <a:solidFill>
                  <a:srgbClr val="0000FF"/>
                </a:solidFill>
              </a:rPr>
              <a:t>With </a:t>
            </a:r>
            <a:r>
              <a:rPr kumimoji="1" lang="en-US" altLang="ja-JP" sz="2400" dirty="0" err="1">
                <a:solidFill>
                  <a:srgbClr val="0000FF"/>
                </a:solidFill>
              </a:rPr>
              <a:t>t</a:t>
            </a:r>
            <a:r>
              <a:rPr kumimoji="1" lang="en-US" altLang="ja-JP" sz="2400" baseline="-25000" dirty="0" err="1">
                <a:solidFill>
                  <a:srgbClr val="0000FF"/>
                </a:solidFill>
              </a:rPr>
              <a:t>E</a:t>
            </a:r>
            <a:r>
              <a:rPr kumimoji="1" lang="en-US" altLang="ja-JP" sz="2400" dirty="0">
                <a:solidFill>
                  <a:srgbClr val="0000FF"/>
                </a:solidFill>
              </a:rPr>
              <a:t> ~ 0.2days</a:t>
            </a:r>
          </a:p>
          <a:p>
            <a:r>
              <a:rPr kumimoji="1" lang="en-US" altLang="ja-JP" sz="2400" dirty="0">
                <a:solidFill>
                  <a:srgbClr val="0000FF"/>
                </a:solidFill>
              </a:rPr>
              <a:t>Super Earth FFP?</a:t>
            </a:r>
          </a:p>
          <a:p>
            <a:endParaRPr kumimoji="1" lang="en-US" altLang="ja-JP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55251">
            <a:off x="1986879" y="947739"/>
            <a:ext cx="4478337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868769" y="1051218"/>
            <a:ext cx="3805797" cy="554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kumimoji="0" lang="en-US" altLang="ja-JP" sz="2800" dirty="0"/>
              <a:t>50 deg.</a:t>
            </a:r>
            <a:r>
              <a:rPr kumimoji="0" lang="en-US" altLang="ja-JP" sz="2800" baseline="30000" dirty="0"/>
              <a:t>2</a:t>
            </a:r>
            <a:r>
              <a:rPr kumimoji="0" lang="en-US" altLang="ja-JP" sz="2800" dirty="0"/>
              <a:t>(50Mstars)</a:t>
            </a:r>
          </a:p>
          <a:p>
            <a:pPr eaLnBrk="1" hangingPunct="1">
              <a:spcBef>
                <a:spcPct val="20000"/>
              </a:spcBef>
              <a:defRPr/>
            </a:pPr>
            <a:endParaRPr kumimoji="0" lang="en-US" altLang="ja-JP" sz="2800" dirty="0"/>
          </a:p>
          <a:p>
            <a:pPr eaLnBrk="1" hangingPunct="1">
              <a:spcBef>
                <a:spcPct val="20000"/>
              </a:spcBef>
              <a:defRPr/>
            </a:pPr>
            <a:endParaRPr kumimoji="0" lang="en-US" altLang="ja-JP" sz="2800" dirty="0"/>
          </a:p>
          <a:p>
            <a:pPr eaLnBrk="1" hangingPunct="1">
              <a:spcBef>
                <a:spcPct val="20000"/>
              </a:spcBef>
              <a:defRPr/>
            </a:pPr>
            <a:endParaRPr kumimoji="0" lang="en-US" altLang="ja-JP" sz="2800" dirty="0"/>
          </a:p>
          <a:p>
            <a:pPr eaLnBrk="1" hangingPunct="1">
              <a:spcBef>
                <a:spcPct val="20000"/>
              </a:spcBef>
              <a:defRPr/>
            </a:pPr>
            <a:endParaRPr kumimoji="0" lang="en-US" altLang="ja-JP" sz="2800" dirty="0"/>
          </a:p>
          <a:p>
            <a:pPr>
              <a:spcBef>
                <a:spcPct val="20000"/>
              </a:spcBef>
              <a:defRPr/>
            </a:pP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Cadence (sensitivity)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1/night (&gt;</a:t>
            </a:r>
            <a:r>
              <a:rPr kumimoji="0" lang="en-US" altLang="ja-JP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kumimoji="0" lang="en-US" altLang="ja-JP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Jup</a:t>
            </a: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kumimoji="0" lang="en-US" altLang="ja-JP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1/95min.(</a:t>
            </a:r>
            <a:r>
              <a:rPr kumimoji="0" lang="en-US" altLang="ja-JP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kumimoji="0" lang="en-US" altLang="ja-JP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Jup</a:t>
            </a: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kumimoji="0" lang="en-US" altLang="ja-JP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1/47min.(</a:t>
            </a:r>
            <a:r>
              <a:rPr kumimoji="0" lang="en-US" altLang="ja-JP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kumimoji="0" lang="en-US" altLang="ja-JP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Nep</a:t>
            </a: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kumimoji="0" lang="en-US" altLang="ja-JP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1/15min. (</a:t>
            </a:r>
            <a:r>
              <a:rPr kumimoji="0" lang="en-US" altLang="ja-JP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kumimoji="0" lang="en-US" altLang="ja-JP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Earth</a:t>
            </a:r>
            <a:r>
              <a:rPr kumimoji="0" lang="en-US" altLang="ja-JP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ja-JP" sz="20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eaLnBrk="1" hangingPunct="1">
              <a:defRPr/>
            </a:pPr>
            <a:endParaRPr lang="en-US" altLang="ja-JP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9465" name="Oval 7"/>
          <p:cNvSpPr>
            <a:spLocks noChangeArrowheads="1"/>
          </p:cNvSpPr>
          <p:nvPr/>
        </p:nvSpPr>
        <p:spPr bwMode="auto">
          <a:xfrm>
            <a:off x="4788815" y="34290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66" name="Oval 7"/>
          <p:cNvSpPr>
            <a:spLocks noChangeArrowheads="1"/>
          </p:cNvSpPr>
          <p:nvPr/>
        </p:nvSpPr>
        <p:spPr bwMode="auto">
          <a:xfrm>
            <a:off x="5527003" y="33528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67" name="Oval 7"/>
          <p:cNvSpPr>
            <a:spLocks noChangeArrowheads="1"/>
          </p:cNvSpPr>
          <p:nvPr/>
        </p:nvSpPr>
        <p:spPr bwMode="auto">
          <a:xfrm>
            <a:off x="6960515" y="31242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68" name="Oval 7"/>
          <p:cNvSpPr>
            <a:spLocks noChangeArrowheads="1"/>
          </p:cNvSpPr>
          <p:nvPr/>
        </p:nvSpPr>
        <p:spPr bwMode="auto">
          <a:xfrm>
            <a:off x="4026815" y="35306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69" name="Oval 7"/>
          <p:cNvSpPr>
            <a:spLocks noChangeArrowheads="1"/>
          </p:cNvSpPr>
          <p:nvPr/>
        </p:nvSpPr>
        <p:spPr bwMode="auto">
          <a:xfrm>
            <a:off x="3518815" y="32639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70" name="Oval 7"/>
          <p:cNvSpPr>
            <a:spLocks noChangeArrowheads="1"/>
          </p:cNvSpPr>
          <p:nvPr/>
        </p:nvSpPr>
        <p:spPr bwMode="auto">
          <a:xfrm>
            <a:off x="6770015" y="35814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71" name="Oval 7"/>
          <p:cNvSpPr>
            <a:spLocks noChangeArrowheads="1"/>
          </p:cNvSpPr>
          <p:nvPr/>
        </p:nvSpPr>
        <p:spPr bwMode="auto">
          <a:xfrm>
            <a:off x="7644360" y="5256862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accent1"/>
              </a:solidFill>
            </a:endParaRPr>
          </a:p>
        </p:txBody>
      </p:sp>
      <p:sp>
        <p:nvSpPr>
          <p:cNvPr id="19472" name="Oval 7"/>
          <p:cNvSpPr>
            <a:spLocks noChangeArrowheads="1"/>
          </p:cNvSpPr>
          <p:nvPr/>
        </p:nvSpPr>
        <p:spPr bwMode="auto">
          <a:xfrm>
            <a:off x="4750715" y="2349500"/>
            <a:ext cx="304800" cy="3048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73" name="Oval 7"/>
          <p:cNvSpPr>
            <a:spLocks noChangeArrowheads="1"/>
          </p:cNvSpPr>
          <p:nvPr/>
        </p:nvSpPr>
        <p:spPr bwMode="auto">
          <a:xfrm>
            <a:off x="2058315" y="4673600"/>
            <a:ext cx="304800" cy="3048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74" name="Oval 7"/>
          <p:cNvSpPr>
            <a:spLocks noChangeArrowheads="1"/>
          </p:cNvSpPr>
          <p:nvPr/>
        </p:nvSpPr>
        <p:spPr bwMode="auto">
          <a:xfrm>
            <a:off x="7644360" y="4266262"/>
            <a:ext cx="304800" cy="3048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フレーム 27"/>
          <p:cNvSpPr/>
          <p:nvPr/>
        </p:nvSpPr>
        <p:spPr bwMode="auto">
          <a:xfrm rot="1797804">
            <a:off x="5122190" y="2541589"/>
            <a:ext cx="573088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4" name="フレーム 33"/>
          <p:cNvSpPr/>
          <p:nvPr/>
        </p:nvSpPr>
        <p:spPr bwMode="auto">
          <a:xfrm rot="1797804">
            <a:off x="5630190" y="2844801"/>
            <a:ext cx="573088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" name="フレーム 34"/>
          <p:cNvSpPr/>
          <p:nvPr/>
        </p:nvSpPr>
        <p:spPr bwMode="auto">
          <a:xfrm rot="1797804">
            <a:off x="6138190" y="3162301"/>
            <a:ext cx="573088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" name="フレーム 35"/>
          <p:cNvSpPr/>
          <p:nvPr/>
        </p:nvSpPr>
        <p:spPr bwMode="auto">
          <a:xfrm rot="1797804">
            <a:off x="4884066" y="2959101"/>
            <a:ext cx="574675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7" name="フレーム 36"/>
          <p:cNvSpPr/>
          <p:nvPr/>
        </p:nvSpPr>
        <p:spPr bwMode="auto">
          <a:xfrm rot="1797804">
            <a:off x="4385590" y="2641601"/>
            <a:ext cx="573088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" name="フレーム 37"/>
          <p:cNvSpPr/>
          <p:nvPr/>
        </p:nvSpPr>
        <p:spPr bwMode="auto">
          <a:xfrm rot="1797804">
            <a:off x="4144290" y="3059113"/>
            <a:ext cx="573088" cy="474662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9" name="フレーム 38"/>
          <p:cNvSpPr/>
          <p:nvPr/>
        </p:nvSpPr>
        <p:spPr bwMode="auto">
          <a:xfrm rot="1797804">
            <a:off x="7372899" y="5739463"/>
            <a:ext cx="573087" cy="473075"/>
          </a:xfrm>
          <a:prstGeom prst="frame">
            <a:avLst>
              <a:gd name="adj1" fmla="val 88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" name="タイトル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9649072" cy="413196"/>
          </a:xfrm>
        </p:spPr>
        <p:txBody>
          <a:bodyPr>
            <a:noAutofit/>
          </a:bodyPr>
          <a:lstStyle/>
          <a:p>
            <a:pPr algn="l"/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fields: Galactic bulge (very crowded area)</a:t>
            </a:r>
            <a:endParaRPr lang="ja-JP" alt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5015880" y="1819672"/>
            <a:ext cx="81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G.C.</a:t>
            </a:r>
          </a:p>
        </p:txBody>
      </p:sp>
      <p:sp>
        <p:nvSpPr>
          <p:cNvPr id="32" name="Oval 22"/>
          <p:cNvSpPr>
            <a:spLocks noChangeAspect="1" noChangeArrowheads="1"/>
          </p:cNvSpPr>
          <p:nvPr/>
        </p:nvSpPr>
        <p:spPr bwMode="auto">
          <a:xfrm>
            <a:off x="5663952" y="21653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>
            <a:off x="1664615" y="2241550"/>
            <a:ext cx="7003504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8668120" y="2035697"/>
            <a:ext cx="126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err="1">
                <a:solidFill>
                  <a:srgbClr val="FF0000"/>
                </a:solidFill>
              </a:rPr>
              <a:t>G.plane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2" name="図 8" descr="スライド21.jpg">
            <a:extLst>
              <a:ext uri="{FF2B5EF4-FFF2-40B4-BE49-F238E27FC236}">
                <a16:creationId xmlns:a16="http://schemas.microsoft.com/office/drawing/2014/main" id="{3A7CADA2-E832-D64D-6C07-C4E0A4223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4" y="5713385"/>
            <a:ext cx="2633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8"/>
    </mc:Choice>
    <mc:Fallback xmlns="">
      <p:transition xmlns:p14="http://schemas.microsoft.com/office/powerpoint/2010/main" spd="slow" advTm="416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E3C63B-242C-717F-7E2F-E3A786954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" y="1585868"/>
            <a:ext cx="5588000" cy="2159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EACEC69-2AD2-EA0B-CEA3-5150A281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/>
          <a:stretch/>
        </p:blipFill>
        <p:spPr>
          <a:xfrm>
            <a:off x="7378214" y="2000299"/>
            <a:ext cx="2793817" cy="2176647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97165" y="135484"/>
            <a:ext cx="10817168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Systematic analysis of MOA-II 9-year data during 2006-2014</a:t>
            </a:r>
          </a:p>
        </p:txBody>
      </p:sp>
      <p:pic>
        <p:nvPicPr>
          <p:cNvPr id="18" name="図 17" descr="グラフ&#10;&#10;自動的に生成された説明">
            <a:extLst>
              <a:ext uri="{FF2B5EF4-FFF2-40B4-BE49-F238E27FC236}">
                <a16:creationId xmlns:a16="http://schemas.microsoft.com/office/drawing/2014/main" id="{74A24791-BEE8-E857-155C-D364622B9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6888" b="6625"/>
          <a:stretch/>
        </p:blipFill>
        <p:spPr>
          <a:xfrm>
            <a:off x="7280775" y="4176946"/>
            <a:ext cx="2959173" cy="230425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0C26C1-A297-8CD9-B229-6483B71F56A3}"/>
              </a:ext>
            </a:extLst>
          </p:cNvPr>
          <p:cNvSpPr txBox="1"/>
          <p:nvPr/>
        </p:nvSpPr>
        <p:spPr>
          <a:xfrm>
            <a:off x="695400" y="3658187"/>
            <a:ext cx="4176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Difference Image Analysis (DIA)</a:t>
            </a:r>
            <a:endParaRPr lang="ja-JP" altLang="en-US" sz="20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4433DEDD-FA8E-8401-3DAE-12F73018EBB8}"/>
              </a:ext>
            </a:extLst>
          </p:cNvPr>
          <p:cNvSpPr/>
          <p:nvPr/>
        </p:nvSpPr>
        <p:spPr>
          <a:xfrm>
            <a:off x="5068143" y="2321033"/>
            <a:ext cx="1891953" cy="31471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AB42006D-3AD1-EBF7-4D65-FE37F3FF9F86}"/>
              </a:ext>
            </a:extLst>
          </p:cNvPr>
          <p:cNvSpPr/>
          <p:nvPr/>
        </p:nvSpPr>
        <p:spPr>
          <a:xfrm>
            <a:off x="7071596" y="1556792"/>
            <a:ext cx="3259898" cy="521244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B5BE10-34B3-2EAA-E47B-D4242B827BA1}"/>
              </a:ext>
            </a:extLst>
          </p:cNvPr>
          <p:cNvSpPr txBox="1"/>
          <p:nvPr/>
        </p:nvSpPr>
        <p:spPr>
          <a:xfrm>
            <a:off x="5748042" y="1627639"/>
            <a:ext cx="1164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accent6"/>
                </a:solidFill>
                <a:latin typeface="+mn-ea"/>
              </a:rPr>
              <a:t>Variable objects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C4EBDA-322B-9634-8701-0031EFA8D53E}"/>
              </a:ext>
            </a:extLst>
          </p:cNvPr>
          <p:cNvSpPr txBox="1"/>
          <p:nvPr/>
        </p:nvSpPr>
        <p:spPr>
          <a:xfrm>
            <a:off x="7221615" y="725795"/>
            <a:ext cx="326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solidFill>
                  <a:srgbClr val="C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Select </a:t>
            </a:r>
            <a:r>
              <a:rPr lang="en-US" altLang="ja-JP" sz="2400" b="1" u="sng" dirty="0" err="1">
                <a:solidFill>
                  <a:srgbClr val="C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microlenses</a:t>
            </a:r>
            <a:r>
              <a:rPr lang="en-US" altLang="ja-JP" sz="2400" b="1" u="sng" dirty="0">
                <a:solidFill>
                  <a:srgbClr val="C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by </a:t>
            </a:r>
            <a:r>
              <a:rPr lang="en-US" altLang="ja-JP" sz="2400" b="1" u="sng" dirty="0" err="1">
                <a:solidFill>
                  <a:srgbClr val="C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certein</a:t>
            </a:r>
            <a:r>
              <a:rPr lang="en-US" altLang="ja-JP" sz="2400" b="1" u="sng" dirty="0">
                <a:solidFill>
                  <a:srgbClr val="C0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criteria</a:t>
            </a:r>
            <a:endParaRPr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9" name="右矢印 28">
            <a:extLst>
              <a:ext uri="{FF2B5EF4-FFF2-40B4-BE49-F238E27FC236}">
                <a16:creationId xmlns:a16="http://schemas.microsoft.com/office/drawing/2014/main" id="{FF3D428A-874A-DF00-E9CC-798443CD418C}"/>
              </a:ext>
            </a:extLst>
          </p:cNvPr>
          <p:cNvSpPr/>
          <p:nvPr/>
        </p:nvSpPr>
        <p:spPr>
          <a:xfrm>
            <a:off x="10056440" y="2764779"/>
            <a:ext cx="598545" cy="26662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61C4126-93AB-D826-EFDB-B0DBC0B33D2A}"/>
              </a:ext>
            </a:extLst>
          </p:cNvPr>
          <p:cNvSpPr txBox="1"/>
          <p:nvPr/>
        </p:nvSpPr>
        <p:spPr>
          <a:xfrm>
            <a:off x="10580711" y="2607295"/>
            <a:ext cx="1635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>
                <a:solidFill>
                  <a:srgbClr val="C00000"/>
                </a:solidFill>
                <a:latin typeface="+mn-ea"/>
              </a:rPr>
              <a:t>Microlens</a:t>
            </a:r>
            <a:r>
              <a:rPr lang="en-US" altLang="ja-JP" sz="2400" dirty="0">
                <a:solidFill>
                  <a:srgbClr val="C00000"/>
                </a:solidFill>
                <a:latin typeface="+mn-ea"/>
              </a:rPr>
              <a:t>!</a:t>
            </a:r>
          </a:p>
        </p:txBody>
      </p:sp>
      <p:sp>
        <p:nvSpPr>
          <p:cNvPr id="32" name="右矢印 31">
            <a:extLst>
              <a:ext uri="{FF2B5EF4-FFF2-40B4-BE49-F238E27FC236}">
                <a16:creationId xmlns:a16="http://schemas.microsoft.com/office/drawing/2014/main" id="{DD1F6459-A551-F4E6-AFE7-B65DEF773BC6}"/>
              </a:ext>
            </a:extLst>
          </p:cNvPr>
          <p:cNvSpPr/>
          <p:nvPr/>
        </p:nvSpPr>
        <p:spPr>
          <a:xfrm>
            <a:off x="10103112" y="5394494"/>
            <a:ext cx="598545" cy="26662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5F0894-1F90-856C-6186-6120BFECACC0}"/>
              </a:ext>
            </a:extLst>
          </p:cNvPr>
          <p:cNvSpPr txBox="1"/>
          <p:nvPr/>
        </p:nvSpPr>
        <p:spPr>
          <a:xfrm>
            <a:off x="10704512" y="5257066"/>
            <a:ext cx="1271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+mn-ea"/>
              </a:rPr>
              <a:t>Garbage</a:t>
            </a:r>
          </a:p>
          <a:p>
            <a:r>
              <a:rPr lang="en-US" altLang="ja-JP" sz="2400" dirty="0">
                <a:solidFill>
                  <a:srgbClr val="C00000"/>
                </a:solidFill>
                <a:latin typeface="+mn-ea"/>
              </a:rPr>
              <a:t>(99%)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1160BB5-C220-65C3-0D81-99D4626DCBD6}"/>
              </a:ext>
            </a:extLst>
          </p:cNvPr>
          <p:cNvSpPr txBox="1"/>
          <p:nvPr/>
        </p:nvSpPr>
        <p:spPr>
          <a:xfrm>
            <a:off x="685230" y="1124744"/>
            <a:ext cx="461868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Times New Roman" panose="02020603050405020304" pitchFamily="18" charset="0"/>
              </a:rPr>
              <a:t>263,491 images over 9-years</a:t>
            </a:r>
            <a:endParaRPr lang="ja-JP" altLang="en-US" sz="22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5118C0D-9C86-EED9-00FC-34B96258139D}"/>
              </a:ext>
            </a:extLst>
          </p:cNvPr>
          <p:cNvSpPr txBox="1"/>
          <p:nvPr/>
        </p:nvSpPr>
        <p:spPr>
          <a:xfrm rot="16200000">
            <a:off x="6825042" y="2963595"/>
            <a:ext cx="761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latin typeface="+mn-ea"/>
              </a:rPr>
              <a:t>ΔFlux</a:t>
            </a:r>
            <a:endParaRPr lang="en-US" altLang="ja-JP" sz="1400" dirty="0"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89636A1-BE35-4171-EE1B-A386CD71C73D}"/>
              </a:ext>
            </a:extLst>
          </p:cNvPr>
          <p:cNvSpPr txBox="1"/>
          <p:nvPr/>
        </p:nvSpPr>
        <p:spPr>
          <a:xfrm rot="16200000">
            <a:off x="6825043" y="2202199"/>
            <a:ext cx="761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latin typeface="+mn-ea"/>
              </a:rPr>
              <a:t>ΔFlux</a:t>
            </a:r>
            <a:endParaRPr lang="en-US" altLang="ja-JP" sz="1400" dirty="0">
              <a:latin typeface="+mn-ea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27BEEE3-2F70-CC3E-3BB2-C19AF42F4789}"/>
              </a:ext>
            </a:extLst>
          </p:cNvPr>
          <p:cNvSpPr txBox="1"/>
          <p:nvPr/>
        </p:nvSpPr>
        <p:spPr>
          <a:xfrm rot="16200000">
            <a:off x="6805296" y="5649241"/>
            <a:ext cx="761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latin typeface="+mn-ea"/>
              </a:rPr>
              <a:t>ΔFlux</a:t>
            </a:r>
            <a:endParaRPr lang="en-US" altLang="ja-JP" sz="1400" dirty="0">
              <a:latin typeface="+mn-ea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DBBC707-D917-6A1E-8A41-27755F644BF8}"/>
              </a:ext>
            </a:extLst>
          </p:cNvPr>
          <p:cNvSpPr txBox="1"/>
          <p:nvPr/>
        </p:nvSpPr>
        <p:spPr>
          <a:xfrm rot="16200000">
            <a:off x="6805297" y="4641129"/>
            <a:ext cx="761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latin typeface="+mn-ea"/>
              </a:rPr>
              <a:t>ΔFlux</a:t>
            </a:r>
            <a:endParaRPr lang="en-US" altLang="ja-JP" sz="1400" dirty="0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C687773-8547-797E-FDDB-8AFA406BA13F}"/>
              </a:ext>
            </a:extLst>
          </p:cNvPr>
          <p:cNvSpPr txBox="1"/>
          <p:nvPr/>
        </p:nvSpPr>
        <p:spPr>
          <a:xfrm>
            <a:off x="8233974" y="6399322"/>
            <a:ext cx="1052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+mn-ea"/>
              </a:rPr>
              <a:t>JD-245000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B76368A-458F-575E-E2D7-CBB901FC38FC}"/>
              </a:ext>
            </a:extLst>
          </p:cNvPr>
          <p:cNvSpPr txBox="1"/>
          <p:nvPr/>
        </p:nvSpPr>
        <p:spPr>
          <a:xfrm>
            <a:off x="308465" y="5085184"/>
            <a:ext cx="614757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>
                <a:latin typeface="+mn-ea"/>
              </a:rPr>
              <a:t>Removed systematic errors (mainly due to differential refraction) correlated with airmass and seeing.</a:t>
            </a:r>
          </a:p>
          <a:p>
            <a:endParaRPr lang="en-US" altLang="ja-JP" sz="600" dirty="0">
              <a:solidFill>
                <a:schemeClr val="tx1"/>
              </a:solidFill>
              <a:latin typeface="+mn-ea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>
                <a:latin typeface="+mn-ea"/>
              </a:rPr>
              <a:t>Considered the finite-source effect.</a:t>
            </a:r>
            <a:endParaRPr lang="en-US" altLang="ja-JP" sz="2400" b="1" dirty="0">
              <a:latin typeface="+mn-ea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948E0A-9C52-CAE0-B168-69A1A5A20651}"/>
              </a:ext>
            </a:extLst>
          </p:cNvPr>
          <p:cNvSpPr txBox="1"/>
          <p:nvPr/>
        </p:nvSpPr>
        <p:spPr>
          <a:xfrm>
            <a:off x="47328" y="4365104"/>
            <a:ext cx="64087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300" dirty="0"/>
              <a:t>Improvements from previous study by Sumi+11 for 2006-2007:</a:t>
            </a:r>
            <a:endParaRPr lang="ja-JP" altLang="en-US" sz="23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25E168-62E0-680D-45A3-E175D8645382}"/>
              </a:ext>
            </a:extLst>
          </p:cNvPr>
          <p:cNvSpPr txBox="1"/>
          <p:nvPr/>
        </p:nvSpPr>
        <p:spPr>
          <a:xfrm>
            <a:off x="443375" y="3170423"/>
            <a:ext cx="1489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Observed</a:t>
            </a:r>
            <a:endParaRPr lang="ja-JP" altLang="en-US" sz="20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D4143F-6E1F-4B81-4744-C985769B23D8}"/>
              </a:ext>
            </a:extLst>
          </p:cNvPr>
          <p:cNvSpPr txBox="1"/>
          <p:nvPr/>
        </p:nvSpPr>
        <p:spPr>
          <a:xfrm>
            <a:off x="2207568" y="3171745"/>
            <a:ext cx="1489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Reference</a:t>
            </a:r>
            <a:endParaRPr lang="ja-JP" altLang="en-US" sz="20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1FE834-2DCF-1823-ABD5-A8B35D3F8C3C}"/>
              </a:ext>
            </a:extLst>
          </p:cNvPr>
          <p:cNvSpPr txBox="1"/>
          <p:nvPr/>
        </p:nvSpPr>
        <p:spPr>
          <a:xfrm>
            <a:off x="3880215" y="3170423"/>
            <a:ext cx="1597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Subtracted</a:t>
            </a:r>
            <a:endParaRPr lang="ja-JP" altLang="en-US" sz="20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26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"/>
    </mc:Choice>
    <mc:Fallback xmlns="">
      <p:transition spd="slow" advTm="105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3776A67-D538-9935-6187-17F680BB1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48"/>
          <a:stretch/>
        </p:blipFill>
        <p:spPr>
          <a:xfrm>
            <a:off x="1919536" y="1556792"/>
            <a:ext cx="7776864" cy="475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2F4225E-29A5-1666-B0B9-484F0AD0D649}"/>
                  </a:ext>
                </a:extLst>
              </p:cNvPr>
              <p:cNvSpPr txBox="1"/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3535 events </a:t>
                </a:r>
                <a:r>
                  <a:rPr lang="en-US" altLang="ja-JP" sz="2400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0.057 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&lt;757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sz="2400" dirty="0">
                    <a:latin typeface="+mn-ea"/>
                  </a:rPr>
                  <a:t>detected in the 9-year data</a:t>
                </a:r>
                <a:endParaRPr lang="en-US" altLang="ja-JP" sz="600" dirty="0">
                  <a:latin typeface="+mn-ea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2F4225E-29A5-1666-B0B9-484F0AD0D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blipFill>
                <a:blip r:embed="rId4"/>
                <a:stretch>
                  <a:fillRect l="-728" t="-13158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タイトル 1">
            <a:extLst>
              <a:ext uri="{FF2B5EF4-FFF2-40B4-BE49-F238E27FC236}">
                <a16:creationId xmlns:a16="http://schemas.microsoft.com/office/drawing/2014/main" id="{8051DE56-6663-10F0-214A-EEA744C16177}"/>
              </a:ext>
            </a:extLst>
          </p:cNvPr>
          <p:cNvSpPr txBox="1">
            <a:spLocks/>
          </p:cNvSpPr>
          <p:nvPr/>
        </p:nvSpPr>
        <p:spPr>
          <a:xfrm>
            <a:off x="263353" y="188640"/>
            <a:ext cx="4176464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Selected sample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7D341A-C988-D6FA-C713-B0F97E68948F}"/>
              </a:ext>
            </a:extLst>
          </p:cNvPr>
          <p:cNvSpPr txBox="1"/>
          <p:nvPr/>
        </p:nvSpPr>
        <p:spPr>
          <a:xfrm>
            <a:off x="4439816" y="6218148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timescale </a:t>
            </a:r>
            <a:r>
              <a:rPr kumimoji="1" lang="en-US" altLang="ja-JP" sz="2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kumimoji="1" lang="en-US" altLang="ja-JP" sz="280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kumimoji="1" lang="en-US" altLang="ja-JP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(days)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4043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E70362-42C6-EAE6-D241-6C0218457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9"/>
          <a:stretch/>
        </p:blipFill>
        <p:spPr>
          <a:xfrm>
            <a:off x="1919536" y="1546772"/>
            <a:ext cx="7728044" cy="47625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295710C-F458-F8E3-A57A-480C44BF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555583"/>
            <a:ext cx="1941737" cy="57727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03DC3A-4E8E-2052-D983-66D685AB7D4C}"/>
              </a:ext>
            </a:extLst>
          </p:cNvPr>
          <p:cNvSpPr txBox="1"/>
          <p:nvPr/>
        </p:nvSpPr>
        <p:spPr>
          <a:xfrm>
            <a:off x="8198306" y="2122777"/>
            <a:ext cx="22181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(Koshimoto+21’s   </a:t>
            </a:r>
          </a:p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Galaxy model)</a:t>
            </a:r>
            <a:endParaRPr lang="ja-JP" altLang="en-US" b="1">
              <a:solidFill>
                <a:schemeClr val="accent6"/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B6EE733-9AF1-94C1-624D-ABDB824C9BDC}"/>
              </a:ext>
            </a:extLst>
          </p:cNvPr>
          <p:cNvSpPr txBox="1">
            <a:spLocks/>
          </p:cNvSpPr>
          <p:nvPr/>
        </p:nvSpPr>
        <p:spPr>
          <a:xfrm>
            <a:off x="263353" y="188640"/>
            <a:ext cx="4176464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Selected sample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50FEAC-5716-2AF9-DC5C-A5272FFF637B}"/>
                  </a:ext>
                </a:extLst>
              </p:cNvPr>
              <p:cNvSpPr txBox="1"/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3535 events </a:t>
                </a:r>
                <a:r>
                  <a:rPr lang="en-US" altLang="ja-JP" sz="2400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0.057 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&lt;757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sz="2400" dirty="0">
                    <a:latin typeface="+mn-ea"/>
                  </a:rPr>
                  <a:t>detected in the 9-year data</a:t>
                </a:r>
                <a:endParaRPr lang="en-US" altLang="ja-JP" sz="600" dirty="0">
                  <a:latin typeface="+mn-ea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450FEAC-5716-2AF9-DC5C-A5272FFF6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blipFill>
                <a:blip r:embed="rId5"/>
                <a:stretch>
                  <a:fillRect l="-728" t="-13158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5F1384-F48D-9EB6-34F4-BDAF05331BA6}"/>
              </a:ext>
            </a:extLst>
          </p:cNvPr>
          <p:cNvSpPr txBox="1"/>
          <p:nvPr/>
        </p:nvSpPr>
        <p:spPr>
          <a:xfrm>
            <a:off x="4439816" y="6218148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timescale </a:t>
            </a:r>
            <a:r>
              <a:rPr kumimoji="1" lang="en-US" altLang="ja-JP" sz="2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kumimoji="1" lang="en-US" altLang="ja-JP" sz="280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kumimoji="1" lang="en-US" altLang="ja-JP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(days)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41442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E70362-42C6-EAE6-D241-6C0218457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9"/>
          <a:stretch/>
        </p:blipFill>
        <p:spPr>
          <a:xfrm>
            <a:off x="1919536" y="1546772"/>
            <a:ext cx="7728044" cy="47625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295710C-F458-F8E3-A57A-480C44BF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555583"/>
            <a:ext cx="1941737" cy="5772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8CD6011-A607-3E91-B324-C188149A461B}"/>
              </a:ext>
            </a:extLst>
          </p:cNvPr>
          <p:cNvSpPr/>
          <p:nvPr/>
        </p:nvSpPr>
        <p:spPr>
          <a:xfrm>
            <a:off x="3431704" y="3687428"/>
            <a:ext cx="1296144" cy="23210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4B02F346-A83E-BE8F-0D83-516C15FB2B8E}"/>
              </a:ext>
            </a:extLst>
          </p:cNvPr>
          <p:cNvSpPr txBox="1">
            <a:spLocks/>
          </p:cNvSpPr>
          <p:nvPr/>
        </p:nvSpPr>
        <p:spPr>
          <a:xfrm>
            <a:off x="263353" y="188640"/>
            <a:ext cx="4176464" cy="413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Selected sample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58170BA-BF15-5C93-EE58-001655C69830}"/>
                  </a:ext>
                </a:extLst>
              </p:cNvPr>
              <p:cNvSpPr txBox="1"/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3535 events </a:t>
                </a:r>
                <a:r>
                  <a:rPr lang="en-US" altLang="ja-JP" sz="2400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0.057 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&lt;757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altLang="ja-JP" sz="2400" dirty="0">
                    <a:latin typeface="+mn-ea"/>
                  </a:rPr>
                  <a:t>)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-US" altLang="ja-JP" sz="2400" dirty="0">
                    <a:latin typeface="+mn-ea"/>
                  </a:rPr>
                  <a:t>detected in the 9-year data</a:t>
                </a:r>
                <a:endParaRPr lang="en-US" altLang="ja-JP" sz="600" dirty="0">
                  <a:latin typeface="+mn-ea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58170BA-BF15-5C93-EE58-001655C69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836712"/>
                <a:ext cx="10441160" cy="461665"/>
              </a:xfrm>
              <a:prstGeom prst="rect">
                <a:avLst/>
              </a:prstGeom>
              <a:blipFill>
                <a:blip r:embed="rId5"/>
                <a:stretch>
                  <a:fillRect l="-728" t="-13158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74F3AB-66C0-F996-E85A-2AFFA7765FE7}"/>
              </a:ext>
            </a:extLst>
          </p:cNvPr>
          <p:cNvSpPr txBox="1"/>
          <p:nvPr/>
        </p:nvSpPr>
        <p:spPr>
          <a:xfrm>
            <a:off x="4439816" y="6218148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timescale </a:t>
            </a:r>
            <a:r>
              <a:rPr kumimoji="1" lang="en-US" altLang="ja-JP" sz="28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kumimoji="1" lang="en-US" altLang="ja-JP" sz="280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kumimoji="1" lang="en-US" altLang="ja-JP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(days)</a:t>
            </a:r>
            <a:endParaRPr lang="ja-JP" altLang="en-US" sz="28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0DB138-9EB9-9AF9-BF0B-946C8F3A2857}"/>
              </a:ext>
            </a:extLst>
          </p:cNvPr>
          <p:cNvSpPr txBox="1"/>
          <p:nvPr/>
        </p:nvSpPr>
        <p:spPr>
          <a:xfrm>
            <a:off x="8198306" y="2122777"/>
            <a:ext cx="22181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(Koshimoto+21’s   </a:t>
            </a:r>
          </a:p>
          <a:p>
            <a:r>
              <a:rPr lang="en-US" altLang="ja-JP" b="1" dirty="0">
                <a:solidFill>
                  <a:schemeClr val="accent6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Galaxy model)</a:t>
            </a:r>
            <a:endParaRPr lang="ja-JP" altLang="en-US" b="1">
              <a:solidFill>
                <a:schemeClr val="accent6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008161-07F4-F17C-4C5D-079A0E70701B}"/>
              </a:ext>
            </a:extLst>
          </p:cNvPr>
          <p:cNvSpPr txBox="1"/>
          <p:nvPr/>
        </p:nvSpPr>
        <p:spPr>
          <a:xfrm>
            <a:off x="2351584" y="2882540"/>
            <a:ext cx="324036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+mn-ea"/>
              </a:rPr>
              <a:t>6 FFP candidates!!</a:t>
            </a:r>
          </a:p>
          <a:p>
            <a:pPr algn="ctr"/>
            <a:r>
              <a:rPr lang="en-US" altLang="ja-JP" sz="2000" dirty="0">
                <a:solidFill>
                  <a:srgbClr val="00B050"/>
                </a:solidFill>
                <a:latin typeface="+mn-ea"/>
              </a:rPr>
              <a:t>(</a:t>
            </a:r>
            <a:r>
              <a:rPr lang="en-US" altLang="ja-JP" sz="2000" dirty="0">
                <a:solidFill>
                  <a:srgbClr val="00BE56"/>
                </a:solidFill>
                <a:latin typeface="+mn-ea"/>
              </a:rPr>
              <a:t>could be wide-orbit planets</a:t>
            </a:r>
            <a:r>
              <a:rPr lang="en-US" altLang="ja-JP" sz="2000" dirty="0">
                <a:solidFill>
                  <a:srgbClr val="00B050"/>
                </a:solidFill>
                <a:latin typeface="+mn-ea"/>
              </a:rPr>
              <a:t>)</a:t>
            </a:r>
            <a:endParaRPr lang="ja-JP" altLang="en-US" sz="2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4"/>
    </mc:Choice>
    <mc:Fallback xmlns="">
      <p:transition xmlns:p14="http://schemas.microsoft.com/office/powerpoint/2010/main" spd="slow" advTm="293564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199337</TotalTime>
  <Words>2418</Words>
  <Application>Microsoft Macintosh PowerPoint</Application>
  <PresentationFormat>ワイド画面</PresentationFormat>
  <Paragraphs>427</Paragraphs>
  <Slides>40</Slides>
  <Notes>39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3" baseType="lpstr">
      <vt:lpstr>CMR12</vt:lpstr>
      <vt:lpstr>CMR9</vt:lpstr>
      <vt:lpstr>Hiragino Maru Gothic Pro W4</vt:lpstr>
      <vt:lpstr>MS PGothic</vt:lpstr>
      <vt:lpstr>MS PGothic</vt:lpstr>
      <vt:lpstr>Arial</vt:lpstr>
      <vt:lpstr>Arial</vt:lpstr>
      <vt:lpstr>Calibri</vt:lpstr>
      <vt:lpstr>Cambria Math</vt:lpstr>
      <vt:lpstr>Tahoma</vt:lpstr>
      <vt:lpstr>Times New Roman</vt:lpstr>
      <vt:lpstr>Wingdings</vt:lpstr>
      <vt:lpstr>Office テーマ</vt:lpstr>
      <vt:lpstr>Free-floating planet mass function from  MOA-II 9-year survey and expectations for Roman</vt:lpstr>
      <vt:lpstr>PowerPoint プレゼンテーション</vt:lpstr>
      <vt:lpstr>PowerPoint プレゼンテーション</vt:lpstr>
      <vt:lpstr>PowerPoint プレゼンテーション</vt:lpstr>
      <vt:lpstr>Survey fields: Galactic bulge (very crowded area)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Expected yields of FFPs by Roman (Johnson et al. 2020)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Timescale tE distribution</vt:lpstr>
      <vt:lpstr>Improvements in new MOA analysis</vt:lpstr>
      <vt:lpstr>Finite source effect</vt:lpstr>
      <vt:lpstr>PowerPoint プレゼンテーション</vt:lpstr>
      <vt:lpstr>Marginalized posterior distributions of (t_E,θ_E) calculated using MCMC for 12 short timescale events with t_E&lt;1 day</vt:lpstr>
      <vt:lpstr>PowerPoint プレゼンテーション</vt:lpstr>
      <vt:lpstr>Simulation</vt:lpstr>
      <vt:lpstr>Likelihood　analysis in (tE,θE)</vt:lpstr>
      <vt:lpstr>PowerPoint プレゼンテーション</vt:lpstr>
      <vt:lpstr>Background: Short Binary Events</vt:lpstr>
      <vt:lpstr>Background: CV or moving objects</vt:lpstr>
      <vt:lpstr>PowerPoint プレゼンテーション</vt:lpstr>
      <vt:lpstr>Formation Scenarios</vt:lpstr>
      <vt:lpstr>PowerPoint プレゼンテーション</vt:lpstr>
      <vt:lpstr>PowerPoint プレゼンテーション</vt:lpstr>
      <vt:lpstr>PowerPoint プレゼンテーション</vt:lpstr>
      <vt:lpstr>OGLE-IV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MOA-2008-BLG-288Lb: マイクロレンズ法による最も重い M型星周りの惑星</dc:title>
  <dc:creator>koshimoto</dc:creator>
  <cp:lastModifiedBy>越本　直季</cp:lastModifiedBy>
  <cp:revision>4934</cp:revision>
  <cp:lastPrinted>2023-09-18T13:22:12Z</cp:lastPrinted>
  <dcterms:created xsi:type="dcterms:W3CDTF">2013-08-01T15:33:44Z</dcterms:created>
  <dcterms:modified xsi:type="dcterms:W3CDTF">2024-07-12T09:26:54Z</dcterms:modified>
</cp:coreProperties>
</file>