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1" r:id="rId4"/>
    <p:sldId id="263" r:id="rId5"/>
    <p:sldId id="264" r:id="rId6"/>
    <p:sldId id="556" r:id="rId7"/>
    <p:sldId id="536" r:id="rId8"/>
    <p:sldId id="558" r:id="rId9"/>
    <p:sldId id="559" r:id="rId10"/>
    <p:sldId id="564" r:id="rId11"/>
    <p:sldId id="565" r:id="rId12"/>
    <p:sldId id="561" r:id="rId13"/>
    <p:sldId id="5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 J Lee" userId="d3b697e6-6556-4c9f-bddd-1c51ab8905be" providerId="ADAL" clId="{C6531BFA-D769-4E0F-A728-80A4CD63AF4A}"/>
    <pc:docChg chg="delSld">
      <pc:chgData name="Eve J Lee" userId="d3b697e6-6556-4c9f-bddd-1c51ab8905be" providerId="ADAL" clId="{C6531BFA-D769-4E0F-A728-80A4CD63AF4A}" dt="2024-07-10T12:55:06.074" v="2" actId="47"/>
      <pc:docMkLst>
        <pc:docMk/>
      </pc:docMkLst>
      <pc:sldChg chg="del">
        <pc:chgData name="Eve J Lee" userId="d3b697e6-6556-4c9f-bddd-1c51ab8905be" providerId="ADAL" clId="{C6531BFA-D769-4E0F-A728-80A4CD63AF4A}" dt="2024-07-10T12:54:57.572" v="1" actId="47"/>
        <pc:sldMkLst>
          <pc:docMk/>
          <pc:sldMk cId="2536467723" sldId="557"/>
        </pc:sldMkLst>
      </pc:sldChg>
      <pc:sldChg chg="del">
        <pc:chgData name="Eve J Lee" userId="d3b697e6-6556-4c9f-bddd-1c51ab8905be" providerId="ADAL" clId="{C6531BFA-D769-4E0F-A728-80A4CD63AF4A}" dt="2024-07-10T12:55:06.074" v="2" actId="47"/>
        <pc:sldMkLst>
          <pc:docMk/>
          <pc:sldMk cId="3999556164" sldId="560"/>
        </pc:sldMkLst>
      </pc:sldChg>
      <pc:sldChg chg="del">
        <pc:chgData name="Eve J Lee" userId="d3b697e6-6556-4c9f-bddd-1c51ab8905be" providerId="ADAL" clId="{C6531BFA-D769-4E0F-A728-80A4CD63AF4A}" dt="2024-07-10T12:54:53.431" v="0" actId="47"/>
        <pc:sldMkLst>
          <pc:docMk/>
          <pc:sldMk cId="2070965199" sldId="5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2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8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6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51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13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5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7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2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10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7/9/2024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4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7/9/2024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2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0.png"/><Relationship Id="rId7" Type="http://schemas.openxmlformats.org/officeDocument/2006/relationships/image" Target="../media/image1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00.png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354DD-8768-EDA7-0123-AD82D4EE9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96644"/>
            <a:ext cx="10746213" cy="2496008"/>
          </a:xfrm>
        </p:spPr>
        <p:txBody>
          <a:bodyPr anchor="b">
            <a:normAutofit/>
          </a:bodyPr>
          <a:lstStyle/>
          <a:p>
            <a:r>
              <a:rPr lang="en-CA"/>
              <a:t>Testing Planet Formation with Roman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21169-4878-B79F-A30A-E61E8A13E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2781" y="3357318"/>
            <a:ext cx="4091019" cy="2637753"/>
          </a:xfrm>
        </p:spPr>
        <p:txBody>
          <a:bodyPr anchor="b">
            <a:normAutofit/>
          </a:bodyPr>
          <a:lstStyle/>
          <a:p>
            <a:pPr algn="r"/>
            <a:r>
              <a:rPr lang="en-CA"/>
              <a:t>Eve J. Lee (McGill)</a:t>
            </a:r>
          </a:p>
        </p:txBody>
      </p:sp>
      <p:pic>
        <p:nvPicPr>
          <p:cNvPr id="4" name="Picture 3" descr="A satellite in space&#10;&#10;Description automatically generated">
            <a:extLst>
              <a:ext uri="{FF2B5EF4-FFF2-40B4-BE49-F238E27FC236}">
                <a16:creationId xmlns:a16="http://schemas.microsoft.com/office/drawing/2014/main" id="{FAC456E9-ED3F-6228-4D13-E88BF0B55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8555" y="3689296"/>
            <a:ext cx="3299655" cy="2186021"/>
          </a:xfrm>
          <a:prstGeom prst="rect">
            <a:avLst/>
          </a:prstGeom>
        </p:spPr>
      </p:pic>
      <p:pic>
        <p:nvPicPr>
          <p:cNvPr id="5" name="Picture 4" descr="Satellite view of Earth">
            <a:extLst>
              <a:ext uri="{FF2B5EF4-FFF2-40B4-BE49-F238E27FC236}">
                <a16:creationId xmlns:a16="http://schemas.microsoft.com/office/drawing/2014/main" id="{563F320C-F029-5AFF-CEA8-758BCA8A7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695560"/>
            <a:ext cx="2914695" cy="218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5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4EEC9F-2779-13A6-63D8-15F4BDC176FC}"/>
              </a:ext>
            </a:extLst>
          </p:cNvPr>
          <p:cNvSpPr txBox="1"/>
          <p:nvPr/>
        </p:nvSpPr>
        <p:spPr>
          <a:xfrm>
            <a:off x="359484" y="501805"/>
            <a:ext cx="6773457" cy="40011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A" sz="2000" dirty="0"/>
              <a:t>Fraction of stars with </a:t>
            </a:r>
            <a:r>
              <a:rPr lang="en-CA" sz="2000" dirty="0" err="1"/>
              <a:t>M</a:t>
            </a:r>
            <a:r>
              <a:rPr lang="en-CA" sz="2000" baseline="-25000" dirty="0" err="1"/>
              <a:t>p</a:t>
            </a:r>
            <a:r>
              <a:rPr lang="en-CA" sz="2000" dirty="0"/>
              <a:t> = efficiency x disk mass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E91E4-3739-0982-099F-3F3065C54381}"/>
              </a:ext>
            </a:extLst>
          </p:cNvPr>
          <p:cNvSpPr txBox="1"/>
          <p:nvPr/>
        </p:nvSpPr>
        <p:spPr>
          <a:xfrm>
            <a:off x="3443880" y="979334"/>
            <a:ext cx="18090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&lt;10% 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Chachan</a:t>
            </a:r>
            <a:r>
              <a:rPr lang="en-US" sz="1400" dirty="0"/>
              <a:t> &amp; EJL ’23)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DAA24-1F9B-AE35-6704-967C7D2F4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994" y="1936469"/>
            <a:ext cx="6049167" cy="4639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31890-ADF8-CC75-A536-670B75971568}"/>
              </a:ext>
            </a:extLst>
          </p:cNvPr>
          <p:cNvSpPr txBox="1"/>
          <p:nvPr/>
        </p:nvSpPr>
        <p:spPr>
          <a:xfrm>
            <a:off x="5252901" y="979334"/>
            <a:ext cx="223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Data from </a:t>
            </a:r>
            <a:r>
              <a:rPr lang="en-CA" sz="1400" dirty="0" err="1"/>
              <a:t>Manara</a:t>
            </a:r>
            <a:r>
              <a:rPr lang="en-CA" sz="1400" dirty="0"/>
              <a:t>+ PPVII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DA4EA-9680-BE00-C5BD-9EE4844F489A}"/>
              </a:ext>
            </a:extLst>
          </p:cNvPr>
          <p:cNvSpPr txBox="1"/>
          <p:nvPr/>
        </p:nvSpPr>
        <p:spPr>
          <a:xfrm>
            <a:off x="2681492" y="2176606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1-10 au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DF339-F4F6-071B-DCFF-F94687424BFA}"/>
              </a:ext>
            </a:extLst>
          </p:cNvPr>
          <p:cNvSpPr txBox="1"/>
          <p:nvPr/>
        </p:nvSpPr>
        <p:spPr>
          <a:xfrm>
            <a:off x="2681492" y="2478298"/>
            <a:ext cx="2145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Chachan</a:t>
            </a:r>
            <a:r>
              <a:rPr lang="en-CA" sz="1400" dirty="0"/>
              <a:t> &amp; EJL (in prep)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3415D-0B8C-2D98-5DD4-8215466DAE49}"/>
              </a:ext>
            </a:extLst>
          </p:cNvPr>
          <p:cNvSpPr txBox="1"/>
          <p:nvPr/>
        </p:nvSpPr>
        <p:spPr>
          <a:xfrm>
            <a:off x="483070" y="3127849"/>
            <a:ext cx="2283189" cy="40011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Large initial seeds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DFB05C-9BC2-ED91-79C6-7F7EAAB999F4}"/>
              </a:ext>
            </a:extLst>
          </p:cNvPr>
          <p:cNvSpPr txBox="1"/>
          <p:nvPr/>
        </p:nvSpPr>
        <p:spPr>
          <a:xfrm>
            <a:off x="512116" y="4453710"/>
            <a:ext cx="2254143" cy="400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Small initial seeds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2FDB6F-1A6D-2EA3-2B4C-94209651CCFE}"/>
              </a:ext>
            </a:extLst>
          </p:cNvPr>
          <p:cNvGrpSpPr/>
          <p:nvPr/>
        </p:nvGrpSpPr>
        <p:grpSpPr>
          <a:xfrm>
            <a:off x="7846490" y="345170"/>
            <a:ext cx="1664018" cy="2094642"/>
            <a:chOff x="3818158" y="4265425"/>
            <a:chExt cx="1664018" cy="2094642"/>
          </a:xfrm>
        </p:grpSpPr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1ABB938E-DB7A-702B-AC98-E2C1F6D549C1}"/>
                </a:ext>
              </a:extLst>
            </p:cNvPr>
            <p:cNvSpPr/>
            <p:nvPr/>
          </p:nvSpPr>
          <p:spPr>
            <a:xfrm>
              <a:off x="4368643" y="5256582"/>
              <a:ext cx="281524" cy="281524"/>
            </a:xfrm>
            <a:prstGeom prst="star5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B56A301-87E1-E7DB-06D7-A5A21AB81859}"/>
                </a:ext>
              </a:extLst>
            </p:cNvPr>
            <p:cNvGrpSpPr/>
            <p:nvPr/>
          </p:nvGrpSpPr>
          <p:grpSpPr>
            <a:xfrm>
              <a:off x="3818158" y="4265425"/>
              <a:ext cx="1664018" cy="2094642"/>
              <a:chOff x="4578653" y="4100939"/>
              <a:chExt cx="1664018" cy="2094642"/>
            </a:xfrm>
          </p:grpSpPr>
          <p:sp>
            <p:nvSpPr>
              <p:cNvPr id="13" name="Explosion 1 3">
                <a:extLst>
                  <a:ext uri="{FF2B5EF4-FFF2-40B4-BE49-F238E27FC236}">
                    <a16:creationId xmlns:a16="http://schemas.microsoft.com/office/drawing/2014/main" id="{54FC86BE-5AC3-6F67-FBE8-A136A6D724A8}"/>
                  </a:ext>
                </a:extLst>
              </p:cNvPr>
              <p:cNvSpPr/>
              <p:nvPr/>
            </p:nvSpPr>
            <p:spPr>
              <a:xfrm>
                <a:off x="5639224" y="5346799"/>
                <a:ext cx="603447" cy="455999"/>
              </a:xfrm>
              <a:prstGeom prst="irregularSeal1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8CEBC04-3606-9A80-D3FF-8CD39CAEDDAF}"/>
                  </a:ext>
                </a:extLst>
              </p:cNvPr>
              <p:cNvSpPr/>
              <p:nvPr/>
            </p:nvSpPr>
            <p:spPr>
              <a:xfrm>
                <a:off x="4578653" y="4100939"/>
                <a:ext cx="1543663" cy="184645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BB38637-E2AF-CD7B-F3AF-B5A60012ACE2}"/>
                  </a:ext>
                </a:extLst>
              </p:cNvPr>
              <p:cNvSpPr/>
              <p:nvPr/>
            </p:nvSpPr>
            <p:spPr>
              <a:xfrm rot="20144087">
                <a:off x="4757345" y="4582424"/>
                <a:ext cx="1186278" cy="16131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89D3075-4A40-2D29-827D-00E81BE9DD9F}"/>
                  </a:ext>
                </a:extLst>
              </p:cNvPr>
              <p:cNvSpPr/>
              <p:nvPr/>
            </p:nvSpPr>
            <p:spPr>
              <a:xfrm rot="1085800">
                <a:off x="4898722" y="4406638"/>
                <a:ext cx="903523" cy="122068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AFECE7C-E9C1-5C98-C771-1F7E43F89871}"/>
                  </a:ext>
                </a:extLst>
              </p:cNvPr>
              <p:cNvSpPr/>
              <p:nvPr/>
            </p:nvSpPr>
            <p:spPr>
              <a:xfrm>
                <a:off x="4819663" y="5024168"/>
                <a:ext cx="166254" cy="1662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1B5CC76-61A1-17C8-ABAA-7802392D3EEA}"/>
                  </a:ext>
                </a:extLst>
              </p:cNvPr>
              <p:cNvSpPr/>
              <p:nvPr/>
            </p:nvSpPr>
            <p:spPr>
              <a:xfrm>
                <a:off x="5896562" y="5434082"/>
                <a:ext cx="166254" cy="1662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0F96A5A-AF43-EE83-5B74-6A8F5BEC1328}"/>
                  </a:ext>
                </a:extLst>
              </p:cNvPr>
              <p:cNvSpPr/>
              <p:nvPr/>
            </p:nvSpPr>
            <p:spPr>
              <a:xfrm>
                <a:off x="5843185" y="5526686"/>
                <a:ext cx="166254" cy="16625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44EEAA1-49DF-678E-ED01-24DB940FEA6D}"/>
              </a:ext>
            </a:extLst>
          </p:cNvPr>
          <p:cNvSpPr txBox="1"/>
          <p:nvPr/>
        </p:nvSpPr>
        <p:spPr>
          <a:xfrm>
            <a:off x="8652660" y="531590"/>
            <a:ext cx="329221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Merger by orbital instability: gap in mass function</a:t>
            </a: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0B0E0E26-5EA2-0E8C-FA47-BCC0940BE63D}"/>
              </a:ext>
            </a:extLst>
          </p:cNvPr>
          <p:cNvSpPr/>
          <p:nvPr/>
        </p:nvSpPr>
        <p:spPr>
          <a:xfrm>
            <a:off x="7987334" y="2595935"/>
            <a:ext cx="1000751" cy="1000751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A5B86E-8556-342F-7D42-822C3927531F}"/>
              </a:ext>
            </a:extLst>
          </p:cNvPr>
          <p:cNvSpPr/>
          <p:nvPr/>
        </p:nvSpPr>
        <p:spPr>
          <a:xfrm>
            <a:off x="9126312" y="3132060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B073E-86F2-739A-A38A-99E6289A9EFE}"/>
              </a:ext>
            </a:extLst>
          </p:cNvPr>
          <p:cNvSpPr/>
          <p:nvPr/>
        </p:nvSpPr>
        <p:spPr>
          <a:xfrm>
            <a:off x="9400912" y="3145371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55F61BA-AC5A-27B1-03A3-85569D20D8B6}"/>
              </a:ext>
            </a:extLst>
          </p:cNvPr>
          <p:cNvSpPr/>
          <p:nvPr/>
        </p:nvSpPr>
        <p:spPr>
          <a:xfrm>
            <a:off x="9705393" y="3142900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B5EEB80-81FA-0FC9-A079-F4C6091D02E9}"/>
              </a:ext>
            </a:extLst>
          </p:cNvPr>
          <p:cNvSpPr/>
          <p:nvPr/>
        </p:nvSpPr>
        <p:spPr>
          <a:xfrm>
            <a:off x="9979993" y="3146116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568331-6716-5D31-1A41-8B1051DBA415}"/>
              </a:ext>
            </a:extLst>
          </p:cNvPr>
          <p:cNvSpPr/>
          <p:nvPr/>
        </p:nvSpPr>
        <p:spPr>
          <a:xfrm>
            <a:off x="10262704" y="3142900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390253C-7185-27E9-5572-446EF704DC5B}"/>
              </a:ext>
            </a:extLst>
          </p:cNvPr>
          <p:cNvSpPr/>
          <p:nvPr/>
        </p:nvSpPr>
        <p:spPr>
          <a:xfrm>
            <a:off x="10538985" y="3140474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EB918C2-5697-3BA6-BFEC-011EB0723157}"/>
              </a:ext>
            </a:extLst>
          </p:cNvPr>
          <p:cNvSpPr/>
          <p:nvPr/>
        </p:nvSpPr>
        <p:spPr>
          <a:xfrm>
            <a:off x="10820015" y="3132060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2CD201-676C-B533-381B-1A5BC1FEC0B5}"/>
              </a:ext>
            </a:extLst>
          </p:cNvPr>
          <p:cNvSpPr/>
          <p:nvPr/>
        </p:nvSpPr>
        <p:spPr>
          <a:xfrm>
            <a:off x="11090566" y="3133753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928F16A-002D-D755-5B63-05EEECAFC224}"/>
              </a:ext>
            </a:extLst>
          </p:cNvPr>
          <p:cNvSpPr/>
          <p:nvPr/>
        </p:nvSpPr>
        <p:spPr>
          <a:xfrm>
            <a:off x="11371596" y="3140474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BA8A87-054D-9577-6F9A-44421B9CA474}"/>
              </a:ext>
            </a:extLst>
          </p:cNvPr>
          <p:cNvSpPr txBox="1"/>
          <p:nvPr/>
        </p:nvSpPr>
        <p:spPr>
          <a:xfrm>
            <a:off x="8276642" y="3710653"/>
            <a:ext cx="340670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Initial seeds tightly spaced: </a:t>
            </a:r>
          </a:p>
          <a:p>
            <a:r>
              <a:rPr lang="en-US" sz="2000" dirty="0"/>
              <a:t>unstable at lower mass</a:t>
            </a: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B4AB5443-B96D-37DA-6418-663BE47206A4}"/>
              </a:ext>
            </a:extLst>
          </p:cNvPr>
          <p:cNvSpPr/>
          <p:nvPr/>
        </p:nvSpPr>
        <p:spPr>
          <a:xfrm rot="501175">
            <a:off x="4460858" y="3797843"/>
            <a:ext cx="894074" cy="532451"/>
          </a:xfrm>
          <a:prstGeom prst="curvedDown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00F2F70F-B14D-56EC-629F-107F2291F730}"/>
              </a:ext>
            </a:extLst>
          </p:cNvPr>
          <p:cNvSpPr/>
          <p:nvPr/>
        </p:nvSpPr>
        <p:spPr>
          <a:xfrm>
            <a:off x="7982604" y="4644667"/>
            <a:ext cx="1000751" cy="1000751"/>
          </a:xfrm>
          <a:prstGeom prst="star5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0A09810-BB93-D2A6-B2A6-54FE95184307}"/>
              </a:ext>
            </a:extLst>
          </p:cNvPr>
          <p:cNvSpPr/>
          <p:nvPr/>
        </p:nvSpPr>
        <p:spPr>
          <a:xfrm>
            <a:off x="9121582" y="5180792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415F187-B536-0646-E49A-14BC5EC8A4C5}"/>
              </a:ext>
            </a:extLst>
          </p:cNvPr>
          <p:cNvSpPr/>
          <p:nvPr/>
        </p:nvSpPr>
        <p:spPr>
          <a:xfrm>
            <a:off x="9700663" y="5191632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5ACF5C1-C06E-623A-1694-6D7228677852}"/>
              </a:ext>
            </a:extLst>
          </p:cNvPr>
          <p:cNvSpPr/>
          <p:nvPr/>
        </p:nvSpPr>
        <p:spPr>
          <a:xfrm>
            <a:off x="10257974" y="5191632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4A4931F-058F-CAB9-A146-7AB7E707AC72}"/>
              </a:ext>
            </a:extLst>
          </p:cNvPr>
          <p:cNvSpPr/>
          <p:nvPr/>
        </p:nvSpPr>
        <p:spPr>
          <a:xfrm>
            <a:off x="10815285" y="5180792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3546772-51EA-4215-488A-F193F3167AED}"/>
              </a:ext>
            </a:extLst>
          </p:cNvPr>
          <p:cNvSpPr/>
          <p:nvPr/>
        </p:nvSpPr>
        <p:spPr>
          <a:xfrm>
            <a:off x="11366866" y="5189206"/>
            <a:ext cx="166254" cy="1662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1F2B81C-AE75-06E5-0095-449B16E0AD94}"/>
              </a:ext>
            </a:extLst>
          </p:cNvPr>
          <p:cNvSpPr txBox="1"/>
          <p:nvPr/>
        </p:nvSpPr>
        <p:spPr>
          <a:xfrm>
            <a:off x="8276642" y="5804944"/>
            <a:ext cx="343235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Initial seeds widely spaced: </a:t>
            </a:r>
          </a:p>
          <a:p>
            <a:r>
              <a:rPr lang="en-US" sz="2000" dirty="0"/>
              <a:t>unstable at higher mass</a:t>
            </a:r>
          </a:p>
        </p:txBody>
      </p:sp>
      <p:sp>
        <p:nvSpPr>
          <p:cNvPr id="50" name="Arrow: Curved Down 49">
            <a:extLst>
              <a:ext uri="{FF2B5EF4-FFF2-40B4-BE49-F238E27FC236}">
                <a16:creationId xmlns:a16="http://schemas.microsoft.com/office/drawing/2014/main" id="{E175ADBA-08DB-01DA-C9F3-5CF66B8C6AD3}"/>
              </a:ext>
            </a:extLst>
          </p:cNvPr>
          <p:cNvSpPr/>
          <p:nvPr/>
        </p:nvSpPr>
        <p:spPr>
          <a:xfrm rot="501175">
            <a:off x="5458308" y="4290914"/>
            <a:ext cx="894074" cy="532451"/>
          </a:xfrm>
          <a:prstGeom prst="curved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5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  <p:bldP spid="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64FAD64E-6901-4527-A863-BF3A107E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4" y="242842"/>
            <a:ext cx="6777138" cy="324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25FD59-94AB-CE98-EDA0-260B5144E0A0}"/>
              </a:ext>
            </a:extLst>
          </p:cNvPr>
          <p:cNvSpPr txBox="1"/>
          <p:nvPr/>
        </p:nvSpPr>
        <p:spPr>
          <a:xfrm>
            <a:off x="92094" y="33130"/>
            <a:ext cx="245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EJL, </a:t>
            </a:r>
            <a:r>
              <a:rPr lang="en-US" sz="1400" dirty="0" err="1"/>
              <a:t>Karalis</a:t>
            </a:r>
            <a:r>
              <a:rPr lang="en-US" sz="1400" dirty="0"/>
              <a:t> &amp; </a:t>
            </a:r>
            <a:r>
              <a:rPr lang="en-US" sz="1400" dirty="0" err="1"/>
              <a:t>Thorngren</a:t>
            </a:r>
            <a:r>
              <a:rPr lang="en-US" sz="1400" dirty="0"/>
              <a:t> ‘22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43E95-D24D-430F-578F-C8C9F50FB472}"/>
              </a:ext>
            </a:extLst>
          </p:cNvPr>
          <p:cNvSpPr txBox="1"/>
          <p:nvPr/>
        </p:nvSpPr>
        <p:spPr>
          <a:xfrm rot="18908698">
            <a:off x="526657" y="1605847"/>
            <a:ext cx="2203039" cy="400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Thermodynamics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52012-A25A-AF99-03FE-1D9FA56F1CA1}"/>
              </a:ext>
            </a:extLst>
          </p:cNvPr>
          <p:cNvSpPr txBox="1"/>
          <p:nvPr/>
        </p:nvSpPr>
        <p:spPr>
          <a:xfrm>
            <a:off x="3045231" y="140852"/>
            <a:ext cx="2009076" cy="4001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Hydrodynamics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F7ADF-138C-CD24-9BB4-B3450E78E47D}"/>
              </a:ext>
            </a:extLst>
          </p:cNvPr>
          <p:cNvSpPr txBox="1"/>
          <p:nvPr/>
        </p:nvSpPr>
        <p:spPr>
          <a:xfrm>
            <a:off x="3029111" y="815706"/>
            <a:ext cx="253877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dirty="0"/>
              <a:t>Break in mass function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5DB1FA-12B1-8E79-5BD6-E66666E9339A}"/>
              </a:ext>
            </a:extLst>
          </p:cNvPr>
          <p:cNvCxnSpPr>
            <a:cxnSpLocks/>
          </p:cNvCxnSpPr>
          <p:nvPr/>
        </p:nvCxnSpPr>
        <p:spPr>
          <a:xfrm flipH="1" flipV="1">
            <a:off x="2821577" y="736870"/>
            <a:ext cx="207534" cy="25683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CA046F-5FDD-EEF0-A84F-802440D6030B}"/>
                  </a:ext>
                </a:extLst>
              </p:cNvPr>
              <p:cNvSpPr txBox="1"/>
              <p:nvPr/>
            </p:nvSpPr>
            <p:spPr>
              <a:xfrm>
                <a:off x="6930195" y="314543"/>
                <a:ext cx="4094063" cy="84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𝑐𝑜𝑟𝑒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0.06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𝑀𝑦𝑟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𝑐𝑜𝑟𝑒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1.7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0.02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CA046F-5FDD-EEF0-A84F-802440D60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195" y="314543"/>
                <a:ext cx="4094063" cy="844655"/>
              </a:xfrm>
              <a:prstGeom prst="rect">
                <a:avLst/>
              </a:prstGeom>
              <a:blipFill>
                <a:blip r:embed="rId3"/>
                <a:stretch>
                  <a:fillRect r="-25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43B3251-FD9F-C987-5311-12D1704D2866}"/>
              </a:ext>
            </a:extLst>
          </p:cNvPr>
          <p:cNvSpPr/>
          <p:nvPr/>
        </p:nvSpPr>
        <p:spPr>
          <a:xfrm>
            <a:off x="10998796" y="238271"/>
            <a:ext cx="1170649" cy="110185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457E83-00F7-21CB-3D56-1E5861FC9CF0}"/>
              </a:ext>
            </a:extLst>
          </p:cNvPr>
          <p:cNvGrpSpPr/>
          <p:nvPr/>
        </p:nvGrpSpPr>
        <p:grpSpPr>
          <a:xfrm>
            <a:off x="658499" y="4271036"/>
            <a:ext cx="5125906" cy="2069186"/>
            <a:chOff x="1097912" y="2544591"/>
            <a:chExt cx="4794756" cy="193550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2EDEABC-81BE-2EBE-7DE1-7B35E2CAC87B}"/>
                </a:ext>
              </a:extLst>
            </p:cNvPr>
            <p:cNvGrpSpPr/>
            <p:nvPr/>
          </p:nvGrpSpPr>
          <p:grpSpPr>
            <a:xfrm>
              <a:off x="1097912" y="2544591"/>
              <a:ext cx="1898684" cy="1907132"/>
              <a:chOff x="1463882" y="2018559"/>
              <a:chExt cx="2531579" cy="2542843"/>
            </a:xfrm>
          </p:grpSpPr>
          <p:sp>
            <p:nvSpPr>
              <p:cNvPr id="32" name="Shape 202">
                <a:extLst>
                  <a:ext uri="{FF2B5EF4-FFF2-40B4-BE49-F238E27FC236}">
                    <a16:creationId xmlns:a16="http://schemas.microsoft.com/office/drawing/2014/main" id="{7D87FE92-A637-AD04-1839-CAE50506E8EE}"/>
                  </a:ext>
                </a:extLst>
              </p:cNvPr>
              <p:cNvSpPr/>
              <p:nvPr/>
            </p:nvSpPr>
            <p:spPr>
              <a:xfrm>
                <a:off x="1463882" y="2018559"/>
                <a:ext cx="2531579" cy="254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 w="25400">
                <a:solidFill/>
                <a:custDash>
                  <a:ds d="200000" sp="200000"/>
                </a:custDash>
                <a:miter lim="400000"/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33" name="Shape 203">
                <a:extLst>
                  <a:ext uri="{FF2B5EF4-FFF2-40B4-BE49-F238E27FC236}">
                    <a16:creationId xmlns:a16="http://schemas.microsoft.com/office/drawing/2014/main" id="{C91A0677-6BC8-B4B4-B827-944FB11C875D}"/>
                  </a:ext>
                </a:extLst>
              </p:cNvPr>
              <p:cNvSpPr/>
              <p:nvPr/>
            </p:nvSpPr>
            <p:spPr>
              <a:xfrm>
                <a:off x="2452992" y="2991434"/>
                <a:ext cx="553359" cy="55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/>
              <a:ln w="25400">
                <a:solidFill/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34" name="Shape 213">
                <a:extLst>
                  <a:ext uri="{FF2B5EF4-FFF2-40B4-BE49-F238E27FC236}">
                    <a16:creationId xmlns:a16="http://schemas.microsoft.com/office/drawing/2014/main" id="{BF9EC699-C267-52DB-BF27-65D718C67317}"/>
                  </a:ext>
                </a:extLst>
              </p:cNvPr>
              <p:cNvSpPr/>
              <p:nvPr/>
            </p:nvSpPr>
            <p:spPr>
              <a:xfrm flipV="1">
                <a:off x="1468977" y="3259157"/>
                <a:ext cx="1303498" cy="1"/>
              </a:xfrm>
              <a:prstGeom prst="line">
                <a:avLst/>
              </a:prstGeom>
              <a:ln w="50800">
                <a:solidFill/>
                <a:miter lim="400000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35" name="Shape 214">
                <a:extLst>
                  <a:ext uri="{FF2B5EF4-FFF2-40B4-BE49-F238E27FC236}">
                    <a16:creationId xmlns:a16="http://schemas.microsoft.com/office/drawing/2014/main" id="{B53BAF90-C6A8-DF08-102B-FFD3E879B34B}"/>
                  </a:ext>
                </a:extLst>
              </p:cNvPr>
              <p:cNvSpPr/>
              <p:nvPr/>
            </p:nvSpPr>
            <p:spPr>
              <a:xfrm>
                <a:off x="1656650" y="3352033"/>
                <a:ext cx="531935" cy="4585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25718" tIns="25718" rIns="25718" bIns="25718" anchor="ctr">
                <a:spAutoFit/>
              </a:bodyPr>
              <a:lstStyle/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2800" dirty="0" err="1"/>
                  <a:t>R</a:t>
                </a:r>
                <a:r>
                  <a:rPr lang="en-US" sz="2800" baseline="-5999" dirty="0" err="1"/>
                  <a:t>Hill</a:t>
                </a:r>
                <a:endParaRPr sz="2800" baseline="-5999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A70CD45-AA19-1183-B428-7EE09207EA34}"/>
                </a:ext>
              </a:extLst>
            </p:cNvPr>
            <p:cNvGrpSpPr/>
            <p:nvPr/>
          </p:nvGrpSpPr>
          <p:grpSpPr>
            <a:xfrm>
              <a:off x="2481000" y="2572968"/>
              <a:ext cx="1986193" cy="1907132"/>
              <a:chOff x="3141172" y="2521473"/>
              <a:chExt cx="1986193" cy="1907132"/>
            </a:xfrm>
          </p:grpSpPr>
          <p:sp>
            <p:nvSpPr>
              <p:cNvPr id="21" name="Shape 204">
                <a:extLst>
                  <a:ext uri="{FF2B5EF4-FFF2-40B4-BE49-F238E27FC236}">
                    <a16:creationId xmlns:a16="http://schemas.microsoft.com/office/drawing/2014/main" id="{1477661B-99B5-A210-243A-B47B23C7E3F7}"/>
                  </a:ext>
                </a:extLst>
              </p:cNvPr>
              <p:cNvSpPr/>
              <p:nvPr/>
            </p:nvSpPr>
            <p:spPr>
              <a:xfrm>
                <a:off x="3141172" y="2521473"/>
                <a:ext cx="1986193" cy="1907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 w="25400">
                <a:solidFill/>
                <a:custDash>
                  <a:ds d="200000" sp="200000"/>
                </a:custDash>
                <a:miter lim="400000"/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22" name="Shape 205">
                <a:extLst>
                  <a:ext uri="{FF2B5EF4-FFF2-40B4-BE49-F238E27FC236}">
                    <a16:creationId xmlns:a16="http://schemas.microsoft.com/office/drawing/2014/main" id="{7AAD5DEE-2504-1360-2870-0DCED1C5E1CE}"/>
                  </a:ext>
                </a:extLst>
              </p:cNvPr>
              <p:cNvSpPr/>
              <p:nvPr/>
            </p:nvSpPr>
            <p:spPr>
              <a:xfrm>
                <a:off x="3700524" y="3032172"/>
                <a:ext cx="867492" cy="852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rgbClr val="3A5E8A"/>
                </a:solidFill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23" name="Shape 211">
                <a:extLst>
                  <a:ext uri="{FF2B5EF4-FFF2-40B4-BE49-F238E27FC236}">
                    <a16:creationId xmlns:a16="http://schemas.microsoft.com/office/drawing/2014/main" id="{6357B432-8059-63F6-4B46-3BF304990F41}"/>
                  </a:ext>
                </a:extLst>
              </p:cNvPr>
              <p:cNvSpPr/>
              <p:nvPr/>
            </p:nvSpPr>
            <p:spPr>
              <a:xfrm>
                <a:off x="3926759" y="3251129"/>
                <a:ext cx="415020" cy="4150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/>
              <a:ln w="25400">
                <a:solidFill/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24" name="Shape 215">
                <a:extLst>
                  <a:ext uri="{FF2B5EF4-FFF2-40B4-BE49-F238E27FC236}">
                    <a16:creationId xmlns:a16="http://schemas.microsoft.com/office/drawing/2014/main" id="{510171D2-46D8-88E3-C9E1-4FE2E916CEA1}"/>
                  </a:ext>
                </a:extLst>
              </p:cNvPr>
              <p:cNvSpPr/>
              <p:nvPr/>
            </p:nvSpPr>
            <p:spPr>
              <a:xfrm>
                <a:off x="3549858" y="2852365"/>
                <a:ext cx="253710" cy="276614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25" name="Shape 216">
                <a:extLst>
                  <a:ext uri="{FF2B5EF4-FFF2-40B4-BE49-F238E27FC236}">
                    <a16:creationId xmlns:a16="http://schemas.microsoft.com/office/drawing/2014/main" id="{6D289852-F4BF-FEAC-5954-47AE84C286D2}"/>
                  </a:ext>
                </a:extLst>
              </p:cNvPr>
              <p:cNvSpPr/>
              <p:nvPr/>
            </p:nvSpPr>
            <p:spPr>
              <a:xfrm flipV="1">
                <a:off x="3301520" y="3489353"/>
                <a:ext cx="376674" cy="344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26" name="Shape 217">
                <a:extLst>
                  <a:ext uri="{FF2B5EF4-FFF2-40B4-BE49-F238E27FC236}">
                    <a16:creationId xmlns:a16="http://schemas.microsoft.com/office/drawing/2014/main" id="{1434FAFE-D2A8-9C0F-C827-C21F3169AFD9}"/>
                  </a:ext>
                </a:extLst>
              </p:cNvPr>
              <p:cNvSpPr/>
              <p:nvPr/>
            </p:nvSpPr>
            <p:spPr>
              <a:xfrm flipV="1">
                <a:off x="3596668" y="3790295"/>
                <a:ext cx="244163" cy="250241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27" name="Shape 218">
                <a:extLst>
                  <a:ext uri="{FF2B5EF4-FFF2-40B4-BE49-F238E27FC236}">
                    <a16:creationId xmlns:a16="http://schemas.microsoft.com/office/drawing/2014/main" id="{9A72E3AD-0B93-D616-937E-4DD4D30986ED}"/>
                  </a:ext>
                </a:extLst>
              </p:cNvPr>
              <p:cNvSpPr/>
              <p:nvPr/>
            </p:nvSpPr>
            <p:spPr>
              <a:xfrm flipH="1" flipV="1">
                <a:off x="4146652" y="3915302"/>
                <a:ext cx="344" cy="375827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tail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28" name="Shape 219">
                <a:extLst>
                  <a:ext uri="{FF2B5EF4-FFF2-40B4-BE49-F238E27FC236}">
                    <a16:creationId xmlns:a16="http://schemas.microsoft.com/office/drawing/2014/main" id="{A7AAC6B9-38C3-5581-741B-BF9537956284}"/>
                  </a:ext>
                </a:extLst>
              </p:cNvPr>
              <p:cNvSpPr/>
              <p:nvPr/>
            </p:nvSpPr>
            <p:spPr>
              <a:xfrm flipH="1" flipV="1">
                <a:off x="4132901" y="2627553"/>
                <a:ext cx="344" cy="375827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29" name="Shape 219">
                <a:extLst>
                  <a:ext uri="{FF2B5EF4-FFF2-40B4-BE49-F238E27FC236}">
                    <a16:creationId xmlns:a16="http://schemas.microsoft.com/office/drawing/2014/main" id="{D1372805-4AC3-8D46-5083-58773FFCA8AE}"/>
                  </a:ext>
                </a:extLst>
              </p:cNvPr>
              <p:cNvSpPr/>
              <p:nvPr/>
            </p:nvSpPr>
            <p:spPr>
              <a:xfrm flipV="1">
                <a:off x="4463490" y="2831872"/>
                <a:ext cx="253710" cy="297106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30" name="Shape 219">
                <a:extLst>
                  <a:ext uri="{FF2B5EF4-FFF2-40B4-BE49-F238E27FC236}">
                    <a16:creationId xmlns:a16="http://schemas.microsoft.com/office/drawing/2014/main" id="{8E2DCE2A-35CE-2F20-FF44-F5E4840DC070}"/>
                  </a:ext>
                </a:extLst>
              </p:cNvPr>
              <p:cNvSpPr/>
              <p:nvPr/>
            </p:nvSpPr>
            <p:spPr>
              <a:xfrm flipV="1">
                <a:off x="4599737" y="3513084"/>
                <a:ext cx="397212" cy="0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  <p:sp>
            <p:nvSpPr>
              <p:cNvPr id="31" name="Shape 219">
                <a:extLst>
                  <a:ext uri="{FF2B5EF4-FFF2-40B4-BE49-F238E27FC236}">
                    <a16:creationId xmlns:a16="http://schemas.microsoft.com/office/drawing/2014/main" id="{59151F8C-0AAA-2862-1C31-5DDC042C8DBA}"/>
                  </a:ext>
                </a:extLst>
              </p:cNvPr>
              <p:cNvSpPr/>
              <p:nvPr/>
            </p:nvSpPr>
            <p:spPr>
              <a:xfrm>
                <a:off x="4446231" y="3835175"/>
                <a:ext cx="253023" cy="250229"/>
              </a:xfrm>
              <a:prstGeom prst="line">
                <a:avLst/>
              </a:prstGeom>
              <a:ln w="50800">
                <a:solidFill>
                  <a:srgbClr val="51A7F9"/>
                </a:solidFill>
                <a:miter lim="400000"/>
                <a:headEnd type="triangle"/>
              </a:ln>
            </p:spPr>
            <p:txBody>
              <a:bodyPr lIns="0" tIns="0" rIns="0" bIns="0"/>
              <a:lstStyle/>
              <a:p>
                <a:pPr lvl="0">
                  <a:defRPr sz="2000"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125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7B1BB29-05C4-9246-FA3B-39EE04C3222D}"/>
                </a:ext>
              </a:extLst>
            </p:cNvPr>
            <p:cNvGrpSpPr/>
            <p:nvPr/>
          </p:nvGrpSpPr>
          <p:grpSpPr>
            <a:xfrm>
              <a:off x="3993984" y="2544591"/>
              <a:ext cx="1898684" cy="1907132"/>
              <a:chOff x="8196541" y="2018559"/>
              <a:chExt cx="2531579" cy="2542843"/>
            </a:xfrm>
          </p:grpSpPr>
          <p:sp>
            <p:nvSpPr>
              <p:cNvPr id="17" name="Shape 206">
                <a:extLst>
                  <a:ext uri="{FF2B5EF4-FFF2-40B4-BE49-F238E27FC236}">
                    <a16:creationId xmlns:a16="http://schemas.microsoft.com/office/drawing/2014/main" id="{8E11869B-00DD-6FD3-C997-D8B1BD0DB305}"/>
                  </a:ext>
                </a:extLst>
              </p:cNvPr>
              <p:cNvSpPr/>
              <p:nvPr/>
            </p:nvSpPr>
            <p:spPr>
              <a:xfrm>
                <a:off x="8196541" y="2018559"/>
                <a:ext cx="2531579" cy="254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tx2">
                  <a:lumMod val="25000"/>
                  <a:lumOff val="75000"/>
                </a:schemeClr>
              </a:solidFill>
              <a:ln w="25400">
                <a:solidFill/>
                <a:custDash>
                  <a:ds d="200000" sp="200000"/>
                </a:custDash>
                <a:miter lim="400000"/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18" name="Shape 208">
                <a:extLst>
                  <a:ext uri="{FF2B5EF4-FFF2-40B4-BE49-F238E27FC236}">
                    <a16:creationId xmlns:a16="http://schemas.microsoft.com/office/drawing/2014/main" id="{45BF344A-B698-6D6E-B853-00E26B821B99}"/>
                  </a:ext>
                </a:extLst>
              </p:cNvPr>
              <p:cNvSpPr/>
              <p:nvPr/>
            </p:nvSpPr>
            <p:spPr>
              <a:xfrm>
                <a:off x="8600276" y="2385682"/>
                <a:ext cx="1724109" cy="1764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rgbClr val="3A5E8A"/>
                </a:solidFill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19" name="Shape 209">
                <a:extLst>
                  <a:ext uri="{FF2B5EF4-FFF2-40B4-BE49-F238E27FC236}">
                    <a16:creationId xmlns:a16="http://schemas.microsoft.com/office/drawing/2014/main" id="{8DAEBC38-24E1-41EF-539B-B012D39B20C7}"/>
                  </a:ext>
                </a:extLst>
              </p:cNvPr>
              <p:cNvSpPr/>
              <p:nvPr/>
            </p:nvSpPr>
            <p:spPr>
              <a:xfrm>
                <a:off x="8884003" y="2699492"/>
                <a:ext cx="1156656" cy="113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>
                <a:solidFill>
                  <a:srgbClr val="3A5E8A"/>
                </a:solidFill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  <p:sp>
            <p:nvSpPr>
              <p:cNvPr id="20" name="Shape 212">
                <a:extLst>
                  <a:ext uri="{FF2B5EF4-FFF2-40B4-BE49-F238E27FC236}">
                    <a16:creationId xmlns:a16="http://schemas.microsoft.com/office/drawing/2014/main" id="{B22B49AA-02AF-AA47-5CF0-63D51A1ADFA7}"/>
                  </a:ext>
                </a:extLst>
              </p:cNvPr>
              <p:cNvSpPr/>
              <p:nvPr/>
            </p:nvSpPr>
            <p:spPr>
              <a:xfrm>
                <a:off x="9185652" y="2988473"/>
                <a:ext cx="553359" cy="55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/>
              <a:ln w="25400">
                <a:solidFill/>
              </a:ln>
            </p:spPr>
            <p:txBody>
              <a:bodyPr lIns="0" tIns="0" rIns="0" bIns="0" anchor="ctr"/>
              <a:lstStyle/>
              <a:p>
                <a:pPr defTabSz="462915">
                  <a:defRPr sz="20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1125"/>
              </a:p>
            </p:txBody>
          </p:sp>
        </p:grp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21C44119-7F11-351C-2E1E-63C2F76912CC}"/>
              </a:ext>
            </a:extLst>
          </p:cNvPr>
          <p:cNvSpPr/>
          <p:nvPr/>
        </p:nvSpPr>
        <p:spPr>
          <a:xfrm>
            <a:off x="6674159" y="3966382"/>
            <a:ext cx="1647749" cy="164774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13C8355-0526-1D81-2811-12AF3051B8CA}"/>
              </a:ext>
            </a:extLst>
          </p:cNvPr>
          <p:cNvSpPr/>
          <p:nvPr/>
        </p:nvSpPr>
        <p:spPr>
          <a:xfrm>
            <a:off x="7238366" y="4533663"/>
            <a:ext cx="513187" cy="513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6DAAE19B-7B25-CA6B-338C-0E70C9AF7C25}"/>
              </a:ext>
            </a:extLst>
          </p:cNvPr>
          <p:cNvSpPr/>
          <p:nvPr/>
        </p:nvSpPr>
        <p:spPr>
          <a:xfrm rot="2473826">
            <a:off x="7604233" y="4132507"/>
            <a:ext cx="294640" cy="34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CB2A05E5-D0A2-0B73-EB57-3ABF2C710C0E}"/>
              </a:ext>
            </a:extLst>
          </p:cNvPr>
          <p:cNvSpPr/>
          <p:nvPr/>
        </p:nvSpPr>
        <p:spPr>
          <a:xfrm rot="13500000">
            <a:off x="8056292" y="3799120"/>
            <a:ext cx="294640" cy="34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A0E6A8-F988-D07A-E5A1-2F3355008659}"/>
              </a:ext>
            </a:extLst>
          </p:cNvPr>
          <p:cNvSpPr txBox="1"/>
          <p:nvPr/>
        </p:nvSpPr>
        <p:spPr>
          <a:xfrm>
            <a:off x="6108119" y="5726186"/>
            <a:ext cx="277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Large power to keep the massive gas from collapsing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8CA1B15-A082-7DFC-9290-C66E86B0AE50}"/>
              </a:ext>
            </a:extLst>
          </p:cNvPr>
          <p:cNvSpPr/>
          <p:nvPr/>
        </p:nvSpPr>
        <p:spPr>
          <a:xfrm>
            <a:off x="9942713" y="3966382"/>
            <a:ext cx="1647749" cy="164774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253EC1E-5BFD-2F3A-8146-C969BC3137A7}"/>
              </a:ext>
            </a:extLst>
          </p:cNvPr>
          <p:cNvSpPr/>
          <p:nvPr/>
        </p:nvSpPr>
        <p:spPr>
          <a:xfrm>
            <a:off x="10247921" y="4274664"/>
            <a:ext cx="1031184" cy="1031184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03982F8-CAFF-94E5-6505-82A78BACB6B0}"/>
              </a:ext>
            </a:extLst>
          </p:cNvPr>
          <p:cNvSpPr/>
          <p:nvPr/>
        </p:nvSpPr>
        <p:spPr>
          <a:xfrm>
            <a:off x="10506920" y="4533663"/>
            <a:ext cx="513187" cy="51318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72B833-6BF3-A4E7-A458-74AE5E177489}"/>
              </a:ext>
            </a:extLst>
          </p:cNvPr>
          <p:cNvSpPr txBox="1"/>
          <p:nvPr/>
        </p:nvSpPr>
        <p:spPr>
          <a:xfrm>
            <a:off x="9285503" y="5689950"/>
            <a:ext cx="2773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That accelerates cooling and therefore gas accretion!</a:t>
            </a:r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819ABD47-EEAC-5AEE-FA64-05C971619E73}"/>
              </a:ext>
            </a:extLst>
          </p:cNvPr>
          <p:cNvSpPr/>
          <p:nvPr/>
        </p:nvSpPr>
        <p:spPr>
          <a:xfrm rot="2473826">
            <a:off x="11211819" y="4004465"/>
            <a:ext cx="294640" cy="34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E0627C03-7DF5-E619-FD7E-C8CECBB3E0C4}"/>
              </a:ext>
            </a:extLst>
          </p:cNvPr>
          <p:cNvSpPr/>
          <p:nvPr/>
        </p:nvSpPr>
        <p:spPr>
          <a:xfrm rot="19209829">
            <a:off x="10069264" y="4004465"/>
            <a:ext cx="294640" cy="34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2C493B94-73DE-8792-9A7C-EFF9F38F803F}"/>
              </a:ext>
            </a:extLst>
          </p:cNvPr>
          <p:cNvSpPr/>
          <p:nvPr/>
        </p:nvSpPr>
        <p:spPr>
          <a:xfrm rot="7931435">
            <a:off x="11209472" y="5230872"/>
            <a:ext cx="294640" cy="34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A497D0E0-A7A7-F9E9-B0D8-3CAED0E32267}"/>
              </a:ext>
            </a:extLst>
          </p:cNvPr>
          <p:cNvSpPr/>
          <p:nvPr/>
        </p:nvSpPr>
        <p:spPr>
          <a:xfrm rot="13259889">
            <a:off x="10014281" y="5200946"/>
            <a:ext cx="294640" cy="34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6EAB1A-18DA-1F01-7680-F6D6DCF262A4}"/>
              </a:ext>
            </a:extLst>
          </p:cNvPr>
          <p:cNvSpPr txBox="1"/>
          <p:nvPr/>
        </p:nvSpPr>
        <p:spPr>
          <a:xfrm>
            <a:off x="8457522" y="4579213"/>
            <a:ext cx="134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Pollack et al. (1996)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51659D-2C4C-51DA-FFBB-767E904B41A1}"/>
              </a:ext>
            </a:extLst>
          </p:cNvPr>
          <p:cNvSpPr txBox="1"/>
          <p:nvPr/>
        </p:nvSpPr>
        <p:spPr>
          <a:xfrm>
            <a:off x="7378289" y="1852789"/>
            <a:ext cx="447102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More metal-rich, harder to cool, break at higher mass</a:t>
            </a:r>
          </a:p>
        </p:txBody>
      </p:sp>
    </p:spTree>
    <p:extLst>
      <p:ext uri="{BB962C8B-B14F-4D97-AF65-F5344CB8AC3E}">
        <p14:creationId xmlns:p14="http://schemas.microsoft.com/office/powerpoint/2010/main" val="10680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32D478-63D7-A9E9-E822-965FC244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3" y="0"/>
            <a:ext cx="396395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2DAC1-8E51-5129-F171-758FF072EF52}"/>
              </a:ext>
            </a:extLst>
          </p:cNvPr>
          <p:cNvSpPr txBox="1"/>
          <p:nvPr/>
        </p:nvSpPr>
        <p:spPr>
          <a:xfrm>
            <a:off x="0" y="0"/>
            <a:ext cx="1709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Savignac</a:t>
            </a:r>
            <a:r>
              <a:rPr lang="en-CA" sz="1400" dirty="0"/>
              <a:t> &amp; EJL ‘23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6067C4-41E5-81F1-639D-F0916D356F95}"/>
              </a:ext>
            </a:extLst>
          </p:cNvPr>
          <p:cNvGrpSpPr/>
          <p:nvPr/>
        </p:nvGrpSpPr>
        <p:grpSpPr>
          <a:xfrm>
            <a:off x="5128249" y="153852"/>
            <a:ext cx="6426927" cy="3205479"/>
            <a:chOff x="5407512" y="383569"/>
            <a:chExt cx="5939758" cy="2962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AE17E4D-8379-1175-533D-A8277382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7512" y="519648"/>
              <a:ext cx="5939758" cy="28264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3CF60B-8ABA-7ED9-E212-D3611422A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6443" y="383569"/>
              <a:ext cx="5340827" cy="264398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14A3F3A-1C06-C448-82B8-74903FB2F3B6}"/>
              </a:ext>
            </a:extLst>
          </p:cNvPr>
          <p:cNvSpPr txBox="1"/>
          <p:nvPr/>
        </p:nvSpPr>
        <p:spPr>
          <a:xfrm>
            <a:off x="6094900" y="2194560"/>
            <a:ext cx="2426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EJL, Chiang &amp; Ferguson ‘18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F672A1-194B-74D6-435E-E57935A0F9BE}"/>
              </a:ext>
            </a:extLst>
          </p:cNvPr>
          <p:cNvSpPr txBox="1"/>
          <p:nvPr/>
        </p:nvSpPr>
        <p:spPr>
          <a:xfrm>
            <a:off x="7774797" y="587175"/>
            <a:ext cx="420352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dirty="0"/>
              <a:t>Colder: freezing out of internal modes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0F52B1-5AC2-5F7F-CD98-D13589397282}"/>
              </a:ext>
            </a:extLst>
          </p:cNvPr>
          <p:cNvCxnSpPr/>
          <p:nvPr/>
        </p:nvCxnSpPr>
        <p:spPr>
          <a:xfrm>
            <a:off x="9264820" y="956507"/>
            <a:ext cx="0" cy="7242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8F1FBF-C676-FDC6-9A22-C5BC349FB1BA}"/>
              </a:ext>
            </a:extLst>
          </p:cNvPr>
          <p:cNvSpPr txBox="1"/>
          <p:nvPr/>
        </p:nvSpPr>
        <p:spPr>
          <a:xfrm rot="840317">
            <a:off x="1096028" y="2563762"/>
            <a:ext cx="2448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Colder: lower opacity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839499A-D802-36DB-DBF1-CA88B057C1E0}"/>
              </a:ext>
            </a:extLst>
          </p:cNvPr>
          <p:cNvSpPr/>
          <p:nvPr/>
        </p:nvSpPr>
        <p:spPr>
          <a:xfrm rot="929804">
            <a:off x="1725470" y="2377422"/>
            <a:ext cx="1410789" cy="3104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Arrow: Up-Down 18">
            <a:extLst>
              <a:ext uri="{FF2B5EF4-FFF2-40B4-BE49-F238E27FC236}">
                <a16:creationId xmlns:a16="http://schemas.microsoft.com/office/drawing/2014/main" id="{46407A5A-03CD-753E-F357-6808AFC6DB93}"/>
              </a:ext>
            </a:extLst>
          </p:cNvPr>
          <p:cNvSpPr/>
          <p:nvPr/>
        </p:nvSpPr>
        <p:spPr>
          <a:xfrm>
            <a:off x="4267980" y="4702163"/>
            <a:ext cx="583474" cy="1464189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261D6C-3FC6-1F54-8867-12C23AA769E6}"/>
              </a:ext>
            </a:extLst>
          </p:cNvPr>
          <p:cNvSpPr txBox="1"/>
          <p:nvPr/>
        </p:nvSpPr>
        <p:spPr>
          <a:xfrm>
            <a:off x="4958133" y="4772537"/>
            <a:ext cx="3103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Best chance to distinguish different planet composition at intermediate distances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3D779D-0E9E-66C9-483E-7F9429FC8485}"/>
              </a:ext>
            </a:extLst>
          </p:cNvPr>
          <p:cNvSpPr txBox="1">
            <a:spLocks/>
          </p:cNvSpPr>
          <p:nvPr/>
        </p:nvSpPr>
        <p:spPr>
          <a:xfrm>
            <a:off x="4463922" y="35421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smtClean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CA" sz="4800" dirty="0"/>
              <a:t>Roman-JWST connection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DEB2C6-87ED-FC2A-30E4-E95BA8150CF9}"/>
              </a:ext>
            </a:extLst>
          </p:cNvPr>
          <p:cNvSpPr txBox="1"/>
          <p:nvPr/>
        </p:nvSpPr>
        <p:spPr>
          <a:xfrm>
            <a:off x="8168640" y="4867720"/>
            <a:ext cx="3672839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2000" dirty="0"/>
              <a:t>Precise measure of break in planet mass function to constrain typical composition of gas accreted onto planets</a:t>
            </a:r>
          </a:p>
        </p:txBody>
      </p:sp>
    </p:spTree>
    <p:extLst>
      <p:ext uri="{BB962C8B-B14F-4D97-AF65-F5344CB8AC3E}">
        <p14:creationId xmlns:p14="http://schemas.microsoft.com/office/powerpoint/2010/main" val="135404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7" grpId="0"/>
      <p:bldP spid="18" grpId="0" animBg="1"/>
      <p:bldP spid="19" grpId="0" animBg="1"/>
      <p:bldP spid="20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atellite in space&#10;&#10;Description automatically generated">
            <a:extLst>
              <a:ext uri="{FF2B5EF4-FFF2-40B4-BE49-F238E27FC236}">
                <a16:creationId xmlns:a16="http://schemas.microsoft.com/office/drawing/2014/main" id="{00A0D37F-AAE4-0900-5232-2AE2D4888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5532" y="325009"/>
            <a:ext cx="3297218" cy="2184406"/>
          </a:xfrm>
          <a:prstGeom prst="rect">
            <a:avLst/>
          </a:prstGeom>
        </p:spPr>
      </p:pic>
      <p:pic>
        <p:nvPicPr>
          <p:cNvPr id="1026" name="Picture 2" descr="ALMA Observatory | ALMA">
            <a:extLst>
              <a:ext uri="{FF2B5EF4-FFF2-40B4-BE49-F238E27FC236}">
                <a16:creationId xmlns:a16="http://schemas.microsoft.com/office/drawing/2014/main" id="{74303622-793F-0FD3-2512-B5B13D66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57" y="4348586"/>
            <a:ext cx="4069475" cy="228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ral Dynamics Provides Mirrors &amp; Engineering Support For James Webb  Space Telescope - General Dynamics Mission Systems">
            <a:extLst>
              <a:ext uri="{FF2B5EF4-FFF2-40B4-BE49-F238E27FC236}">
                <a16:creationId xmlns:a16="http://schemas.microsoft.com/office/drawing/2014/main" id="{6AE81CFB-EED1-10D1-48E2-6FCA8DBED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11" y="198500"/>
            <a:ext cx="3886201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8B1420-2FA4-F6CF-B4E4-25B7D5D1F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493" y="2773396"/>
            <a:ext cx="2603257" cy="2721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F1505-3243-C3CC-4252-900C111D8210}"/>
              </a:ext>
            </a:extLst>
          </p:cNvPr>
          <p:cNvSpPr txBox="1"/>
          <p:nvPr/>
        </p:nvSpPr>
        <p:spPr>
          <a:xfrm>
            <a:off x="1939013" y="2750536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Sumi+ ’23</a:t>
            </a:r>
          </a:p>
        </p:txBody>
      </p:sp>
      <p:sp>
        <p:nvSpPr>
          <p:cNvPr id="5" name="Arrow: Left-Right 4">
            <a:extLst>
              <a:ext uri="{FF2B5EF4-FFF2-40B4-BE49-F238E27FC236}">
                <a16:creationId xmlns:a16="http://schemas.microsoft.com/office/drawing/2014/main" id="{0B6DA206-B5CF-B759-0DB2-3A5ECA097DC0}"/>
              </a:ext>
            </a:extLst>
          </p:cNvPr>
          <p:cNvSpPr/>
          <p:nvPr/>
        </p:nvSpPr>
        <p:spPr>
          <a:xfrm rot="1166987">
            <a:off x="4695707" y="3403498"/>
            <a:ext cx="2933666" cy="754380"/>
          </a:xfrm>
          <a:prstGeom prst="left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2D567C96-19CD-EFBC-DDED-6F9F95D60512}"/>
              </a:ext>
            </a:extLst>
          </p:cNvPr>
          <p:cNvSpPr/>
          <p:nvPr/>
        </p:nvSpPr>
        <p:spPr>
          <a:xfrm rot="20791823">
            <a:off x="4762924" y="1620549"/>
            <a:ext cx="2859814" cy="754380"/>
          </a:xfrm>
          <a:prstGeom prst="left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67BA08-73CE-A53F-0753-F426188055AD}"/>
              </a:ext>
            </a:extLst>
          </p:cNvPr>
          <p:cNvSpPr txBox="1"/>
          <p:nvPr/>
        </p:nvSpPr>
        <p:spPr>
          <a:xfrm rot="1171328">
            <a:off x="5009254" y="4025420"/>
            <a:ext cx="2173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Mass function vs. orbital distance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C4022-5D6F-2065-8890-9A226AF7D84B}"/>
              </a:ext>
            </a:extLst>
          </p:cNvPr>
          <p:cNvSpPr txBox="1"/>
          <p:nvPr/>
        </p:nvSpPr>
        <p:spPr>
          <a:xfrm rot="20804232">
            <a:off x="5067215" y="1049434"/>
            <a:ext cx="2707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Break in mass function: composition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8472EA-FC2F-A0A6-B417-C04751002722}"/>
              </a:ext>
            </a:extLst>
          </p:cNvPr>
          <p:cNvCxnSpPr/>
          <p:nvPr/>
        </p:nvCxnSpPr>
        <p:spPr>
          <a:xfrm flipH="1" flipV="1">
            <a:off x="1018438" y="3392737"/>
            <a:ext cx="1120140" cy="9296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32AF98-B9F3-A2BF-A77D-965990371906}"/>
              </a:ext>
            </a:extLst>
          </p:cNvPr>
          <p:cNvSpPr txBox="1"/>
          <p:nvPr/>
        </p:nvSpPr>
        <p:spPr>
          <a:xfrm>
            <a:off x="261398" y="4195136"/>
            <a:ext cx="155313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Steeper: higher initial seed mass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F037A3-68B1-297B-F965-A7ADDE5A5CD8}"/>
              </a:ext>
            </a:extLst>
          </p:cNvPr>
          <p:cNvCxnSpPr>
            <a:cxnSpLocks/>
          </p:cNvCxnSpPr>
          <p:nvPr/>
        </p:nvCxnSpPr>
        <p:spPr>
          <a:xfrm flipV="1">
            <a:off x="2595778" y="4624781"/>
            <a:ext cx="0" cy="11587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F9EDD46-FCB2-8EA0-BE1A-8384AB0E4292}"/>
              </a:ext>
            </a:extLst>
          </p:cNvPr>
          <p:cNvSpPr txBox="1"/>
          <p:nvPr/>
        </p:nvSpPr>
        <p:spPr>
          <a:xfrm>
            <a:off x="1089660" y="5740581"/>
            <a:ext cx="30099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Gap in mass function expected. Higher mass: wider initial separation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ACF88F-3174-671E-9916-1AFB87FB54D5}"/>
              </a:ext>
            </a:extLst>
          </p:cNvPr>
          <p:cNvSpPr txBox="1"/>
          <p:nvPr/>
        </p:nvSpPr>
        <p:spPr>
          <a:xfrm>
            <a:off x="156985" y="2139173"/>
            <a:ext cx="284304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Constraining initial state of planetary systems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6FAA7C-2213-FCC7-0662-5845E37A9168}"/>
              </a:ext>
            </a:extLst>
          </p:cNvPr>
          <p:cNvSpPr txBox="1"/>
          <p:nvPr/>
        </p:nvSpPr>
        <p:spPr>
          <a:xfrm>
            <a:off x="116836" y="2769247"/>
            <a:ext cx="1204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Chachan</a:t>
            </a:r>
            <a:r>
              <a:rPr lang="en-CA" sz="1400" dirty="0"/>
              <a:t> &amp; </a:t>
            </a:r>
          </a:p>
          <a:p>
            <a:r>
              <a:rPr lang="en-CA" sz="1400" dirty="0"/>
              <a:t>EJL (in prep)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F67E64-311F-B852-710A-807C6F9B2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3270" y="3190799"/>
            <a:ext cx="2156692" cy="20572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A06E94-C80B-1EBB-4929-74B134F481A4}"/>
              </a:ext>
            </a:extLst>
          </p:cNvPr>
          <p:cNvSpPr txBox="1"/>
          <p:nvPr/>
        </p:nvSpPr>
        <p:spPr>
          <a:xfrm>
            <a:off x="9978150" y="2936595"/>
            <a:ext cx="1906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Dullemond</a:t>
            </a:r>
            <a:r>
              <a:rPr lang="en-US" sz="1400" dirty="0"/>
              <a:t> et al. (2018)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39A4DF-6A0B-1D7A-BFB2-76490FEBEE17}"/>
              </a:ext>
            </a:extLst>
          </p:cNvPr>
          <p:cNvSpPr txBox="1"/>
          <p:nvPr/>
        </p:nvSpPr>
        <p:spPr>
          <a:xfrm>
            <a:off x="5220782" y="5048469"/>
            <a:ext cx="349596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Drop in &lt;Neptune population expected beyond 10 au:</a:t>
            </a:r>
          </a:p>
          <a:p>
            <a:r>
              <a:rPr lang="en-CA" dirty="0"/>
              <a:t>Ringed disks represent typical planet-forming disks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112FE2-DBED-B55D-5314-FE8DE335107F}"/>
              </a:ext>
            </a:extLst>
          </p:cNvPr>
          <p:cNvSpPr txBox="1"/>
          <p:nvPr/>
        </p:nvSpPr>
        <p:spPr>
          <a:xfrm>
            <a:off x="6623836" y="2238991"/>
            <a:ext cx="349596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Break at higher mass: more pollution / higher metallicity</a:t>
            </a:r>
          </a:p>
        </p:txBody>
      </p:sp>
    </p:spTree>
    <p:extLst>
      <p:ext uri="{BB962C8B-B14F-4D97-AF65-F5344CB8AC3E}">
        <p14:creationId xmlns:p14="http://schemas.microsoft.com/office/powerpoint/2010/main" val="231978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9" grpId="0"/>
      <p:bldP spid="13" grpId="0" animBg="1"/>
      <p:bldP spid="17" grpId="0" animBg="1"/>
      <p:bldP spid="18" grpId="0" animBg="1"/>
      <p:bldP spid="19" grpId="0"/>
      <p:bldP spid="21" grpId="0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A2837-B6CC-153B-2C7D-E9500790F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07" y="107073"/>
            <a:ext cx="10515600" cy="1059769"/>
          </a:xfrm>
        </p:spPr>
        <p:txBody>
          <a:bodyPr>
            <a:normAutofit/>
          </a:bodyPr>
          <a:lstStyle/>
          <a:p>
            <a:r>
              <a:rPr lang="en-CA" dirty="0"/>
              <a:t>Unique capability of Roman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0FD3E2-D37E-5E07-753C-18CFDB274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854" y="1257114"/>
            <a:ext cx="7597153" cy="50899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0BDBA-0A05-AD8A-CD77-39A7B0009168}"/>
              </a:ext>
            </a:extLst>
          </p:cNvPr>
          <p:cNvSpPr txBox="1"/>
          <p:nvPr/>
        </p:nvSpPr>
        <p:spPr>
          <a:xfrm>
            <a:off x="673178" y="6162353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Zhu &amp; Dong ‘21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A53FA-D8FE-A5D7-629E-B706F9B6BA58}"/>
              </a:ext>
            </a:extLst>
          </p:cNvPr>
          <p:cNvSpPr txBox="1"/>
          <p:nvPr/>
        </p:nvSpPr>
        <p:spPr>
          <a:xfrm>
            <a:off x="8622285" y="1951816"/>
            <a:ext cx="2882979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only mission (in the foreseeable future) capable of probing rocky planets at intermediate distances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8DE165-7C53-8837-9CFA-E21F19A62A7D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744452" y="2767424"/>
            <a:ext cx="2877833" cy="20850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DDD5EB-4117-4DEF-B6DD-954F1C165FF5}"/>
              </a:ext>
            </a:extLst>
          </p:cNvPr>
          <p:cNvSpPr txBox="1"/>
          <p:nvPr/>
        </p:nvSpPr>
        <p:spPr>
          <a:xfrm>
            <a:off x="8622285" y="4325712"/>
            <a:ext cx="2882979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probe the bottom of planet mass function and mass function vs. orbital distances</a:t>
            </a:r>
          </a:p>
        </p:txBody>
      </p:sp>
    </p:spTree>
    <p:extLst>
      <p:ext uri="{BB962C8B-B14F-4D97-AF65-F5344CB8AC3E}">
        <p14:creationId xmlns:p14="http://schemas.microsoft.com/office/powerpoint/2010/main" val="38298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A6A67B5-53FA-2781-4F94-EACFC70843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094" y="242842"/>
            <a:ext cx="6777138" cy="3245792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1F653D2-EE3B-0513-96E5-CB9DFBA0C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9333" y="3198907"/>
            <a:ext cx="6038773" cy="3582471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47A522-24C4-4A14-B850-B0DEDFD72B35}"/>
              </a:ext>
            </a:extLst>
          </p:cNvPr>
          <p:cNvSpPr txBox="1"/>
          <p:nvPr/>
        </p:nvSpPr>
        <p:spPr>
          <a:xfrm>
            <a:off x="92094" y="33130"/>
            <a:ext cx="245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EJL, </a:t>
            </a:r>
            <a:r>
              <a:rPr lang="en-US" sz="1400" dirty="0" err="1"/>
              <a:t>Karalis</a:t>
            </a:r>
            <a:r>
              <a:rPr lang="en-US" sz="1400" dirty="0"/>
              <a:t> &amp; </a:t>
            </a:r>
            <a:r>
              <a:rPr lang="en-US" sz="1400" dirty="0" err="1"/>
              <a:t>Thorngren</a:t>
            </a:r>
            <a:r>
              <a:rPr lang="en-US" sz="1400" dirty="0"/>
              <a:t> ‘22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740AC-6EB3-62D6-D35A-A92313E21739}"/>
                  </a:ext>
                </a:extLst>
              </p:cNvPr>
              <p:cNvSpPr txBox="1"/>
              <p:nvPr/>
            </p:nvSpPr>
            <p:spPr>
              <a:xfrm>
                <a:off x="6930195" y="314543"/>
                <a:ext cx="4094063" cy="84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𝑔𝑎𝑠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𝑐𝑜𝑟𝑒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~ 0.06 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𝑀𝑦𝑟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𝑐𝑜𝑟𝑒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5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1.7</m:t>
                          </m:r>
                        </m:sup>
                      </m:sSup>
                      <m:sSup>
                        <m:s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0.02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0.4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C740AC-6EB3-62D6-D35A-A92313E21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0195" y="314543"/>
                <a:ext cx="4094063" cy="844655"/>
              </a:xfrm>
              <a:prstGeom prst="rect">
                <a:avLst/>
              </a:prstGeom>
              <a:blipFill>
                <a:blip r:embed="rId4"/>
                <a:stretch>
                  <a:fillRect r="-2533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611C608-32F6-ACFB-FDAD-3E82F6B61E68}"/>
              </a:ext>
            </a:extLst>
          </p:cNvPr>
          <p:cNvSpPr txBox="1"/>
          <p:nvPr/>
        </p:nvSpPr>
        <p:spPr>
          <a:xfrm>
            <a:off x="7271702" y="1459673"/>
            <a:ext cx="447102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Core mass critically determines the initial gas content of the 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1DD662-307F-FA44-59E1-04F913485F67}"/>
              </a:ext>
            </a:extLst>
          </p:cNvPr>
          <p:cNvSpPr txBox="1"/>
          <p:nvPr/>
        </p:nvSpPr>
        <p:spPr>
          <a:xfrm>
            <a:off x="10204226" y="2891130"/>
            <a:ext cx="1763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Rogers &amp; Owen ‘21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4407FD-168C-A260-234E-A601EFFBD28B}"/>
                  </a:ext>
                </a:extLst>
              </p:cNvPr>
              <p:cNvSpPr txBox="1"/>
              <p:nvPr/>
            </p:nvSpPr>
            <p:spPr>
              <a:xfrm>
                <a:off x="636020" y="3876199"/>
                <a:ext cx="2363596" cy="8535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𝑋𝑈𝑉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𝐺𝐾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F4407FD-168C-A260-234E-A601EFFBD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20" y="3876199"/>
                <a:ext cx="2363596" cy="8535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FA9D0D-AE70-5D2F-FB43-CBE6508AD96B}"/>
              </a:ext>
            </a:extLst>
          </p:cNvPr>
          <p:cNvSpPr txBox="1"/>
          <p:nvPr/>
        </p:nvSpPr>
        <p:spPr>
          <a:xfrm>
            <a:off x="3410768" y="3578625"/>
            <a:ext cx="2488182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Driven by gas content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639B28-410E-C1CE-FDF4-12D84B38D7A1}"/>
              </a:ext>
            </a:extLst>
          </p:cNvPr>
          <p:cNvCxnSpPr>
            <a:stCxn id="21" idx="1"/>
          </p:cNvCxnSpPr>
          <p:nvPr/>
        </p:nvCxnSpPr>
        <p:spPr>
          <a:xfrm flipH="1">
            <a:off x="2333683" y="3763291"/>
            <a:ext cx="1077085" cy="1129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7D899A8-29B0-BFA0-4706-8952C99EBD95}"/>
              </a:ext>
            </a:extLst>
          </p:cNvPr>
          <p:cNvSpPr txBox="1"/>
          <p:nvPr/>
        </p:nvSpPr>
        <p:spPr>
          <a:xfrm>
            <a:off x="764104" y="4990142"/>
            <a:ext cx="447102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Post-formation mass loss and cooling also determined by planet mass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424A2-6277-FE75-999A-912A064BE6DD}"/>
              </a:ext>
            </a:extLst>
          </p:cNvPr>
          <p:cNvSpPr txBox="1"/>
          <p:nvPr/>
        </p:nvSpPr>
        <p:spPr>
          <a:xfrm>
            <a:off x="10531335" y="45091"/>
            <a:ext cx="1568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EJL &amp; Chiang ‘15</a:t>
            </a:r>
          </a:p>
        </p:txBody>
      </p:sp>
    </p:spTree>
    <p:extLst>
      <p:ext uri="{BB962C8B-B14F-4D97-AF65-F5344CB8AC3E}">
        <p14:creationId xmlns:p14="http://schemas.microsoft.com/office/powerpoint/2010/main" val="77570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/>
      <p:bldP spid="21" grpId="0" animBg="1"/>
      <p:bldP spid="2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7436DC-4FE2-A1E8-BE0C-6271157D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6" y="248513"/>
            <a:ext cx="10515600" cy="618944"/>
          </a:xfrm>
        </p:spPr>
        <p:txBody>
          <a:bodyPr>
            <a:normAutofit fontScale="90000"/>
          </a:bodyPr>
          <a:lstStyle/>
          <a:p>
            <a:r>
              <a:rPr lang="en-CA" dirty="0"/>
              <a:t>Prediction: wide-orbit planets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CFE6FD-D5C7-BFC4-A14C-BA59BD04C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286" y="3259983"/>
            <a:ext cx="9492342" cy="361342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E50B7B-F8B4-04C7-56A1-24DDEE481E70}"/>
              </a:ext>
            </a:extLst>
          </p:cNvPr>
          <p:cNvSpPr txBox="1"/>
          <p:nvPr/>
        </p:nvSpPr>
        <p:spPr>
          <a:xfrm>
            <a:off x="9120052" y="3862706"/>
            <a:ext cx="1788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Bae et al. ‘23 (PPVII)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F8F8D9-3852-CBC9-5945-E340D281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11" y="867457"/>
            <a:ext cx="64293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14416B-BE9B-E4FD-7CB5-C858EA1D96AE}"/>
              </a:ext>
            </a:extLst>
          </p:cNvPr>
          <p:cNvSpPr txBox="1"/>
          <p:nvPr/>
        </p:nvSpPr>
        <p:spPr>
          <a:xfrm>
            <a:off x="338411" y="3066372"/>
            <a:ext cx="191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3 </a:t>
            </a:r>
            <a:r>
              <a:rPr lang="en-CA" sz="1400" dirty="0" err="1"/>
              <a:t>Saturns</a:t>
            </a:r>
            <a:r>
              <a:rPr lang="en-CA" sz="1400" dirty="0"/>
              <a:t>; Dong+ ‘15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1F84A8-99AA-7A6E-D2ED-85FCFBC59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3752" y="822566"/>
            <a:ext cx="2312466" cy="24823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41B8AA-284E-94BD-F398-084929C2EE85}"/>
              </a:ext>
            </a:extLst>
          </p:cNvPr>
          <p:cNvSpPr txBox="1"/>
          <p:nvPr/>
        </p:nvSpPr>
        <p:spPr>
          <a:xfrm>
            <a:off x="9361713" y="2804733"/>
            <a:ext cx="1880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1 Neptune; Bae+ ‘17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7C2B61-053C-CBA5-6289-CF85E6526956}"/>
              </a:ext>
            </a:extLst>
          </p:cNvPr>
          <p:cNvSpPr txBox="1"/>
          <p:nvPr/>
        </p:nvSpPr>
        <p:spPr>
          <a:xfrm>
            <a:off x="8689931" y="5773783"/>
            <a:ext cx="34120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dirty="0"/>
              <a:t>Disputed except for PDS 70 </a:t>
            </a:r>
            <a:r>
              <a:rPr lang="en-CA" dirty="0" err="1"/>
              <a:t>bc</a:t>
            </a:r>
            <a:endParaRPr lang="en-CA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CC69BE-E911-BB8A-ACDF-2A3086F42C3E}"/>
              </a:ext>
            </a:extLst>
          </p:cNvPr>
          <p:cNvCxnSpPr>
            <a:stCxn id="17" idx="0"/>
          </p:cNvCxnSpPr>
          <p:nvPr/>
        </p:nvCxnSpPr>
        <p:spPr>
          <a:xfrm flipV="1">
            <a:off x="10395943" y="5582194"/>
            <a:ext cx="0" cy="1915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B71F15A-B9E8-3B6A-0F2F-BA3C8476DE53}"/>
              </a:ext>
            </a:extLst>
          </p:cNvPr>
          <p:cNvSpPr txBox="1"/>
          <p:nvPr/>
        </p:nvSpPr>
        <p:spPr>
          <a:xfrm>
            <a:off x="338411" y="4293438"/>
            <a:ext cx="2506470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For many of the sub-structures, no conclusive &amp; unique evidence of planet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701725-1C4E-A3CD-957E-5E8DFAE1C295}"/>
              </a:ext>
            </a:extLst>
          </p:cNvPr>
          <p:cNvSpPr txBox="1"/>
          <p:nvPr/>
        </p:nvSpPr>
        <p:spPr>
          <a:xfrm>
            <a:off x="338411" y="5493767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Speedie</a:t>
            </a:r>
            <a:r>
              <a:rPr lang="en-CA" sz="1400" dirty="0"/>
              <a:t> &amp; Dong ‘22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2EFA42-93C8-D1DB-4915-4FBFD3E82A9B}"/>
              </a:ext>
            </a:extLst>
          </p:cNvPr>
          <p:cNvSpPr txBox="1"/>
          <p:nvPr/>
        </p:nvSpPr>
        <p:spPr>
          <a:xfrm>
            <a:off x="9621511" y="1580042"/>
            <a:ext cx="231246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Depends on the level of diffusive turbulence in gas!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006BBD5-C37B-F31C-95B8-BCF45934816C}"/>
              </a:ext>
            </a:extLst>
          </p:cNvPr>
          <p:cNvSpPr/>
          <p:nvPr/>
        </p:nvSpPr>
        <p:spPr>
          <a:xfrm>
            <a:off x="7153752" y="3786626"/>
            <a:ext cx="1799514" cy="58903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96B55B-3374-D32B-264F-776D1EECB82F}"/>
              </a:ext>
            </a:extLst>
          </p:cNvPr>
          <p:cNvSpPr txBox="1"/>
          <p:nvPr/>
        </p:nvSpPr>
        <p:spPr>
          <a:xfrm>
            <a:off x="8309985" y="3479743"/>
            <a:ext cx="252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Potentially GI (A. Boss)</a:t>
            </a:r>
          </a:p>
        </p:txBody>
      </p:sp>
    </p:spTree>
    <p:extLst>
      <p:ext uri="{BB962C8B-B14F-4D97-AF65-F5344CB8AC3E}">
        <p14:creationId xmlns:p14="http://schemas.microsoft.com/office/powerpoint/2010/main" val="406639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  <p:bldP spid="20" grpId="0" animBg="1"/>
      <p:bldP spid="21" grpId="0"/>
      <p:bldP spid="22" grpId="0" animBg="1"/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78E60E-11B9-847D-689A-1235066BDB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57233" y="987775"/>
            <a:ext cx="4389121" cy="420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A8CE76-6814-D766-B524-AF3A76FDDA64}"/>
              </a:ext>
            </a:extLst>
          </p:cNvPr>
          <p:cNvSpPr txBox="1"/>
          <p:nvPr/>
        </p:nvSpPr>
        <p:spPr>
          <a:xfrm>
            <a:off x="583655" y="918439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Suzuki+ ’18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A6E2FEF-7C9A-0C77-9533-2E009AEB2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6" y="248513"/>
            <a:ext cx="10515600" cy="618944"/>
          </a:xfrm>
        </p:spPr>
        <p:txBody>
          <a:bodyPr>
            <a:normAutofit fontScale="90000"/>
          </a:bodyPr>
          <a:lstStyle/>
          <a:p>
            <a:r>
              <a:rPr lang="en-CA" dirty="0"/>
              <a:t>Prediction: mass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E38297-0E29-4B0F-C1BF-0713CA41E90E}"/>
                  </a:ext>
                </a:extLst>
              </p:cNvPr>
              <p:cNvSpPr txBox="1"/>
              <p:nvPr/>
            </p:nvSpPr>
            <p:spPr>
              <a:xfrm>
                <a:off x="6086884" y="1277199"/>
                <a:ext cx="4535472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</m:acc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  <m:sSup>
                                <m:sSupPr>
                                  <m:ctrlPr>
                                    <a:rPr lang="el-G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1/2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𝑤𝑖𝑛𝑑</m:t>
                          </m:r>
                        </m:sub>
                      </m:sSub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E38297-0E29-4B0F-C1BF-0713CA41E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884" y="1277199"/>
                <a:ext cx="4535472" cy="7022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8F8C897-C87B-119D-5890-1A9748BC884A}"/>
              </a:ext>
            </a:extLst>
          </p:cNvPr>
          <p:cNvSpPr txBox="1"/>
          <p:nvPr/>
        </p:nvSpPr>
        <p:spPr>
          <a:xfrm>
            <a:off x="5486399" y="836305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Gas disk evolution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7B7CD-03C3-EBFE-2DC3-FC2E2416C8C2}"/>
              </a:ext>
            </a:extLst>
          </p:cNvPr>
          <p:cNvSpPr txBox="1"/>
          <p:nvPr/>
        </p:nvSpPr>
        <p:spPr>
          <a:xfrm>
            <a:off x="5486399" y="2230575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Solid disk</a:t>
            </a:r>
          </a:p>
        </p:txBody>
      </p:sp>
      <p:sp>
        <p:nvSpPr>
          <p:cNvPr id="15" name="Flowchart: Manual Operation 14">
            <a:extLst>
              <a:ext uri="{FF2B5EF4-FFF2-40B4-BE49-F238E27FC236}">
                <a16:creationId xmlns:a16="http://schemas.microsoft.com/office/drawing/2014/main" id="{F3E5DA6C-005E-A6A0-9969-C9DEDB558475}"/>
              </a:ext>
            </a:extLst>
          </p:cNvPr>
          <p:cNvSpPr/>
          <p:nvPr/>
        </p:nvSpPr>
        <p:spPr>
          <a:xfrm rot="5400000">
            <a:off x="7583497" y="1610378"/>
            <a:ext cx="1369181" cy="2854035"/>
          </a:xfrm>
          <a:prstGeom prst="flowChartManualOperation">
            <a:avLst/>
          </a:prstGeom>
          <a:gradFill>
            <a:gsLst>
              <a:gs pos="100000">
                <a:schemeClr val="accent1"/>
              </a:gs>
              <a:gs pos="0">
                <a:srgbClr val="F3EEE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3376E8-7BB0-A21B-90EA-AACB19121651}"/>
              </a:ext>
            </a:extLst>
          </p:cNvPr>
          <p:cNvSpPr/>
          <p:nvPr/>
        </p:nvSpPr>
        <p:spPr>
          <a:xfrm>
            <a:off x="8803618" y="3036446"/>
            <a:ext cx="173810" cy="173810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262C9D63-5D52-D19E-6407-E8562C84ACBB}"/>
              </a:ext>
            </a:extLst>
          </p:cNvPr>
          <p:cNvSpPr/>
          <p:nvPr/>
        </p:nvSpPr>
        <p:spPr>
          <a:xfrm>
            <a:off x="7507045" y="2957861"/>
            <a:ext cx="330979" cy="330979"/>
          </a:xfrm>
          <a:prstGeom prst="cub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09B5C498-14C0-D86A-C566-D07A9B8B1BEE}"/>
              </a:ext>
            </a:extLst>
          </p:cNvPr>
          <p:cNvSpPr/>
          <p:nvPr/>
        </p:nvSpPr>
        <p:spPr>
          <a:xfrm>
            <a:off x="8803618" y="2341218"/>
            <a:ext cx="173810" cy="61664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D267681C-2AF7-5840-139A-D348B457B6ED}"/>
              </a:ext>
            </a:extLst>
          </p:cNvPr>
          <p:cNvSpPr/>
          <p:nvPr/>
        </p:nvSpPr>
        <p:spPr>
          <a:xfrm>
            <a:off x="7585629" y="2568509"/>
            <a:ext cx="173810" cy="33097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BCF25640-0E80-A4EC-9BD2-AC6BEC11F3B1}"/>
              </a:ext>
            </a:extLst>
          </p:cNvPr>
          <p:cNvSpPr/>
          <p:nvPr/>
        </p:nvSpPr>
        <p:spPr>
          <a:xfrm rot="16200000">
            <a:off x="8333668" y="2815028"/>
            <a:ext cx="173810" cy="61664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230288-ABB1-313B-56F1-F6A8234D6EDD}"/>
              </a:ext>
            </a:extLst>
          </p:cNvPr>
          <p:cNvSpPr txBox="1"/>
          <p:nvPr/>
        </p:nvSpPr>
        <p:spPr>
          <a:xfrm>
            <a:off x="9754811" y="2713278"/>
            <a:ext cx="2370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Radial drift depends </a:t>
            </a:r>
          </a:p>
          <a:p>
            <a:r>
              <a:rPr lang="en-CA" dirty="0"/>
              <a:t>on unknown </a:t>
            </a:r>
          </a:p>
          <a:p>
            <a:r>
              <a:rPr lang="en-CA" dirty="0"/>
              <a:t>Stokes number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7A13ACF-ADBB-F979-D1AB-35A9DB589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6" y="3846900"/>
            <a:ext cx="2535692" cy="25025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943672-08B5-E14B-8FCF-A8D8D99F0B7A}"/>
              </a:ext>
            </a:extLst>
          </p:cNvPr>
          <p:cNvSpPr txBox="1"/>
          <p:nvPr/>
        </p:nvSpPr>
        <p:spPr>
          <a:xfrm>
            <a:off x="8913796" y="4707942"/>
            <a:ext cx="2510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Aerodynamic drag also determines initial core growth rate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F0B8AE-7AE2-B82C-9640-97BB33A2321F}"/>
              </a:ext>
            </a:extLst>
          </p:cNvPr>
          <p:cNvSpPr txBox="1"/>
          <p:nvPr/>
        </p:nvSpPr>
        <p:spPr>
          <a:xfrm>
            <a:off x="6187095" y="6363249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err="1"/>
              <a:t>Ormel</a:t>
            </a:r>
            <a:r>
              <a:rPr lang="en-CA" sz="1400" dirty="0"/>
              <a:t> &amp; Klahr ‘10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BD4BD39-DEF9-CCB6-436B-0242B1912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47" y="3940651"/>
            <a:ext cx="4543366" cy="2736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3652C9-82FE-4966-661C-7CA0C8F23768}"/>
              </a:ext>
            </a:extLst>
          </p:cNvPr>
          <p:cNvSpPr txBox="1"/>
          <p:nvPr/>
        </p:nvSpPr>
        <p:spPr>
          <a:xfrm>
            <a:off x="185056" y="5853123"/>
            <a:ext cx="429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dirty="0"/>
              <a:t>Migration reduces/halts at low viscosity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D0738F-98E6-6DF9-E305-C6BC490CA4F8}"/>
              </a:ext>
            </a:extLst>
          </p:cNvPr>
          <p:cNvSpPr txBox="1"/>
          <p:nvPr/>
        </p:nvSpPr>
        <p:spPr>
          <a:xfrm>
            <a:off x="1535714" y="4068908"/>
            <a:ext cx="795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Yu+ ‘10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F4888-CD6B-51C9-4604-4F762985C8BC}"/>
              </a:ext>
            </a:extLst>
          </p:cNvPr>
          <p:cNvSpPr txBox="1"/>
          <p:nvPr/>
        </p:nvSpPr>
        <p:spPr>
          <a:xfrm>
            <a:off x="7987626" y="708282"/>
            <a:ext cx="31438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dirty="0"/>
              <a:t>Unknown turbulent viscosity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1F3677-127F-2FA2-60FC-44811C026770}"/>
              </a:ext>
            </a:extLst>
          </p:cNvPr>
          <p:cNvCxnSpPr/>
          <p:nvPr/>
        </p:nvCxnSpPr>
        <p:spPr>
          <a:xfrm>
            <a:off x="8455409" y="1072327"/>
            <a:ext cx="0" cy="4255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33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/>
      <p:bldP spid="29" grpId="0"/>
      <p:bldP spid="30" grpId="0"/>
      <p:bldP spid="33" grpId="0" animBg="1"/>
      <p:bldP spid="3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A15DF-A604-906D-1E29-D19CEF87C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38" y="582420"/>
            <a:ext cx="10664261" cy="363977"/>
          </a:xfrm>
        </p:spPr>
        <p:txBody>
          <a:bodyPr>
            <a:noAutofit/>
          </a:bodyPr>
          <a:lstStyle/>
          <a:p>
            <a:r>
              <a:rPr lang="en-US" sz="4800" dirty="0"/>
              <a:t>Ringed disks: St and alpha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A01FA-D856-7A81-DB63-660BAB15C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38" y="1279801"/>
            <a:ext cx="7743683" cy="48281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2B5453-4706-F928-97A3-7E6EC952EC11}"/>
              </a:ext>
            </a:extLst>
          </p:cNvPr>
          <p:cNvSpPr txBox="1"/>
          <p:nvPr/>
        </p:nvSpPr>
        <p:spPr>
          <a:xfrm>
            <a:off x="10126911" y="42841"/>
            <a:ext cx="1906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Dullemond</a:t>
            </a:r>
            <a:r>
              <a:rPr lang="en-US" sz="1400" dirty="0"/>
              <a:t> et al. (2018)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4C7AE-13FE-567C-27C1-E20768CFA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437" y="897161"/>
            <a:ext cx="3234511" cy="25446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AC5759-6B83-8B12-B5E9-9A3E05E11DEC}"/>
              </a:ext>
            </a:extLst>
          </p:cNvPr>
          <p:cNvSpPr txBox="1"/>
          <p:nvPr/>
        </p:nvSpPr>
        <p:spPr>
          <a:xfrm>
            <a:off x="9980814" y="3451297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(au)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BF75C-2EAA-1A4C-F1BB-0088A0763566}"/>
              </a:ext>
            </a:extLst>
          </p:cNvPr>
          <p:cNvSpPr txBox="1"/>
          <p:nvPr/>
        </p:nvSpPr>
        <p:spPr>
          <a:xfrm rot="16200000">
            <a:off x="7900980" y="2056920"/>
            <a:ext cx="99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Intensity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E35A627-5726-C407-0971-7F04E7CDF759}"/>
              </a:ext>
            </a:extLst>
          </p:cNvPr>
          <p:cNvSpPr/>
          <p:nvPr/>
        </p:nvSpPr>
        <p:spPr>
          <a:xfrm>
            <a:off x="9891351" y="1989245"/>
            <a:ext cx="310341" cy="188422"/>
          </a:xfrm>
          <a:prstGeom prst="rightArrow">
            <a:avLst>
              <a:gd name="adj1" fmla="val 4999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D1D0B2E-8736-281D-54E7-A8ED8A9A3A87}"/>
              </a:ext>
            </a:extLst>
          </p:cNvPr>
          <p:cNvSpPr/>
          <p:nvPr/>
        </p:nvSpPr>
        <p:spPr>
          <a:xfrm rot="10800000">
            <a:off x="10561742" y="1989245"/>
            <a:ext cx="310341" cy="188422"/>
          </a:xfrm>
          <a:prstGeom prst="rightArrow">
            <a:avLst>
              <a:gd name="adj1" fmla="val 4999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30BEA8-2B08-0FE6-7E7F-74C5C6BB9D0F}"/>
              </a:ext>
            </a:extLst>
          </p:cNvPr>
          <p:cNvSpPr txBox="1"/>
          <p:nvPr/>
        </p:nvSpPr>
        <p:spPr>
          <a:xfrm>
            <a:off x="9980814" y="2253475"/>
            <a:ext cx="1812209" cy="369332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Collect by drag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2711A52-0103-D74B-7BF8-231116951151}"/>
              </a:ext>
            </a:extLst>
          </p:cNvPr>
          <p:cNvSpPr/>
          <p:nvPr/>
        </p:nvSpPr>
        <p:spPr>
          <a:xfrm rot="10800000">
            <a:off x="9980814" y="1638471"/>
            <a:ext cx="310341" cy="188422"/>
          </a:xfrm>
          <a:prstGeom prst="rightArrow">
            <a:avLst>
              <a:gd name="adj1" fmla="val 49999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EA6E4BB-F4AC-2A2D-E5C0-484FF995A082}"/>
              </a:ext>
            </a:extLst>
          </p:cNvPr>
          <p:cNvSpPr/>
          <p:nvPr/>
        </p:nvSpPr>
        <p:spPr>
          <a:xfrm>
            <a:off x="10442111" y="1638471"/>
            <a:ext cx="310341" cy="188422"/>
          </a:xfrm>
          <a:prstGeom prst="rightArrow">
            <a:avLst>
              <a:gd name="adj1" fmla="val 49999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93A1DC-38D3-9B72-71FA-6680D292CBFC}"/>
              </a:ext>
            </a:extLst>
          </p:cNvPr>
          <p:cNvSpPr txBox="1"/>
          <p:nvPr/>
        </p:nvSpPr>
        <p:spPr>
          <a:xfrm>
            <a:off x="8215104" y="1210977"/>
            <a:ext cx="2537348" cy="369332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Diffuse by turbulence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798874-38C3-AF65-396D-3750318270EF}"/>
                  </a:ext>
                </a:extLst>
              </p:cNvPr>
              <p:cNvSpPr txBox="1"/>
              <p:nvPr/>
            </p:nvSpPr>
            <p:spPr>
              <a:xfrm>
                <a:off x="8982559" y="4886094"/>
                <a:ext cx="2872518" cy="917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𝑆𝑡</m:t>
                                  </m:r>
                                </m:num>
                                <m:den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798874-38C3-AF65-396D-375031827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559" y="4886094"/>
                <a:ext cx="2872518" cy="9176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47A8C4A-4357-ABAC-0D10-8590092B852F}"/>
              </a:ext>
            </a:extLst>
          </p:cNvPr>
          <p:cNvSpPr txBox="1"/>
          <p:nvPr/>
        </p:nvSpPr>
        <p:spPr>
          <a:xfrm>
            <a:off x="8915458" y="6043385"/>
            <a:ext cx="242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Width of pressure bump</a:t>
            </a:r>
          </a:p>
          <a:p>
            <a:r>
              <a:rPr lang="en-CA" dirty="0"/>
              <a:t>~ gas disk scale height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B60423-CD58-E39B-A024-C4299A31ADF6}"/>
              </a:ext>
            </a:extLst>
          </p:cNvPr>
          <p:cNvCxnSpPr>
            <a:cxnSpLocks/>
          </p:cNvCxnSpPr>
          <p:nvPr/>
        </p:nvCxnSpPr>
        <p:spPr>
          <a:xfrm flipV="1">
            <a:off x="9891350" y="5552902"/>
            <a:ext cx="0" cy="4745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2E41847-4831-8308-832C-416D550A6731}"/>
              </a:ext>
            </a:extLst>
          </p:cNvPr>
          <p:cNvSpPr txBox="1"/>
          <p:nvPr/>
        </p:nvSpPr>
        <p:spPr>
          <a:xfrm>
            <a:off x="8326346" y="413792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Dust ring width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479AE-5816-0A78-AA49-D7EA9FFFDE44}"/>
              </a:ext>
            </a:extLst>
          </p:cNvPr>
          <p:cNvCxnSpPr>
            <a:cxnSpLocks/>
          </p:cNvCxnSpPr>
          <p:nvPr/>
        </p:nvCxnSpPr>
        <p:spPr>
          <a:xfrm>
            <a:off x="9175531" y="4516582"/>
            <a:ext cx="0" cy="6373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B025A77-711A-E53C-7191-92F54D20EBAC}"/>
              </a:ext>
            </a:extLst>
          </p:cNvPr>
          <p:cNvSpPr txBox="1"/>
          <p:nvPr/>
        </p:nvSpPr>
        <p:spPr>
          <a:xfrm>
            <a:off x="10135983" y="3787579"/>
            <a:ext cx="2056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 strength between diffusion and drag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DA53A8A-2E29-30B4-C386-B62298D4B441}"/>
              </a:ext>
            </a:extLst>
          </p:cNvPr>
          <p:cNvCxnSpPr>
            <a:cxnSpLocks/>
          </p:cNvCxnSpPr>
          <p:nvPr/>
        </p:nvCxnSpPr>
        <p:spPr>
          <a:xfrm>
            <a:off x="10872083" y="4710909"/>
            <a:ext cx="0" cy="2268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5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B753-5B49-B957-839B-60C830CBC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28" y="169580"/>
            <a:ext cx="9720072" cy="920311"/>
          </a:xfrm>
        </p:spPr>
        <p:txBody>
          <a:bodyPr/>
          <a:lstStyle/>
          <a:p>
            <a:r>
              <a:rPr lang="en-CA" dirty="0"/>
              <a:t>A toy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A8723E-FB1B-0B8E-250C-A05B17C7D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284" y="1393397"/>
            <a:ext cx="4288830" cy="3214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0FCF1D-3AF7-D031-4076-464AE00D8377}"/>
              </a:ext>
            </a:extLst>
          </p:cNvPr>
          <p:cNvSpPr txBox="1"/>
          <p:nvPr/>
        </p:nvSpPr>
        <p:spPr>
          <a:xfrm>
            <a:off x="10939983" y="64099"/>
            <a:ext cx="103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EJL (2024)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610CAF-E7FD-34FD-B86F-10188DE14EDF}"/>
              </a:ext>
            </a:extLst>
          </p:cNvPr>
          <p:cNvSpPr txBox="1"/>
          <p:nvPr/>
        </p:nvSpPr>
        <p:spPr>
          <a:xfrm>
            <a:off x="4596078" y="1177411"/>
            <a:ext cx="22971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Data from Tobin et al.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F077BF-CF85-8010-5376-25B334256717}"/>
                  </a:ext>
                </a:extLst>
              </p:cNvPr>
              <p:cNvSpPr txBox="1"/>
              <p:nvPr/>
            </p:nvSpPr>
            <p:spPr>
              <a:xfrm rot="20641211">
                <a:off x="5279556" y="2087510"/>
                <a:ext cx="1886286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  <m:r>
                        <a:rPr lang="en-CA" sz="240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CA" sz="240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r>
                            <a:rPr lang="en-US" sz="24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57</m:t>
                          </m:r>
                        </m:sup>
                      </m:sSup>
                    </m:oMath>
                  </m:oMathPara>
                </a14:m>
                <a:endParaRPr lang="en-CA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CF077BF-CF85-8010-5376-25B334256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41211">
                <a:off x="5279556" y="2087510"/>
                <a:ext cx="1886286" cy="373500"/>
              </a:xfrm>
              <a:prstGeom prst="rect">
                <a:avLst/>
              </a:prstGeom>
              <a:blipFill>
                <a:blip r:embed="rId3"/>
                <a:stretch>
                  <a:fillRect l="-2222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3A6191-5A25-084F-5AC5-6712236EE657}"/>
                  </a:ext>
                </a:extLst>
              </p:cNvPr>
              <p:cNvSpPr txBox="1"/>
              <p:nvPr/>
            </p:nvSpPr>
            <p:spPr>
              <a:xfrm>
                <a:off x="68650" y="5206619"/>
                <a:ext cx="5327707" cy="9028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CA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acc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~−</m:t>
                      </m:r>
                      <m:f>
                        <m:f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𝑆𝑡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CA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𝑆𝑡</m:t>
                          </m:r>
                        </m:e>
                      </m:d>
                    </m:oMath>
                  </m:oMathPara>
                </a14:m>
                <a:endParaRPr lang="en-CA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D3A6191-5A25-084F-5AC5-6712236EE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0" y="5206619"/>
                <a:ext cx="5327707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4CF3B7F-F54D-2B07-F023-7C95D7D28F1E}"/>
              </a:ext>
            </a:extLst>
          </p:cNvPr>
          <p:cNvSpPr txBox="1"/>
          <p:nvPr/>
        </p:nvSpPr>
        <p:spPr>
          <a:xfrm>
            <a:off x="1972316" y="6305250"/>
            <a:ext cx="248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Coupled to gas accretion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C49D2-6833-BCF5-FC0A-9A3ADE87B285}"/>
              </a:ext>
            </a:extLst>
          </p:cNvPr>
          <p:cNvSpPr txBox="1"/>
          <p:nvPr/>
        </p:nvSpPr>
        <p:spPr>
          <a:xfrm>
            <a:off x="3952031" y="4640582"/>
            <a:ext cx="1902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Aerodynamic drag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477F73-45C5-DF26-972D-C4712C43E9C8}"/>
                  </a:ext>
                </a:extLst>
              </p:cNvPr>
              <p:cNvSpPr txBox="1"/>
              <p:nvPr/>
            </p:nvSpPr>
            <p:spPr>
              <a:xfrm>
                <a:off x="5604837" y="5239288"/>
                <a:ext cx="6479146" cy="7534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CA" sz="2200" b="0" i="1" smtClean="0">
                            <a:latin typeface="Cambria Math" panose="02040503050406030204" pitchFamily="18" charset="0"/>
                          </a:rPr>
                          <m:t>𝑟𝑖𝑛𝑔</m:t>
                        </m:r>
                      </m:sub>
                    </m:sSub>
                    <m:d>
                      <m:d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CA" sz="2200" b="0" i="1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35</m:t>
                    </m:r>
                    <m:r>
                      <a:rPr lang="en-CA" sz="22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6</m:t>
                    </m:r>
                    <m:sSub>
                      <m:sSubPr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⨁</m:t>
                        </m:r>
                      </m:sub>
                    </m:sSub>
                    <m:sSub>
                      <m:sSubPr>
                        <m:ctrlPr>
                          <a:rPr lang="en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𝑡𝑟𝑎𝑝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CA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CA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2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CA" sz="2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  <m:t>1 </m:t>
                                    </m:r>
                                    <m: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  <m:t>𝐴𝑈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57</m:t>
                            </m:r>
                          </m:sup>
                        </m:sSup>
                        <m:r>
                          <a:rPr lang="en-CA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CA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CA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200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CA" sz="22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  <m:t>1 </m:t>
                                    </m:r>
                                    <m:r>
                                      <a:rPr lang="en-CA" sz="2200" b="0" i="1" smtClean="0">
                                        <a:latin typeface="Cambria Math" panose="02040503050406030204" pitchFamily="18" charset="0"/>
                                      </a:rPr>
                                      <m:t>𝐴𝑈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CA" sz="2200" b="0" i="1" smtClean="0">
                                <a:latin typeface="Cambria Math" panose="02040503050406030204" pitchFamily="18" charset="0"/>
                              </a:rPr>
                              <m:t>0.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57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200" dirty="0"/>
                  <a:t>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477F73-45C5-DF26-972D-C4712C43E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37" y="5239288"/>
                <a:ext cx="6479146" cy="7534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BD3AFD-2FBC-6865-1C01-17929DF6F7D7}"/>
                  </a:ext>
                </a:extLst>
              </p:cNvPr>
              <p:cNvSpPr txBox="1"/>
              <p:nvPr/>
            </p:nvSpPr>
            <p:spPr>
              <a:xfrm>
                <a:off x="8895602" y="2898776"/>
                <a:ext cx="3107493" cy="1474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dirty="0"/>
                  <a:t>Should equate to the observed ring dust mass at a given age so we can compute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d>
                          <m:dPr>
                            <m:begChr m:val="|"/>
                            <m:endChr m:val="|"/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𝑆𝑡</m:t>
                        </m:r>
                      </m:e>
                    </m:d>
                  </m:oMath>
                </a14:m>
                <a:r>
                  <a:rPr lang="en-CA" sz="2000" dirty="0"/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8BD3AFD-2FBC-6865-1C01-17929DF6F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5602" y="2898776"/>
                <a:ext cx="3107493" cy="1474058"/>
              </a:xfrm>
              <a:prstGeom prst="rect">
                <a:avLst/>
              </a:prstGeom>
              <a:blipFill>
                <a:blip r:embed="rId6"/>
                <a:stretch>
                  <a:fillRect l="-1961" t="-2490" b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892076-8BE2-68B1-EEAD-0DD032E12F0D}"/>
                  </a:ext>
                </a:extLst>
              </p:cNvPr>
              <p:cNvSpPr txBox="1"/>
              <p:nvPr/>
            </p:nvSpPr>
            <p:spPr>
              <a:xfrm>
                <a:off x="9057600" y="1102272"/>
                <a:ext cx="2639890" cy="1171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000" b="0" dirty="0"/>
                  <a:t>Since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CA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𝑆𝑡</m:t>
                        </m:r>
                      </m:num>
                      <m:den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CA" sz="2000" dirty="0"/>
                  <a:t> is measured, we can also separate the two variables!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892076-8BE2-68B1-EEAD-0DD032E12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7600" y="1102272"/>
                <a:ext cx="2639890" cy="1171988"/>
              </a:xfrm>
              <a:prstGeom prst="rect">
                <a:avLst/>
              </a:prstGeom>
              <a:blipFill>
                <a:blip r:embed="rId7"/>
                <a:stretch>
                  <a:fillRect l="-254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ED2E4F-AA1B-DF9E-898C-6E7F6BFB662F}"/>
              </a:ext>
            </a:extLst>
          </p:cNvPr>
          <p:cNvCxnSpPr/>
          <p:nvPr/>
        </p:nvCxnSpPr>
        <p:spPr>
          <a:xfrm flipV="1">
            <a:off x="3409118" y="6109430"/>
            <a:ext cx="0" cy="3017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BA73E9-7100-71DA-3B76-8AF7BD8015CE}"/>
              </a:ext>
            </a:extLst>
          </p:cNvPr>
          <p:cNvCxnSpPr>
            <a:cxnSpLocks/>
          </p:cNvCxnSpPr>
          <p:nvPr/>
        </p:nvCxnSpPr>
        <p:spPr>
          <a:xfrm flipH="1">
            <a:off x="4596078" y="5037575"/>
            <a:ext cx="260268" cy="3380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90BEB7B-C878-CD06-C4C1-1926703089D0}"/>
              </a:ext>
            </a:extLst>
          </p:cNvPr>
          <p:cNvSpPr txBox="1"/>
          <p:nvPr/>
        </p:nvSpPr>
        <p:spPr>
          <a:xfrm>
            <a:off x="8056627" y="6279256"/>
            <a:ext cx="32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~0.6-0.8 </a:t>
            </a:r>
            <a:r>
              <a:rPr lang="en-CA" sz="1400" dirty="0"/>
              <a:t>(EJL, Fuentes &amp; Hopkins 2022)</a:t>
            </a:r>
            <a:endParaRPr lang="en-CA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91530-1A29-17F0-20AC-6420FF6F0CD0}"/>
              </a:ext>
            </a:extLst>
          </p:cNvPr>
          <p:cNvCxnSpPr>
            <a:cxnSpLocks/>
          </p:cNvCxnSpPr>
          <p:nvPr/>
        </p:nvCxnSpPr>
        <p:spPr>
          <a:xfrm flipV="1">
            <a:off x="8731843" y="5895177"/>
            <a:ext cx="0" cy="4100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Up 12">
            <a:extLst>
              <a:ext uri="{FF2B5EF4-FFF2-40B4-BE49-F238E27FC236}">
                <a16:creationId xmlns:a16="http://schemas.microsoft.com/office/drawing/2014/main" id="{B946B218-EB32-804C-E3D1-5329A5F56845}"/>
              </a:ext>
            </a:extLst>
          </p:cNvPr>
          <p:cNvSpPr/>
          <p:nvPr/>
        </p:nvSpPr>
        <p:spPr>
          <a:xfrm>
            <a:off x="10038780" y="4527563"/>
            <a:ext cx="476596" cy="49516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87A2DFF7-DAA1-7D53-FF2B-39A87E149C1E}"/>
              </a:ext>
            </a:extLst>
          </p:cNvPr>
          <p:cNvSpPr/>
          <p:nvPr/>
        </p:nvSpPr>
        <p:spPr>
          <a:xfrm>
            <a:off x="9622739" y="2264653"/>
            <a:ext cx="476596" cy="49516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28707-863A-B17C-EE0F-C5DB26421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061" y="1497520"/>
            <a:ext cx="3234511" cy="25446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CA9B9-0D69-266B-8EFF-48716291769A}"/>
              </a:ext>
            </a:extLst>
          </p:cNvPr>
          <p:cNvSpPr txBox="1"/>
          <p:nvPr/>
        </p:nvSpPr>
        <p:spPr>
          <a:xfrm>
            <a:off x="355061" y="4158231"/>
            <a:ext cx="3539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dust mass from continuum flux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7FBBB9-F27F-EF5D-8E3D-C4B28D8091A7}"/>
              </a:ext>
            </a:extLst>
          </p:cNvPr>
          <p:cNvSpPr txBox="1"/>
          <p:nvPr/>
        </p:nvSpPr>
        <p:spPr>
          <a:xfrm>
            <a:off x="683678" y="1241021"/>
            <a:ext cx="2284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Andrews+18, Dullemond+18</a:t>
            </a:r>
          </a:p>
        </p:txBody>
      </p:sp>
    </p:spTree>
    <p:extLst>
      <p:ext uri="{BB962C8B-B14F-4D97-AF65-F5344CB8AC3E}">
        <p14:creationId xmlns:p14="http://schemas.microsoft.com/office/powerpoint/2010/main" val="9554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4" grpId="0"/>
      <p:bldP spid="25" grpId="0"/>
      <p:bldP spid="3" grpId="0"/>
      <p:bldP spid="13" grpId="0" animBg="1"/>
      <p:bldP spid="21" grpId="0" animBg="1"/>
      <p:bldP spid="12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59218F-085A-9DE7-87A7-B2BA4A058473}"/>
              </a:ext>
            </a:extLst>
          </p:cNvPr>
          <p:cNvSpPr txBox="1"/>
          <p:nvPr/>
        </p:nvSpPr>
        <p:spPr>
          <a:xfrm>
            <a:off x="10939983" y="64099"/>
            <a:ext cx="103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EJL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A37DE-70FD-5234-E8D7-9B8D6ADFE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552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679EF-8901-B406-A483-9250760EB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63" y="121025"/>
            <a:ext cx="4461598" cy="32603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810D7C-3A3F-216E-C68E-B2D547805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870" y="3285119"/>
            <a:ext cx="4591488" cy="3404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BCC07E-6898-9117-5250-C103EEDE5A81}"/>
              </a:ext>
            </a:extLst>
          </p:cNvPr>
          <p:cNvSpPr txBox="1"/>
          <p:nvPr/>
        </p:nvSpPr>
        <p:spPr>
          <a:xfrm>
            <a:off x="8957761" y="475153"/>
            <a:ext cx="294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C00000"/>
                </a:solidFill>
              </a:rPr>
              <a:t>Critical value for clumping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D2DA4-304F-7D45-F5BD-B81821B10BD7}"/>
              </a:ext>
            </a:extLst>
          </p:cNvPr>
          <p:cNvSpPr txBox="1"/>
          <p:nvPr/>
        </p:nvSpPr>
        <p:spPr>
          <a:xfrm>
            <a:off x="8992597" y="751559"/>
            <a:ext cx="1393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Li &amp; </a:t>
            </a:r>
            <a:r>
              <a:rPr lang="en-CA" sz="1400" dirty="0" err="1"/>
              <a:t>Youdin</a:t>
            </a:r>
            <a:r>
              <a:rPr lang="en-CA" sz="1400" dirty="0"/>
              <a:t> ‘21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46ADF-5B33-2C76-DA27-541CC261D796}"/>
              </a:ext>
            </a:extLst>
          </p:cNvPr>
          <p:cNvSpPr txBox="1"/>
          <p:nvPr/>
        </p:nvSpPr>
        <p:spPr>
          <a:xfrm>
            <a:off x="9127923" y="1358537"/>
            <a:ext cx="251677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For the level of turbulence, particles are too well-coupled to gas; hard to clump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B8AD9-C07B-B9E2-F468-7E2ACDE1DAC7}"/>
              </a:ext>
            </a:extLst>
          </p:cNvPr>
          <p:cNvSpPr txBox="1"/>
          <p:nvPr/>
        </p:nvSpPr>
        <p:spPr>
          <a:xfrm>
            <a:off x="4543985" y="3548742"/>
            <a:ext cx="279306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Even if there is a chance of clumping, the clump would barely grow beyond 10 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6E61DE-2EB4-945C-BAF0-3FE9D5DFE17A}"/>
              </a:ext>
            </a:extLst>
          </p:cNvPr>
          <p:cNvCxnSpPr>
            <a:stCxn id="14" idx="3"/>
          </p:cNvCxnSpPr>
          <p:nvPr/>
        </p:nvCxnSpPr>
        <p:spPr>
          <a:xfrm>
            <a:off x="7337048" y="4148907"/>
            <a:ext cx="1188643" cy="12939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676552F-8055-332A-4310-A8AC27F30EC5}"/>
              </a:ext>
            </a:extLst>
          </p:cNvPr>
          <p:cNvSpPr txBox="1"/>
          <p:nvPr/>
        </p:nvSpPr>
        <p:spPr>
          <a:xfrm>
            <a:off x="4543984" y="5442857"/>
            <a:ext cx="279306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dirty="0"/>
              <a:t>Core growth accelerates inside 10 au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ABE62D-BF10-1A3F-BB83-20C328D16668}"/>
              </a:ext>
            </a:extLst>
          </p:cNvPr>
          <p:cNvCxnSpPr>
            <a:stCxn id="17" idx="3"/>
          </p:cNvCxnSpPr>
          <p:nvPr/>
        </p:nvCxnSpPr>
        <p:spPr>
          <a:xfrm flipV="1">
            <a:off x="7337047" y="4987259"/>
            <a:ext cx="4027639" cy="7787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6E8E44-2B5F-0A18-3617-6375E9666167}"/>
              </a:ext>
            </a:extLst>
          </p:cNvPr>
          <p:cNvSpPr txBox="1"/>
          <p:nvPr/>
        </p:nvSpPr>
        <p:spPr>
          <a:xfrm>
            <a:off x="1325141" y="5482613"/>
            <a:ext cx="31438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CA" dirty="0"/>
              <a:t>Minimal migration expected</a:t>
            </a:r>
          </a:p>
        </p:txBody>
      </p:sp>
    </p:spTree>
    <p:extLst>
      <p:ext uri="{BB962C8B-B14F-4D97-AF65-F5344CB8AC3E}">
        <p14:creationId xmlns:p14="http://schemas.microsoft.com/office/powerpoint/2010/main" val="31387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7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8DAC-8A9F-9487-727C-3CCECECA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Roman-ALMA connection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328A1-5709-35D9-A2B6-40FCE4C8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0875"/>
            <a:ext cx="10515600" cy="1325563"/>
          </a:xfrm>
        </p:spPr>
        <p:txBody>
          <a:bodyPr/>
          <a:lstStyle/>
          <a:p>
            <a:r>
              <a:rPr lang="en-US" dirty="0"/>
              <a:t>Both St, and turbulent alpha tend to be low</a:t>
            </a:r>
          </a:p>
          <a:p>
            <a:r>
              <a:rPr lang="en-US" dirty="0"/>
              <a:t>Large-scale dusty rings either stable against clumping or very inefficient at generating planets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804EE-BB34-39BC-84A6-6B8A1D0C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64" y="3429000"/>
            <a:ext cx="5230293" cy="2958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20A1D-ABEC-17C4-65DA-D6A428D22734}"/>
              </a:ext>
            </a:extLst>
          </p:cNvPr>
          <p:cNvSpPr txBox="1"/>
          <p:nvPr/>
        </p:nvSpPr>
        <p:spPr>
          <a:xfrm>
            <a:off x="3381357" y="4261458"/>
            <a:ext cx="282894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If there were inner substructures, they may have quickly been transformed into planets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F44A53-0D70-4FD6-1B2D-8D57553FF6C4}"/>
              </a:ext>
            </a:extLst>
          </p:cNvPr>
          <p:cNvCxnSpPr/>
          <p:nvPr/>
        </p:nvCxnSpPr>
        <p:spPr>
          <a:xfrm flipH="1">
            <a:off x="2799465" y="4861623"/>
            <a:ext cx="581891" cy="3427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9C60BE-2455-36C2-E53B-C4E35EC644C7}"/>
              </a:ext>
            </a:extLst>
          </p:cNvPr>
          <p:cNvSpPr txBox="1"/>
          <p:nvPr/>
        </p:nvSpPr>
        <p:spPr>
          <a:xfrm>
            <a:off x="1117364" y="6055095"/>
            <a:ext cx="1386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Bae et al. PPVII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1D74D-CC7D-9DC6-E965-21A83787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46" y="3009637"/>
            <a:ext cx="4968934" cy="3376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7C72E4-C783-F6C4-3F42-57CE0F894757}"/>
              </a:ext>
            </a:extLst>
          </p:cNvPr>
          <p:cNvSpPr txBox="1"/>
          <p:nvPr/>
        </p:nvSpPr>
        <p:spPr>
          <a:xfrm>
            <a:off x="6531528" y="6416040"/>
            <a:ext cx="3603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Fulton et al. (2021); see also Nielsen+19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838FB-6EBD-9604-B69F-0C4033C21CCF}"/>
              </a:ext>
            </a:extLst>
          </p:cNvPr>
          <p:cNvSpPr txBox="1"/>
          <p:nvPr/>
        </p:nvSpPr>
        <p:spPr>
          <a:xfrm>
            <a:off x="6768999" y="4601212"/>
            <a:ext cx="3603072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We may see this fall-off even for smaller planets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39BDEF-018F-9F4A-53A4-E9B944853EF1}"/>
              </a:ext>
            </a:extLst>
          </p:cNvPr>
          <p:cNvSpPr txBox="1"/>
          <p:nvPr/>
        </p:nvSpPr>
        <p:spPr>
          <a:xfrm>
            <a:off x="8742643" y="2901371"/>
            <a:ext cx="325885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Consistent with the gas giant fall-off beyond ~10 AU</a:t>
            </a:r>
          </a:p>
        </p:txBody>
      </p:sp>
    </p:spTree>
    <p:extLst>
      <p:ext uri="{BB962C8B-B14F-4D97-AF65-F5344CB8AC3E}">
        <p14:creationId xmlns:p14="http://schemas.microsoft.com/office/powerpoint/2010/main" val="124922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FadeVTI">
  <a:themeElements>
    <a:clrScheme name="gradient">
      <a:dk1>
        <a:sysClr val="windowText" lastClr="000000"/>
      </a:dk1>
      <a:lt1>
        <a:sysClr val="window" lastClr="FFFFFF"/>
      </a:lt1>
      <a:dk2>
        <a:srgbClr val="203040"/>
      </a:dk2>
      <a:lt2>
        <a:srgbClr val="ECF0F0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DA2A69"/>
      </a:accent6>
      <a:hlink>
        <a:srgbClr val="3E8FF1"/>
      </a:hlink>
      <a:folHlink>
        <a:srgbClr val="939393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4756</TotalTime>
  <Words>751</Words>
  <Application>Microsoft Office PowerPoint</Application>
  <PresentationFormat>Widescreen</PresentationFormat>
  <Paragraphs>117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Aharoni</vt:lpstr>
      <vt:lpstr>Arial</vt:lpstr>
      <vt:lpstr>Avenir Next LT Pro</vt:lpstr>
      <vt:lpstr>Cambria Math</vt:lpstr>
      <vt:lpstr>FadeVTI</vt:lpstr>
      <vt:lpstr>Testing Planet Formation with Roman</vt:lpstr>
      <vt:lpstr>Unique capability of Roman</vt:lpstr>
      <vt:lpstr>PowerPoint Presentation</vt:lpstr>
      <vt:lpstr>Prediction: wide-orbit planets</vt:lpstr>
      <vt:lpstr>Prediction: mass function</vt:lpstr>
      <vt:lpstr>Ringed disks: St and alpha</vt:lpstr>
      <vt:lpstr>A toy model</vt:lpstr>
      <vt:lpstr>PowerPoint Presentation</vt:lpstr>
      <vt:lpstr>Roman-ALMA connection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Planet Formation with Roman</dc:title>
  <dc:creator>Eve J Lee</dc:creator>
  <cp:lastModifiedBy>Eve J Lee</cp:lastModifiedBy>
  <cp:revision>2</cp:revision>
  <dcterms:created xsi:type="dcterms:W3CDTF">2024-07-01T19:02:44Z</dcterms:created>
  <dcterms:modified xsi:type="dcterms:W3CDTF">2024-07-10T12:55:15Z</dcterms:modified>
</cp:coreProperties>
</file>