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9"/>
  </p:notesMasterIdLst>
  <p:sldIdLst>
    <p:sldId id="256" r:id="rId2"/>
    <p:sldId id="289" r:id="rId3"/>
    <p:sldId id="297" r:id="rId4"/>
    <p:sldId id="272" r:id="rId5"/>
    <p:sldId id="291" r:id="rId6"/>
    <p:sldId id="292" r:id="rId7"/>
    <p:sldId id="284" r:id="rId8"/>
    <p:sldId id="273" r:id="rId9"/>
    <p:sldId id="293" r:id="rId10"/>
    <p:sldId id="294" r:id="rId11"/>
    <p:sldId id="295" r:id="rId12"/>
    <p:sldId id="261" r:id="rId13"/>
    <p:sldId id="280" r:id="rId14"/>
    <p:sldId id="288" r:id="rId15"/>
    <p:sldId id="259" r:id="rId16"/>
    <p:sldId id="306" r:id="rId17"/>
    <p:sldId id="278" r:id="rId18"/>
    <p:sldId id="307" r:id="rId19"/>
    <p:sldId id="275" r:id="rId20"/>
    <p:sldId id="274" r:id="rId21"/>
    <p:sldId id="276" r:id="rId22"/>
    <p:sldId id="263" r:id="rId23"/>
    <p:sldId id="298" r:id="rId24"/>
    <p:sldId id="299" r:id="rId25"/>
    <p:sldId id="300" r:id="rId26"/>
    <p:sldId id="301" r:id="rId27"/>
    <p:sldId id="302" r:id="rId28"/>
    <p:sldId id="303" r:id="rId29"/>
    <p:sldId id="266" r:id="rId30"/>
    <p:sldId id="287" r:id="rId31"/>
    <p:sldId id="304" r:id="rId32"/>
    <p:sldId id="258" r:id="rId33"/>
    <p:sldId id="296" r:id="rId34"/>
    <p:sldId id="308" r:id="rId35"/>
    <p:sldId id="325" r:id="rId36"/>
    <p:sldId id="326" r:id="rId37"/>
    <p:sldId id="262"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2FF00"/>
    <a:srgbClr val="D7C33C"/>
    <a:srgbClr val="FF7FC2"/>
    <a:srgbClr val="E410BA"/>
    <a:srgbClr val="2178B4"/>
    <a:srgbClr val="FFFD97"/>
    <a:srgbClr val="2220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76"/>
    <p:restoredTop sz="96335"/>
  </p:normalViewPr>
  <p:slideViewPr>
    <p:cSldViewPr snapToGrid="0" showGuides="1">
      <p:cViewPr>
        <p:scale>
          <a:sx n="131" d="100"/>
          <a:sy n="131" d="100"/>
        </p:scale>
        <p:origin x="552" y="60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122" d="100"/>
          <a:sy n="122" d="100"/>
        </p:scale>
        <p:origin x="4304" y="19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CA0EF3-72E7-C943-970E-0D04DB9E88E8}" type="datetimeFigureOut">
              <a:rPr lang="en-US" smtClean="0"/>
              <a:t>7/8/24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E55A94-DC81-A444-8C64-2A9FF541B68A}" type="slidenum">
              <a:rPr lang="en-US" smtClean="0"/>
              <a:t>‹#›</a:t>
            </a:fld>
            <a:endParaRPr lang="en-US"/>
          </a:p>
        </p:txBody>
      </p:sp>
    </p:spTree>
    <p:extLst>
      <p:ext uri="{BB962C8B-B14F-4D97-AF65-F5344CB8AC3E}">
        <p14:creationId xmlns:p14="http://schemas.microsoft.com/office/powerpoint/2010/main" val="26551366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My goals for the next 12 minutes are as follows:</a:t>
            </a:r>
          </a:p>
          <a:p>
            <a:pPr marL="228600" indent="-228600">
              <a:buAutoNum type="arabicParenR"/>
            </a:pPr>
            <a:r>
              <a:rPr lang="en-US" dirty="0"/>
              <a:t>Emphasize the importance and fundamentality of measuring distances to galaxies</a:t>
            </a:r>
          </a:p>
          <a:p>
            <a:pPr marL="228600" indent="-228600">
              <a:buAutoNum type="arabicParenR"/>
            </a:pPr>
            <a:r>
              <a:rPr lang="en-US" dirty="0"/>
              <a:t>Introduce the Tip of the Red Giant Branch (TRGB) distance method </a:t>
            </a:r>
          </a:p>
          <a:p>
            <a:pPr marL="228600" indent="-228600">
              <a:buAutoNum type="arabicParenR"/>
            </a:pPr>
            <a:r>
              <a:rPr lang="en-US" dirty="0"/>
              <a:t>Present our empirical calibration methodology and results in HST and JWST photometric filters</a:t>
            </a:r>
          </a:p>
          <a:p>
            <a:pPr marL="228600" indent="-228600">
              <a:buAutoNum type="arabicParenR"/>
            </a:pPr>
            <a:r>
              <a:rPr lang="en-US" dirty="0"/>
              <a:t>Demonstrate the significant prospects for robust and precise TRGB calibrations in Roman data</a:t>
            </a:r>
          </a:p>
        </p:txBody>
      </p:sp>
      <p:sp>
        <p:nvSpPr>
          <p:cNvPr id="4" name="Slide Number Placeholder 3"/>
          <p:cNvSpPr>
            <a:spLocks noGrp="1"/>
          </p:cNvSpPr>
          <p:nvPr>
            <p:ph type="sldNum" sz="quarter" idx="5"/>
          </p:nvPr>
        </p:nvSpPr>
        <p:spPr/>
        <p:txBody>
          <a:bodyPr/>
          <a:lstStyle/>
          <a:p>
            <a:fld id="{37E55A94-DC81-A444-8C64-2A9FF541B68A}" type="slidenum">
              <a:rPr lang="en-US" smtClean="0"/>
              <a:t>1</a:t>
            </a:fld>
            <a:endParaRPr lang="en-US"/>
          </a:p>
        </p:txBody>
      </p:sp>
    </p:spTree>
    <p:extLst>
      <p:ext uri="{BB962C8B-B14F-4D97-AF65-F5344CB8AC3E}">
        <p14:creationId xmlns:p14="http://schemas.microsoft.com/office/powerpoint/2010/main" val="17113586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Second, TRGB-based distances are measured to nearby galaxies (presently within 20 </a:t>
            </a:r>
            <a:r>
              <a:rPr lang="en-US" dirty="0" err="1"/>
              <a:t>Mpc</a:t>
            </a:r>
            <a:r>
              <a:rPr lang="en-US" dirty="0"/>
              <a:t>)  that host Type </a:t>
            </a:r>
            <a:r>
              <a:rPr lang="en-US" dirty="0" err="1"/>
              <a:t>Ia</a:t>
            </a:r>
            <a:r>
              <a:rPr lang="en-US" dirty="0"/>
              <a:t> Supernovae. This steps serves to measure the absolute brightness of Type </a:t>
            </a:r>
            <a:r>
              <a:rPr lang="en-US" dirty="0" err="1"/>
              <a:t>Ia</a:t>
            </a:r>
            <a:r>
              <a:rPr lang="en-US" dirty="0"/>
              <a:t> Supernovae.</a:t>
            </a:r>
          </a:p>
          <a:p>
            <a:endParaRPr lang="en-US" dirty="0"/>
          </a:p>
          <a:p>
            <a:endParaRPr lang="en-US" dirty="0"/>
          </a:p>
        </p:txBody>
      </p:sp>
      <p:sp>
        <p:nvSpPr>
          <p:cNvPr id="4" name="Slide Number Placeholder 3"/>
          <p:cNvSpPr>
            <a:spLocks noGrp="1"/>
          </p:cNvSpPr>
          <p:nvPr>
            <p:ph type="sldNum" sz="quarter" idx="5"/>
          </p:nvPr>
        </p:nvSpPr>
        <p:spPr/>
        <p:txBody>
          <a:bodyPr/>
          <a:lstStyle/>
          <a:p>
            <a:fld id="{37E55A94-DC81-A444-8C64-2A9FF541B68A}" type="slidenum">
              <a:rPr lang="en-US" smtClean="0"/>
              <a:t>10</a:t>
            </a:fld>
            <a:endParaRPr lang="en-US"/>
          </a:p>
        </p:txBody>
      </p:sp>
    </p:spTree>
    <p:extLst>
      <p:ext uri="{BB962C8B-B14F-4D97-AF65-F5344CB8AC3E}">
        <p14:creationId xmlns:p14="http://schemas.microsoft.com/office/powerpoint/2010/main" val="12708175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Third, Type </a:t>
            </a:r>
            <a:r>
              <a:rPr lang="en-US" dirty="0" err="1"/>
              <a:t>Ia</a:t>
            </a:r>
            <a:r>
              <a:rPr lang="en-US" dirty="0"/>
              <a:t> Supernovae are observed in the Hubble flow. While this is one major application of the TRGB distance method, it is widely applicable in numerous scenarios as I will touch on later.</a:t>
            </a:r>
          </a:p>
        </p:txBody>
      </p:sp>
      <p:sp>
        <p:nvSpPr>
          <p:cNvPr id="4" name="Slide Number Placeholder 3"/>
          <p:cNvSpPr>
            <a:spLocks noGrp="1"/>
          </p:cNvSpPr>
          <p:nvPr>
            <p:ph type="sldNum" sz="quarter" idx="5"/>
          </p:nvPr>
        </p:nvSpPr>
        <p:spPr/>
        <p:txBody>
          <a:bodyPr/>
          <a:lstStyle/>
          <a:p>
            <a:fld id="{37E55A94-DC81-A444-8C64-2A9FF541B68A}" type="slidenum">
              <a:rPr lang="en-US" smtClean="0"/>
              <a:t>11</a:t>
            </a:fld>
            <a:endParaRPr lang="en-US"/>
          </a:p>
        </p:txBody>
      </p:sp>
    </p:spTree>
    <p:extLst>
      <p:ext uri="{BB962C8B-B14F-4D97-AF65-F5344CB8AC3E}">
        <p14:creationId xmlns:p14="http://schemas.microsoft.com/office/powerpoint/2010/main" val="28067349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what is the TRGB?</a:t>
            </a:r>
          </a:p>
          <a:p>
            <a:endParaRPr lang="en-US" dirty="0"/>
          </a:p>
          <a:p>
            <a:r>
              <a:rPr lang="en-US" dirty="0"/>
              <a:t>Broadly speaking it is an observed feature in a color-magnitude diagram or CMD that appears as a cutoff in the number of red giant branch stars above some brightness. In theory, the absolute magnitude of this cutoff is the same for all TRGB stars. </a:t>
            </a:r>
          </a:p>
          <a:p>
            <a:endParaRPr lang="en-US" dirty="0"/>
          </a:p>
          <a:p>
            <a:r>
              <a:rPr lang="en-US" dirty="0"/>
              <a:t>In practice we observe stars in specific </a:t>
            </a:r>
            <a:r>
              <a:rPr lang="en-US" dirty="0" err="1"/>
              <a:t>bandpasses</a:t>
            </a:r>
            <a:r>
              <a:rPr lang="en-US" dirty="0"/>
              <a:t> and the observed brightness of the stars is dependent on the bandpass. </a:t>
            </a:r>
          </a:p>
          <a:p>
            <a:endParaRPr lang="en-US" dirty="0"/>
          </a:p>
          <a:p>
            <a:r>
              <a:rPr lang="en-US" dirty="0"/>
              <a:t>Here I am showing a synthetic stellar population, specifically the red giant branch. On the left is a CMD with HST F814W filter on the y or magnitude axis. I’ve added a blue arrow to the inset on the bottom right of the CMD to demonstrate the location of the TRGB. </a:t>
            </a:r>
          </a:p>
          <a:p>
            <a:endParaRPr lang="en-US" dirty="0"/>
          </a:p>
          <a:p>
            <a:r>
              <a:rPr lang="en-US" dirty="0"/>
              <a:t>The middle panel is similar but shows the same stars now in the JWST filter F090W. </a:t>
            </a:r>
          </a:p>
        </p:txBody>
      </p:sp>
      <p:sp>
        <p:nvSpPr>
          <p:cNvPr id="4" name="Slide Number Placeholder 3"/>
          <p:cNvSpPr>
            <a:spLocks noGrp="1"/>
          </p:cNvSpPr>
          <p:nvPr>
            <p:ph type="sldNum" sz="quarter" idx="5"/>
          </p:nvPr>
        </p:nvSpPr>
        <p:spPr/>
        <p:txBody>
          <a:bodyPr/>
          <a:lstStyle/>
          <a:p>
            <a:fld id="{37E55A94-DC81-A444-8C64-2A9FF541B68A}" type="slidenum">
              <a:rPr lang="en-US" smtClean="0"/>
              <a:t>12</a:t>
            </a:fld>
            <a:endParaRPr lang="en-US"/>
          </a:p>
        </p:txBody>
      </p:sp>
    </p:spTree>
    <p:extLst>
      <p:ext uri="{BB962C8B-B14F-4D97-AF65-F5344CB8AC3E}">
        <p14:creationId xmlns:p14="http://schemas.microsoft.com/office/powerpoint/2010/main" val="37098364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observe the TRGB in the near-Infrared, the stars appear much brighter. </a:t>
            </a:r>
          </a:p>
          <a:p>
            <a:endParaRPr lang="en-US" dirty="0"/>
          </a:p>
          <a:p>
            <a:r>
              <a:rPr lang="en-US" dirty="0"/>
              <a:t>To the right is again the same population of stars but now shown in the JWST 2micron or F200W filter. </a:t>
            </a:r>
          </a:p>
          <a:p>
            <a:endParaRPr lang="en-US" dirty="0"/>
          </a:p>
          <a:p>
            <a:r>
              <a:rPr lang="en-US" dirty="0"/>
              <a:t>I have added a dotted black line to highlight the changing brightness as a function of wavelength. The height of the line on the y-axis is set to indicate the brightness of the F814W TRGB. </a:t>
            </a:r>
          </a:p>
          <a:p>
            <a:endParaRPr lang="en-US" dirty="0"/>
          </a:p>
          <a:p>
            <a:r>
              <a:rPr lang="en-US" dirty="0"/>
              <a:t>Observationally, the increase in brightness at near-IR wavelengths means that the TRGB can be detected at larger distance than has been previously accessible with the HST F814W filter. </a:t>
            </a:r>
          </a:p>
          <a:p>
            <a:endParaRPr lang="en-US" dirty="0"/>
          </a:p>
          <a:p>
            <a:r>
              <a:rPr lang="en-US" dirty="0"/>
              <a:t>However, there is an important metallicity/age dependence to the brightness of the TRGB that changes as a function of wavelength. </a:t>
            </a:r>
          </a:p>
          <a:p>
            <a:endParaRPr lang="en-US" dirty="0"/>
          </a:p>
          <a:p>
            <a:endParaRPr lang="en-US" dirty="0"/>
          </a:p>
        </p:txBody>
      </p:sp>
      <p:sp>
        <p:nvSpPr>
          <p:cNvPr id="4" name="Slide Number Placeholder 3"/>
          <p:cNvSpPr>
            <a:spLocks noGrp="1"/>
          </p:cNvSpPr>
          <p:nvPr>
            <p:ph type="sldNum" sz="quarter" idx="5"/>
          </p:nvPr>
        </p:nvSpPr>
        <p:spPr/>
        <p:txBody>
          <a:bodyPr/>
          <a:lstStyle/>
          <a:p>
            <a:fld id="{37E55A94-DC81-A444-8C64-2A9FF541B68A}" type="slidenum">
              <a:rPr lang="en-US" smtClean="0"/>
              <a:t>13</a:t>
            </a:fld>
            <a:endParaRPr lang="en-US"/>
          </a:p>
        </p:txBody>
      </p:sp>
    </p:spTree>
    <p:extLst>
      <p:ext uri="{BB962C8B-B14F-4D97-AF65-F5344CB8AC3E}">
        <p14:creationId xmlns:p14="http://schemas.microsoft.com/office/powerpoint/2010/main" val="12946722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metallicity/age dependence is traced by the color of the stars. </a:t>
            </a:r>
          </a:p>
          <a:p>
            <a:endParaRPr lang="en-US" dirty="0"/>
          </a:p>
          <a:p>
            <a:r>
              <a:rPr lang="en-US" dirty="0"/>
              <a:t>In the insets of the left and middle panels that the TRGB is nearly flat as a function of the x or color-axis. The TRGB brightness in the right panel, however, increases as we move to the right on the color axis. </a:t>
            </a:r>
          </a:p>
          <a:p>
            <a:endParaRPr lang="en-US" dirty="0"/>
          </a:p>
          <a:p>
            <a:r>
              <a:rPr lang="en-US" dirty="0"/>
              <a:t>For the TRGB to be a robust and precise distance indicator in the near-IR JWST filters and eventually Roman filters we need a way to characterize this effect.</a:t>
            </a:r>
          </a:p>
        </p:txBody>
      </p:sp>
      <p:sp>
        <p:nvSpPr>
          <p:cNvPr id="4" name="Slide Number Placeholder 3"/>
          <p:cNvSpPr>
            <a:spLocks noGrp="1"/>
          </p:cNvSpPr>
          <p:nvPr>
            <p:ph type="sldNum" sz="quarter" idx="5"/>
          </p:nvPr>
        </p:nvSpPr>
        <p:spPr/>
        <p:txBody>
          <a:bodyPr/>
          <a:lstStyle/>
          <a:p>
            <a:fld id="{37E55A94-DC81-A444-8C64-2A9FF541B68A}" type="slidenum">
              <a:rPr lang="en-US" smtClean="0"/>
              <a:t>14</a:t>
            </a:fld>
            <a:endParaRPr lang="en-US"/>
          </a:p>
        </p:txBody>
      </p:sp>
    </p:spTree>
    <p:extLst>
      <p:ext uri="{BB962C8B-B14F-4D97-AF65-F5344CB8AC3E}">
        <p14:creationId xmlns:p14="http://schemas.microsoft.com/office/powerpoint/2010/main" val="18544153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developed a method to account for the color dependence of the TRGB.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calibration method was first developed based on our HST program in preparation for the JWST. </a:t>
            </a:r>
          </a:p>
          <a:p>
            <a:endParaRPr lang="en-US" dirty="0"/>
          </a:p>
          <a:p>
            <a:r>
              <a:rPr lang="en-US" dirty="0"/>
              <a:t>Our HST program targeted 8 fields in 4 galaxies all with overlapping F814W data where the TRGB is well-calibrated, and NIR data.</a:t>
            </a:r>
          </a:p>
          <a:p>
            <a:endParaRPr lang="en-US" dirty="0"/>
          </a:p>
          <a:p>
            <a:r>
              <a:rPr lang="en-US" dirty="0"/>
              <a:t>Here I am showing a GALEX image of NGC253 with the location of the two fields. This is representative of our observing program.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7E55A94-DC81-A444-8C64-2A9FF541B68A}" type="slidenum">
              <a:rPr lang="en-US" smtClean="0"/>
              <a:t>15</a:t>
            </a:fld>
            <a:endParaRPr lang="en-US"/>
          </a:p>
        </p:txBody>
      </p:sp>
    </p:spTree>
    <p:extLst>
      <p:ext uri="{BB962C8B-B14F-4D97-AF65-F5344CB8AC3E}">
        <p14:creationId xmlns:p14="http://schemas.microsoft.com/office/powerpoint/2010/main" val="33087584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we anchored our distance scale by uniformly measuring the TRGB in F814W in each field in order to convert the near-IR data to absolute magnitudes. On the right is an F814W CMD that is representative of our data.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7E55A94-DC81-A444-8C64-2A9FF541B68A}" type="slidenum">
              <a:rPr lang="en-US" smtClean="0"/>
              <a:t>16</a:t>
            </a:fld>
            <a:endParaRPr lang="en-US"/>
          </a:p>
        </p:txBody>
      </p:sp>
    </p:spTree>
    <p:extLst>
      <p:ext uri="{BB962C8B-B14F-4D97-AF65-F5344CB8AC3E}">
        <p14:creationId xmlns:p14="http://schemas.microsoft.com/office/powerpoint/2010/main" val="37876250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using NIR filters on HST, specifically F110W and F160W, we developed our empirical calibration approach as a stepping stone to JWST.</a:t>
            </a:r>
          </a:p>
          <a:p>
            <a:endParaRPr lang="en-US" dirty="0"/>
          </a:p>
          <a:p>
            <a:r>
              <a:rPr lang="en-US" dirty="0"/>
              <a:t>To build up number statistics and increase our color baseline we take all the NIR data, convert them to absolute magnitudes, and stack them on a single CMD. </a:t>
            </a:r>
          </a:p>
          <a:p>
            <a:endParaRPr lang="en-US" dirty="0"/>
          </a:p>
          <a:p>
            <a:r>
              <a:rPr lang="en-US" dirty="0"/>
              <a:t>Here on the left is the stacked CMD for F160W magnitudes. From these data we measure the slope of the TRGB magnitude as a function of color. </a:t>
            </a:r>
          </a:p>
        </p:txBody>
      </p:sp>
      <p:sp>
        <p:nvSpPr>
          <p:cNvPr id="4" name="Slide Number Placeholder 3"/>
          <p:cNvSpPr>
            <a:spLocks noGrp="1"/>
          </p:cNvSpPr>
          <p:nvPr>
            <p:ph type="sldNum" sz="quarter" idx="5"/>
          </p:nvPr>
        </p:nvSpPr>
        <p:spPr/>
        <p:txBody>
          <a:bodyPr/>
          <a:lstStyle/>
          <a:p>
            <a:fld id="{37E55A94-DC81-A444-8C64-2A9FF541B68A}" type="slidenum">
              <a:rPr lang="en-US" smtClean="0"/>
              <a:t>17</a:t>
            </a:fld>
            <a:endParaRPr lang="en-US"/>
          </a:p>
        </p:txBody>
      </p:sp>
    </p:spTree>
    <p:extLst>
      <p:ext uri="{BB962C8B-B14F-4D97-AF65-F5344CB8AC3E}">
        <p14:creationId xmlns:p14="http://schemas.microsoft.com/office/powerpoint/2010/main" val="2991621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we remove the color dependence such that all TRGB stars are at the same absolute magnitude and measure the TRGB zero-point.</a:t>
            </a:r>
          </a:p>
          <a:p>
            <a:endParaRPr lang="en-US" dirty="0"/>
          </a:p>
          <a:p>
            <a:endParaRPr lang="en-US" dirty="0"/>
          </a:p>
        </p:txBody>
      </p:sp>
      <p:sp>
        <p:nvSpPr>
          <p:cNvPr id="4" name="Slide Number Placeholder 3"/>
          <p:cNvSpPr>
            <a:spLocks noGrp="1"/>
          </p:cNvSpPr>
          <p:nvPr>
            <p:ph type="sldNum" sz="quarter" idx="5"/>
          </p:nvPr>
        </p:nvSpPr>
        <p:spPr/>
        <p:txBody>
          <a:bodyPr/>
          <a:lstStyle/>
          <a:p>
            <a:fld id="{37E55A94-DC81-A444-8C64-2A9FF541B68A}" type="slidenum">
              <a:rPr lang="en-US" smtClean="0"/>
              <a:t>18</a:t>
            </a:fld>
            <a:endParaRPr lang="en-US"/>
          </a:p>
        </p:txBody>
      </p:sp>
    </p:spTree>
    <p:extLst>
      <p:ext uri="{BB962C8B-B14F-4D97-AF65-F5344CB8AC3E}">
        <p14:creationId xmlns:p14="http://schemas.microsoft.com/office/powerpoint/2010/main" val="25841080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our new empirical approach we turned to JWST </a:t>
            </a:r>
            <a:r>
              <a:rPr lang="en-US" dirty="0" err="1"/>
              <a:t>NIRCam</a:t>
            </a:r>
            <a:r>
              <a:rPr lang="en-US" dirty="0"/>
              <a:t> data.</a:t>
            </a:r>
          </a:p>
          <a:p>
            <a:endParaRPr lang="en-US" dirty="0"/>
          </a:p>
          <a:p>
            <a:r>
              <a:rPr lang="en-US" dirty="0"/>
              <a:t>Our JWST program imaged one of two fields for each target from our HST program with </a:t>
            </a:r>
            <a:r>
              <a:rPr lang="en-US" dirty="0" err="1"/>
              <a:t>NIRCam</a:t>
            </a:r>
            <a:r>
              <a:rPr lang="en-US" dirty="0"/>
              <a:t>. </a:t>
            </a:r>
          </a:p>
          <a:p>
            <a:endParaRPr lang="en-US" dirty="0"/>
          </a:p>
          <a:p>
            <a:r>
              <a:rPr lang="en-US" dirty="0"/>
              <a:t>On the left is a JWST CMD with F090W on the y-axis for which we found no color dependence within our color range, similar to HST F814W. In the middle we found a significant color dependence. </a:t>
            </a:r>
          </a:p>
        </p:txBody>
      </p:sp>
      <p:sp>
        <p:nvSpPr>
          <p:cNvPr id="4" name="Slide Number Placeholder 3"/>
          <p:cNvSpPr>
            <a:spLocks noGrp="1"/>
          </p:cNvSpPr>
          <p:nvPr>
            <p:ph type="sldNum" sz="quarter" idx="5"/>
          </p:nvPr>
        </p:nvSpPr>
        <p:spPr/>
        <p:txBody>
          <a:bodyPr/>
          <a:lstStyle/>
          <a:p>
            <a:fld id="{37E55A94-DC81-A444-8C64-2A9FF541B68A}" type="slidenum">
              <a:rPr lang="en-US" smtClean="0"/>
              <a:t>19</a:t>
            </a:fld>
            <a:endParaRPr lang="en-US"/>
          </a:p>
        </p:txBody>
      </p:sp>
    </p:spTree>
    <p:extLst>
      <p:ext uri="{BB962C8B-B14F-4D97-AF65-F5344CB8AC3E}">
        <p14:creationId xmlns:p14="http://schemas.microsoft.com/office/powerpoint/2010/main" val="23802675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if not all of us require distance measurements to objects to compare their properties on absolute scales. </a:t>
            </a:r>
          </a:p>
          <a:p>
            <a:endParaRPr lang="en-US" dirty="0"/>
          </a:p>
          <a:p>
            <a:r>
              <a:rPr lang="en-US" dirty="0"/>
              <a:t>As an example let’s take three different galaxies as shown here. We can say that they are spiral galaxies that appear different from each other. </a:t>
            </a:r>
          </a:p>
          <a:p>
            <a:endParaRPr lang="en-US" dirty="0"/>
          </a:p>
          <a:p>
            <a:r>
              <a:rPr lang="en-US" dirty="0"/>
              <a:t>However, we cannot quantitatively compare for example their masses, star formation rates, or spatial scales and myriad additional properties on absolute scales without knowing their distances. </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7E55A94-DC81-A444-8C64-2A9FF541B68A}" type="slidenum">
              <a:rPr lang="en-US" smtClean="0"/>
              <a:t>2</a:t>
            </a:fld>
            <a:endParaRPr lang="en-US"/>
          </a:p>
        </p:txBody>
      </p:sp>
    </p:spTree>
    <p:extLst>
      <p:ext uri="{BB962C8B-B14F-4D97-AF65-F5344CB8AC3E}">
        <p14:creationId xmlns:p14="http://schemas.microsoft.com/office/powerpoint/2010/main" val="4241478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Our JWST TRGB calibration spans a wide wavelength range as shown to the right.</a:t>
            </a:r>
          </a:p>
          <a:p>
            <a:endParaRPr lang="en-US" dirty="0"/>
          </a:p>
        </p:txBody>
      </p:sp>
      <p:sp>
        <p:nvSpPr>
          <p:cNvPr id="4" name="Slide Number Placeholder 3"/>
          <p:cNvSpPr>
            <a:spLocks noGrp="1"/>
          </p:cNvSpPr>
          <p:nvPr>
            <p:ph type="sldNum" sz="quarter" idx="5"/>
          </p:nvPr>
        </p:nvSpPr>
        <p:spPr/>
        <p:txBody>
          <a:bodyPr/>
          <a:lstStyle/>
          <a:p>
            <a:fld id="{37E55A94-DC81-A444-8C64-2A9FF541B68A}" type="slidenum">
              <a:rPr lang="en-US" smtClean="0"/>
              <a:t>20</a:t>
            </a:fld>
            <a:endParaRPr lang="en-US"/>
          </a:p>
        </p:txBody>
      </p:sp>
    </p:spTree>
    <p:extLst>
      <p:ext uri="{BB962C8B-B14F-4D97-AF65-F5344CB8AC3E}">
        <p14:creationId xmlns:p14="http://schemas.microsoft.com/office/powerpoint/2010/main" val="23088341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also soon  be providing TRGB calibrations in three NIRISS filters. </a:t>
            </a:r>
          </a:p>
          <a:p>
            <a:endParaRPr lang="en-US" dirty="0"/>
          </a:p>
          <a:p>
            <a:r>
              <a:rPr lang="en-US" dirty="0"/>
              <a:t>With these calibrations the TRGB method can be applied widely to galaxies in need of precise distances.</a:t>
            </a:r>
          </a:p>
          <a:p>
            <a:endParaRPr lang="en-US" dirty="0"/>
          </a:p>
          <a:p>
            <a:r>
              <a:rPr lang="en-US" dirty="0"/>
              <a:t>In addition, the TRGB in several JWST </a:t>
            </a:r>
            <a:r>
              <a:rPr lang="en-US" dirty="0" err="1"/>
              <a:t>NIRCam</a:t>
            </a:r>
            <a:r>
              <a:rPr lang="en-US" dirty="0"/>
              <a:t> filters can now be used as a means to measure H_0.</a:t>
            </a:r>
          </a:p>
          <a:p>
            <a:endParaRPr lang="en-US" dirty="0"/>
          </a:p>
          <a:p>
            <a:endParaRPr lang="en-US" dirty="0"/>
          </a:p>
        </p:txBody>
      </p:sp>
      <p:sp>
        <p:nvSpPr>
          <p:cNvPr id="4" name="Slide Number Placeholder 3"/>
          <p:cNvSpPr>
            <a:spLocks noGrp="1"/>
          </p:cNvSpPr>
          <p:nvPr>
            <p:ph type="sldNum" sz="quarter" idx="5"/>
          </p:nvPr>
        </p:nvSpPr>
        <p:spPr/>
        <p:txBody>
          <a:bodyPr/>
          <a:lstStyle/>
          <a:p>
            <a:fld id="{37E55A94-DC81-A444-8C64-2A9FF541B68A}" type="slidenum">
              <a:rPr lang="en-US" smtClean="0"/>
              <a:t>21</a:t>
            </a:fld>
            <a:endParaRPr lang="en-US"/>
          </a:p>
        </p:txBody>
      </p:sp>
    </p:spTree>
    <p:extLst>
      <p:ext uri="{BB962C8B-B14F-4D97-AF65-F5344CB8AC3E}">
        <p14:creationId xmlns:p14="http://schemas.microsoft.com/office/powerpoint/2010/main" val="39041455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TRGB measurements the Nancy Grace Roman Space Telescope is all about wide field of view.</a:t>
            </a:r>
          </a:p>
          <a:p>
            <a:endParaRPr lang="en-US" dirty="0"/>
          </a:p>
          <a:p>
            <a:r>
              <a:rPr lang="en-US" dirty="0"/>
              <a:t>Roman has several advantages over other scopes:</a:t>
            </a:r>
          </a:p>
          <a:p>
            <a:r>
              <a:rPr lang="en-US" dirty="0"/>
              <a:t>Its large </a:t>
            </a:r>
            <a:r>
              <a:rPr lang="en-US" dirty="0" err="1"/>
              <a:t>FoV</a:t>
            </a:r>
            <a:r>
              <a:rPr lang="en-US" dirty="0"/>
              <a:t> ensures we can build up statistics of stars near TRGB</a:t>
            </a:r>
          </a:p>
          <a:p>
            <a:endParaRPr lang="en-US" dirty="0"/>
          </a:p>
          <a:p>
            <a:r>
              <a:rPr lang="en-US" dirty="0"/>
              <a:t>We can make sure we get highest precision phot with an emphasis on including only regions of low stellar crowding (focus on low crowding)</a:t>
            </a:r>
          </a:p>
          <a:p>
            <a:endParaRPr lang="en-US" dirty="0"/>
          </a:p>
          <a:p>
            <a:r>
              <a:rPr lang="en-US" dirty="0"/>
              <a:t>We can select parts of the field that are not impeded by young stars</a:t>
            </a:r>
          </a:p>
          <a:p>
            <a:endParaRPr lang="en-US" dirty="0"/>
          </a:p>
          <a:p>
            <a:r>
              <a:rPr lang="en-US" dirty="0"/>
              <a:t>And we can sample stellar populations that span a range of metallicities to increase our color baseline</a:t>
            </a:r>
          </a:p>
        </p:txBody>
      </p:sp>
      <p:sp>
        <p:nvSpPr>
          <p:cNvPr id="4" name="Slide Number Placeholder 3"/>
          <p:cNvSpPr>
            <a:spLocks noGrp="1"/>
          </p:cNvSpPr>
          <p:nvPr>
            <p:ph type="sldNum" sz="quarter" idx="5"/>
          </p:nvPr>
        </p:nvSpPr>
        <p:spPr/>
        <p:txBody>
          <a:bodyPr/>
          <a:lstStyle/>
          <a:p>
            <a:fld id="{37E55A94-DC81-A444-8C64-2A9FF541B68A}" type="slidenum">
              <a:rPr lang="en-US" smtClean="0"/>
              <a:t>22</a:t>
            </a:fld>
            <a:endParaRPr lang="en-US"/>
          </a:p>
        </p:txBody>
      </p:sp>
    </p:spTree>
    <p:extLst>
      <p:ext uri="{BB962C8B-B14F-4D97-AF65-F5344CB8AC3E}">
        <p14:creationId xmlns:p14="http://schemas.microsoft.com/office/powerpoint/2010/main" val="28605940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get a sense of how the structure in a CMD can vary across different regions of a galaxy I’ve simulated a handful of crude simulated observations in the Roman F087 and F158 filters</a:t>
            </a:r>
          </a:p>
          <a:p>
            <a:endParaRPr lang="en-US" dirty="0"/>
          </a:p>
          <a:p>
            <a:r>
              <a:rPr lang="en-US" dirty="0"/>
              <a:t>First </a:t>
            </a:r>
          </a:p>
        </p:txBody>
      </p:sp>
      <p:sp>
        <p:nvSpPr>
          <p:cNvPr id="4" name="Slide Number Placeholder 3"/>
          <p:cNvSpPr>
            <a:spLocks noGrp="1"/>
          </p:cNvSpPr>
          <p:nvPr>
            <p:ph type="sldNum" sz="quarter" idx="5"/>
          </p:nvPr>
        </p:nvSpPr>
        <p:spPr/>
        <p:txBody>
          <a:bodyPr/>
          <a:lstStyle/>
          <a:p>
            <a:fld id="{37E55A94-DC81-A444-8C64-2A9FF541B68A}" type="slidenum">
              <a:rPr lang="en-US" smtClean="0"/>
              <a:t>23</a:t>
            </a:fld>
            <a:endParaRPr lang="en-US"/>
          </a:p>
        </p:txBody>
      </p:sp>
    </p:spTree>
    <p:extLst>
      <p:ext uri="{BB962C8B-B14F-4D97-AF65-F5344CB8AC3E}">
        <p14:creationId xmlns:p14="http://schemas.microsoft.com/office/powerpoint/2010/main" val="8879819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7E55A94-DC81-A444-8C64-2A9FF541B68A}" type="slidenum">
              <a:rPr lang="en-US" smtClean="0"/>
              <a:t>24</a:t>
            </a:fld>
            <a:endParaRPr lang="en-US"/>
          </a:p>
        </p:txBody>
      </p:sp>
    </p:spTree>
    <p:extLst>
      <p:ext uri="{BB962C8B-B14F-4D97-AF65-F5344CB8AC3E}">
        <p14:creationId xmlns:p14="http://schemas.microsoft.com/office/powerpoint/2010/main" val="4762423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7E55A94-DC81-A444-8C64-2A9FF541B68A}" type="slidenum">
              <a:rPr lang="en-US" smtClean="0"/>
              <a:t>25</a:t>
            </a:fld>
            <a:endParaRPr lang="en-US"/>
          </a:p>
        </p:txBody>
      </p:sp>
    </p:spTree>
    <p:extLst>
      <p:ext uri="{BB962C8B-B14F-4D97-AF65-F5344CB8AC3E}">
        <p14:creationId xmlns:p14="http://schemas.microsoft.com/office/powerpoint/2010/main" val="358342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7E55A94-DC81-A444-8C64-2A9FF541B68A}" type="slidenum">
              <a:rPr lang="en-US" smtClean="0"/>
              <a:t>26</a:t>
            </a:fld>
            <a:endParaRPr lang="en-US"/>
          </a:p>
        </p:txBody>
      </p:sp>
    </p:spTree>
    <p:extLst>
      <p:ext uri="{BB962C8B-B14F-4D97-AF65-F5344CB8AC3E}">
        <p14:creationId xmlns:p14="http://schemas.microsoft.com/office/powerpoint/2010/main" val="8801798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7E55A94-DC81-A444-8C64-2A9FF541B68A}" type="slidenum">
              <a:rPr lang="en-US" smtClean="0"/>
              <a:t>27</a:t>
            </a:fld>
            <a:endParaRPr lang="en-US"/>
          </a:p>
        </p:txBody>
      </p:sp>
    </p:spTree>
    <p:extLst>
      <p:ext uri="{BB962C8B-B14F-4D97-AF65-F5344CB8AC3E}">
        <p14:creationId xmlns:p14="http://schemas.microsoft.com/office/powerpoint/2010/main" val="2739000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7E55A94-DC81-A444-8C64-2A9FF541B68A}" type="slidenum">
              <a:rPr lang="en-US" smtClean="0"/>
              <a:t>28</a:t>
            </a:fld>
            <a:endParaRPr lang="en-US"/>
          </a:p>
        </p:txBody>
      </p:sp>
    </p:spTree>
    <p:extLst>
      <p:ext uri="{BB962C8B-B14F-4D97-AF65-F5344CB8AC3E}">
        <p14:creationId xmlns:p14="http://schemas.microsoft.com/office/powerpoint/2010/main" val="24391396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E55A94-DC81-A444-8C64-2A9FF541B68A}" type="slidenum">
              <a:rPr lang="en-US" smtClean="0"/>
              <a:t>29</a:t>
            </a:fld>
            <a:endParaRPr lang="en-US"/>
          </a:p>
        </p:txBody>
      </p:sp>
    </p:spTree>
    <p:extLst>
      <p:ext uri="{BB962C8B-B14F-4D97-AF65-F5344CB8AC3E}">
        <p14:creationId xmlns:p14="http://schemas.microsoft.com/office/powerpoint/2010/main" val="23939038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 similar vein, this figure shows a collection of some of the nearest superclusters to Milky Way. Importantly distances to the galaxies were required to reveal meaningful structure.</a:t>
            </a:r>
          </a:p>
          <a:p>
            <a:endParaRPr lang="en-US" dirty="0"/>
          </a:p>
          <a:p>
            <a:endParaRPr lang="en-US" dirty="0"/>
          </a:p>
        </p:txBody>
      </p:sp>
      <p:sp>
        <p:nvSpPr>
          <p:cNvPr id="4" name="Slide Number Placeholder 3"/>
          <p:cNvSpPr>
            <a:spLocks noGrp="1"/>
          </p:cNvSpPr>
          <p:nvPr>
            <p:ph type="sldNum" sz="quarter" idx="5"/>
          </p:nvPr>
        </p:nvSpPr>
        <p:spPr/>
        <p:txBody>
          <a:bodyPr/>
          <a:lstStyle/>
          <a:p>
            <a:fld id="{37E55A94-DC81-A444-8C64-2A9FF541B68A}" type="slidenum">
              <a:rPr lang="en-US" smtClean="0"/>
              <a:t>3</a:t>
            </a:fld>
            <a:endParaRPr lang="en-US"/>
          </a:p>
        </p:txBody>
      </p:sp>
    </p:spTree>
    <p:extLst>
      <p:ext uri="{BB962C8B-B14F-4D97-AF65-F5344CB8AC3E}">
        <p14:creationId xmlns:p14="http://schemas.microsoft.com/office/powerpoint/2010/main" val="21406154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E55A94-DC81-A444-8C64-2A9FF541B68A}" type="slidenum">
              <a:rPr lang="en-US" smtClean="0"/>
              <a:t>30</a:t>
            </a:fld>
            <a:endParaRPr lang="en-US"/>
          </a:p>
        </p:txBody>
      </p:sp>
    </p:spTree>
    <p:extLst>
      <p:ext uri="{BB962C8B-B14F-4D97-AF65-F5344CB8AC3E}">
        <p14:creationId xmlns:p14="http://schemas.microsoft.com/office/powerpoint/2010/main" val="19067502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FFD97E-9E46-2E4F-99C6-E2F3E4BD7293}" type="slidenum">
              <a:rPr lang="en-US" smtClean="0"/>
              <a:t>32</a:t>
            </a:fld>
            <a:endParaRPr lang="en-US"/>
          </a:p>
        </p:txBody>
      </p:sp>
    </p:spTree>
    <p:extLst>
      <p:ext uri="{BB962C8B-B14F-4D97-AF65-F5344CB8AC3E}">
        <p14:creationId xmlns:p14="http://schemas.microsoft.com/office/powerpoint/2010/main" val="37234322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if not all of us require distance measurements to objects to compare their properties on absolute scales. </a:t>
            </a:r>
          </a:p>
          <a:p>
            <a:endParaRPr lang="en-US" dirty="0"/>
          </a:p>
          <a:p>
            <a:r>
              <a:rPr lang="en-US" dirty="0"/>
              <a:t>For example, here on the left are two projections of 3D map of the </a:t>
            </a:r>
            <a:r>
              <a:rPr lang="en-US" dirty="0" err="1"/>
              <a:t>Laniakea</a:t>
            </a:r>
            <a:r>
              <a:rPr lang="en-US" dirty="0"/>
              <a:t> supercluster of galaxies. These peculiar velocity maps include sky coverage out to 400 </a:t>
            </a:r>
            <a:r>
              <a:rPr lang="en-US" dirty="0" err="1"/>
              <a:t>Mpc</a:t>
            </a:r>
            <a:r>
              <a:rPr lang="en-US" dirty="0"/>
              <a:t> (redshift of 0.1) and entirely dependent on distance measurements to galaxies.</a:t>
            </a:r>
          </a:p>
          <a:p>
            <a:endParaRPr lang="en-US" dirty="0"/>
          </a:p>
          <a:p>
            <a:r>
              <a:rPr lang="en-US" dirty="0"/>
              <a:t>In a similar vein, the right-hand figure shows a collection of some of the nearest superclusters to Milky Way. Importantly distances measured in redshift or through other non-redshift-based methods reveal meaningful structure.</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7E55A94-DC81-A444-8C64-2A9FF541B68A}" type="slidenum">
              <a:rPr lang="en-US" smtClean="0"/>
              <a:t>33</a:t>
            </a:fld>
            <a:endParaRPr lang="en-US"/>
          </a:p>
        </p:txBody>
      </p:sp>
    </p:spTree>
    <p:extLst>
      <p:ext uri="{BB962C8B-B14F-4D97-AF65-F5344CB8AC3E}">
        <p14:creationId xmlns:p14="http://schemas.microsoft.com/office/powerpoint/2010/main" val="4241478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8B3B9B-BF70-7D44-A35A-945760188601}" type="slidenum">
              <a:rPr lang="en-US" smtClean="0"/>
              <a:t>34</a:t>
            </a:fld>
            <a:endParaRPr lang="en-US"/>
          </a:p>
        </p:txBody>
      </p:sp>
    </p:spTree>
    <p:extLst>
      <p:ext uri="{BB962C8B-B14F-4D97-AF65-F5344CB8AC3E}">
        <p14:creationId xmlns:p14="http://schemas.microsoft.com/office/powerpoint/2010/main" val="31844752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8B3B9B-BF70-7D44-A35A-945760188601}" type="slidenum">
              <a:rPr lang="en-US" smtClean="0"/>
              <a:t>35</a:t>
            </a:fld>
            <a:endParaRPr lang="en-US"/>
          </a:p>
        </p:txBody>
      </p:sp>
    </p:spTree>
    <p:extLst>
      <p:ext uri="{BB962C8B-B14F-4D97-AF65-F5344CB8AC3E}">
        <p14:creationId xmlns:p14="http://schemas.microsoft.com/office/powerpoint/2010/main" val="38131524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8B3B9B-BF70-7D44-A35A-945760188601}" type="slidenum">
              <a:rPr lang="en-US" smtClean="0"/>
              <a:t>36</a:t>
            </a:fld>
            <a:endParaRPr lang="en-US"/>
          </a:p>
        </p:txBody>
      </p:sp>
    </p:spTree>
    <p:extLst>
      <p:ext uri="{BB962C8B-B14F-4D97-AF65-F5344CB8AC3E}">
        <p14:creationId xmlns:p14="http://schemas.microsoft.com/office/powerpoint/2010/main" val="41067032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E55A94-DC81-A444-8C64-2A9FF541B68A}" type="slidenum">
              <a:rPr lang="en-US" smtClean="0"/>
              <a:t>37</a:t>
            </a:fld>
            <a:endParaRPr lang="en-US"/>
          </a:p>
        </p:txBody>
      </p:sp>
    </p:spTree>
    <p:extLst>
      <p:ext uri="{BB962C8B-B14F-4D97-AF65-F5344CB8AC3E}">
        <p14:creationId xmlns:p14="http://schemas.microsoft.com/office/powerpoint/2010/main" val="13708220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process of measuring distances to galaxies, however, is highly scale dependent. To clarify the different distance scales we can look at this figure. </a:t>
            </a:r>
          </a:p>
          <a:p>
            <a:endParaRPr lang="en-US" dirty="0"/>
          </a:p>
          <a:p>
            <a:r>
              <a:rPr lang="en-US" dirty="0"/>
              <a:t>Distances, indicated in redshift and </a:t>
            </a:r>
            <a:r>
              <a:rPr lang="en-US" dirty="0" err="1"/>
              <a:t>Mpc</a:t>
            </a:r>
            <a:r>
              <a:rPr lang="en-US" dirty="0"/>
              <a:t> at the top, start from the Milk Way and increase to the right. </a:t>
            </a:r>
          </a:p>
          <a:p>
            <a:endParaRPr lang="en-US" dirty="0"/>
          </a:p>
        </p:txBody>
      </p:sp>
      <p:sp>
        <p:nvSpPr>
          <p:cNvPr id="4" name="Slide Number Placeholder 3"/>
          <p:cNvSpPr>
            <a:spLocks noGrp="1"/>
          </p:cNvSpPr>
          <p:nvPr>
            <p:ph type="sldNum" sz="quarter" idx="5"/>
          </p:nvPr>
        </p:nvSpPr>
        <p:spPr/>
        <p:txBody>
          <a:bodyPr/>
          <a:lstStyle/>
          <a:p>
            <a:fld id="{37E55A94-DC81-A444-8C64-2A9FF541B68A}" type="slidenum">
              <a:rPr lang="en-US" smtClean="0"/>
              <a:t>4</a:t>
            </a:fld>
            <a:endParaRPr lang="en-US"/>
          </a:p>
        </p:txBody>
      </p:sp>
    </p:spTree>
    <p:extLst>
      <p:ext uri="{BB962C8B-B14F-4D97-AF65-F5344CB8AC3E}">
        <p14:creationId xmlns:p14="http://schemas.microsoft.com/office/powerpoint/2010/main" val="10919118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first focus on scales at and beyond a redshift of 0.1 or beyond 400 </a:t>
            </a:r>
            <a:r>
              <a:rPr lang="en-US" dirty="0" err="1"/>
              <a:t>Mpc</a:t>
            </a:r>
            <a:r>
              <a:rPr lang="en-US" dirty="0"/>
              <a:t>. </a:t>
            </a:r>
          </a:p>
          <a:p>
            <a:endParaRPr lang="en-US" dirty="0"/>
          </a:p>
          <a:p>
            <a:r>
              <a:rPr lang="en-US" dirty="0"/>
              <a:t>At these distances the dominant velocity is that due to the expansion of the Universe. </a:t>
            </a:r>
          </a:p>
          <a:p>
            <a:endParaRPr lang="en-US" dirty="0"/>
          </a:p>
          <a:p>
            <a:r>
              <a:rPr lang="en-US" dirty="0"/>
              <a:t>As such, redshift-based distances beyond a redshift of 0.1 are a reliable way to measure distances to galaxies.</a:t>
            </a:r>
          </a:p>
        </p:txBody>
      </p:sp>
      <p:sp>
        <p:nvSpPr>
          <p:cNvPr id="4" name="Slide Number Placeholder 3"/>
          <p:cNvSpPr>
            <a:spLocks noGrp="1"/>
          </p:cNvSpPr>
          <p:nvPr>
            <p:ph type="sldNum" sz="quarter" idx="5"/>
          </p:nvPr>
        </p:nvSpPr>
        <p:spPr/>
        <p:txBody>
          <a:bodyPr/>
          <a:lstStyle/>
          <a:p>
            <a:fld id="{37E55A94-DC81-A444-8C64-2A9FF541B68A}" type="slidenum">
              <a:rPr lang="en-US" smtClean="0"/>
              <a:t>5</a:t>
            </a:fld>
            <a:endParaRPr lang="en-US"/>
          </a:p>
        </p:txBody>
      </p:sp>
    </p:spTree>
    <p:extLst>
      <p:ext uri="{BB962C8B-B14F-4D97-AF65-F5344CB8AC3E}">
        <p14:creationId xmlns:p14="http://schemas.microsoft.com/office/powerpoint/2010/main" val="29738760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within a redshift of 0.1, that is, closer to our own Galaxy, redshift-based distance can be inaccurate owing to the uncertainties introduced by peculiar velocities.</a:t>
            </a:r>
          </a:p>
          <a:p>
            <a:endParaRPr lang="en-US" dirty="0"/>
          </a:p>
          <a:p>
            <a:r>
              <a:rPr lang="en-US" dirty="0"/>
              <a:t>For more robust and precise distance measurements we can instead use methods that are listed at the bottom of the figure. These methods leverage geometry or properties of stellar populations within extragalactic systems including but certainly not limited to RR Lyrae stars, Cepheid variable stars, and TRGB stars. </a:t>
            </a:r>
          </a:p>
        </p:txBody>
      </p:sp>
      <p:sp>
        <p:nvSpPr>
          <p:cNvPr id="4" name="Slide Number Placeholder 3"/>
          <p:cNvSpPr>
            <a:spLocks noGrp="1"/>
          </p:cNvSpPr>
          <p:nvPr>
            <p:ph type="sldNum" sz="quarter" idx="5"/>
          </p:nvPr>
        </p:nvSpPr>
        <p:spPr/>
        <p:txBody>
          <a:bodyPr/>
          <a:lstStyle/>
          <a:p>
            <a:fld id="{37E55A94-DC81-A444-8C64-2A9FF541B68A}" type="slidenum">
              <a:rPr lang="en-US" smtClean="0"/>
              <a:t>6</a:t>
            </a:fld>
            <a:endParaRPr lang="en-US"/>
          </a:p>
        </p:txBody>
      </p:sp>
    </p:spTree>
    <p:extLst>
      <p:ext uri="{BB962C8B-B14F-4D97-AF65-F5344CB8AC3E}">
        <p14:creationId xmlns:p14="http://schemas.microsoft.com/office/powerpoint/2010/main" val="8485237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rest of this talk I will focus exclusively on the TRGB method.</a:t>
            </a:r>
          </a:p>
        </p:txBody>
      </p:sp>
      <p:sp>
        <p:nvSpPr>
          <p:cNvPr id="4" name="Slide Number Placeholder 3"/>
          <p:cNvSpPr>
            <a:spLocks noGrp="1"/>
          </p:cNvSpPr>
          <p:nvPr>
            <p:ph type="sldNum" sz="quarter" idx="5"/>
          </p:nvPr>
        </p:nvSpPr>
        <p:spPr/>
        <p:txBody>
          <a:bodyPr/>
          <a:lstStyle/>
          <a:p>
            <a:fld id="{37E55A94-DC81-A444-8C64-2A9FF541B68A}" type="slidenum">
              <a:rPr lang="en-US" smtClean="0"/>
              <a:t>7</a:t>
            </a:fld>
            <a:endParaRPr lang="en-US"/>
          </a:p>
        </p:txBody>
      </p:sp>
    </p:spTree>
    <p:extLst>
      <p:ext uri="{BB962C8B-B14F-4D97-AF65-F5344CB8AC3E}">
        <p14:creationId xmlns:p14="http://schemas.microsoft.com/office/powerpoint/2010/main" val="1186211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TRGB is one of several resolved star based methods that forms the second rung of the 3 run local distance ladder used to measure the Hubble constant. </a:t>
            </a:r>
          </a:p>
          <a:p>
            <a:endParaRPr lang="en-US" dirty="0"/>
          </a:p>
          <a:p>
            <a:endParaRPr lang="en-US" dirty="0"/>
          </a:p>
        </p:txBody>
      </p:sp>
      <p:sp>
        <p:nvSpPr>
          <p:cNvPr id="4" name="Slide Number Placeholder 3"/>
          <p:cNvSpPr>
            <a:spLocks noGrp="1"/>
          </p:cNvSpPr>
          <p:nvPr>
            <p:ph type="sldNum" sz="quarter" idx="5"/>
          </p:nvPr>
        </p:nvSpPr>
        <p:spPr/>
        <p:txBody>
          <a:bodyPr/>
          <a:lstStyle/>
          <a:p>
            <a:fld id="{37E55A94-DC81-A444-8C64-2A9FF541B68A}" type="slidenum">
              <a:rPr lang="en-US" smtClean="0"/>
              <a:t>8</a:t>
            </a:fld>
            <a:endParaRPr lang="en-US"/>
          </a:p>
        </p:txBody>
      </p:sp>
    </p:spTree>
    <p:extLst>
      <p:ext uri="{BB962C8B-B14F-4D97-AF65-F5344CB8AC3E}">
        <p14:creationId xmlns:p14="http://schemas.microsoft.com/office/powerpoint/2010/main" val="31540694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the luminosity of the TRGB is calibrated to geometric distances in the Large </a:t>
            </a:r>
            <a:r>
              <a:rPr lang="en-US" dirty="0" err="1"/>
              <a:t>Magellanic</a:t>
            </a:r>
            <a:r>
              <a:rPr lang="en-US" dirty="0"/>
              <a:t> Cloud and the </a:t>
            </a:r>
            <a:r>
              <a:rPr lang="en-US" dirty="0" err="1"/>
              <a:t>megamaser</a:t>
            </a:r>
            <a:r>
              <a:rPr lang="en-US" dirty="0"/>
              <a:t> galaxy NGC 4258</a:t>
            </a:r>
          </a:p>
          <a:p>
            <a:endParaRPr lang="en-US" dirty="0"/>
          </a:p>
          <a:p>
            <a:endParaRPr lang="en-US" dirty="0"/>
          </a:p>
        </p:txBody>
      </p:sp>
      <p:sp>
        <p:nvSpPr>
          <p:cNvPr id="4" name="Slide Number Placeholder 3"/>
          <p:cNvSpPr>
            <a:spLocks noGrp="1"/>
          </p:cNvSpPr>
          <p:nvPr>
            <p:ph type="sldNum" sz="quarter" idx="5"/>
          </p:nvPr>
        </p:nvSpPr>
        <p:spPr/>
        <p:txBody>
          <a:bodyPr/>
          <a:lstStyle/>
          <a:p>
            <a:fld id="{37E55A94-DC81-A444-8C64-2A9FF541B68A}" type="slidenum">
              <a:rPr lang="en-US" smtClean="0"/>
              <a:t>9</a:t>
            </a:fld>
            <a:endParaRPr lang="en-US"/>
          </a:p>
        </p:txBody>
      </p:sp>
    </p:spTree>
    <p:extLst>
      <p:ext uri="{BB962C8B-B14F-4D97-AF65-F5344CB8AC3E}">
        <p14:creationId xmlns:p14="http://schemas.microsoft.com/office/powerpoint/2010/main" val="16113543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245D4-14A8-C040-AEED-572022E4A7E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C410865-A961-BD79-E6C0-52D998184B8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C33C95-1C53-D3AF-3EDE-A102C2C32969}"/>
              </a:ext>
            </a:extLst>
          </p:cNvPr>
          <p:cNvSpPr>
            <a:spLocks noGrp="1"/>
          </p:cNvSpPr>
          <p:nvPr>
            <p:ph type="dt" sz="half" idx="10"/>
          </p:nvPr>
        </p:nvSpPr>
        <p:spPr/>
        <p:txBody>
          <a:bodyPr/>
          <a:lstStyle/>
          <a:p>
            <a:fld id="{B6E55AA3-ECCF-E649-88C5-AFD056A24E4F}" type="datetime1">
              <a:rPr lang="en-US" smtClean="0"/>
              <a:t>7/8/24</a:t>
            </a:fld>
            <a:endParaRPr lang="en-US"/>
          </a:p>
        </p:txBody>
      </p:sp>
      <p:sp>
        <p:nvSpPr>
          <p:cNvPr id="5" name="Footer Placeholder 4">
            <a:extLst>
              <a:ext uri="{FF2B5EF4-FFF2-40B4-BE49-F238E27FC236}">
                <a16:creationId xmlns:a16="http://schemas.microsoft.com/office/drawing/2014/main" id="{FE177F32-F152-678B-7462-0399A936DC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8219BA-E4EC-72AA-1A1E-B879C9871666}"/>
              </a:ext>
            </a:extLst>
          </p:cNvPr>
          <p:cNvSpPr>
            <a:spLocks noGrp="1"/>
          </p:cNvSpPr>
          <p:nvPr>
            <p:ph type="sldNum" sz="quarter" idx="12"/>
          </p:nvPr>
        </p:nvSpPr>
        <p:spPr/>
        <p:txBody>
          <a:bodyPr/>
          <a:lstStyle/>
          <a:p>
            <a:fld id="{DECFD2B4-4F0D-994B-BECB-34515ACC0FEA}" type="slidenum">
              <a:rPr lang="en-US" smtClean="0"/>
              <a:t>‹#›</a:t>
            </a:fld>
            <a:endParaRPr lang="en-US"/>
          </a:p>
        </p:txBody>
      </p:sp>
    </p:spTree>
    <p:extLst>
      <p:ext uri="{BB962C8B-B14F-4D97-AF65-F5344CB8AC3E}">
        <p14:creationId xmlns:p14="http://schemas.microsoft.com/office/powerpoint/2010/main" val="39918495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641AA-39A6-4274-A298-01067A14FB2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81ACBAF-6B13-082D-2B13-0D411F587CD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A8405B-6492-66B3-8868-07D0D33EC32D}"/>
              </a:ext>
            </a:extLst>
          </p:cNvPr>
          <p:cNvSpPr>
            <a:spLocks noGrp="1"/>
          </p:cNvSpPr>
          <p:nvPr>
            <p:ph type="dt" sz="half" idx="10"/>
          </p:nvPr>
        </p:nvSpPr>
        <p:spPr/>
        <p:txBody>
          <a:bodyPr/>
          <a:lstStyle/>
          <a:p>
            <a:fld id="{55A7DE1E-2D21-7543-8FE7-DE0A12713B6E}" type="datetime1">
              <a:rPr lang="en-US" smtClean="0"/>
              <a:t>7/8/24</a:t>
            </a:fld>
            <a:endParaRPr lang="en-US"/>
          </a:p>
        </p:txBody>
      </p:sp>
      <p:sp>
        <p:nvSpPr>
          <p:cNvPr id="5" name="Footer Placeholder 4">
            <a:extLst>
              <a:ext uri="{FF2B5EF4-FFF2-40B4-BE49-F238E27FC236}">
                <a16:creationId xmlns:a16="http://schemas.microsoft.com/office/drawing/2014/main" id="{E2B0831F-63CC-428E-616B-14E29673A2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C1F8E9-80D3-137D-C9E8-449407975D59}"/>
              </a:ext>
            </a:extLst>
          </p:cNvPr>
          <p:cNvSpPr>
            <a:spLocks noGrp="1"/>
          </p:cNvSpPr>
          <p:nvPr>
            <p:ph type="sldNum" sz="quarter" idx="12"/>
          </p:nvPr>
        </p:nvSpPr>
        <p:spPr/>
        <p:txBody>
          <a:bodyPr/>
          <a:lstStyle/>
          <a:p>
            <a:fld id="{DECFD2B4-4F0D-994B-BECB-34515ACC0FEA}" type="slidenum">
              <a:rPr lang="en-US" smtClean="0"/>
              <a:t>‹#›</a:t>
            </a:fld>
            <a:endParaRPr lang="en-US"/>
          </a:p>
        </p:txBody>
      </p:sp>
    </p:spTree>
    <p:extLst>
      <p:ext uri="{BB962C8B-B14F-4D97-AF65-F5344CB8AC3E}">
        <p14:creationId xmlns:p14="http://schemas.microsoft.com/office/powerpoint/2010/main" val="3501637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9A6220-FFB6-6B75-20A4-7763F76668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6EA092B-1B21-CEA3-4C44-B49D16680D1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ACC8D9-6659-7765-861A-91120C3F3853}"/>
              </a:ext>
            </a:extLst>
          </p:cNvPr>
          <p:cNvSpPr>
            <a:spLocks noGrp="1"/>
          </p:cNvSpPr>
          <p:nvPr>
            <p:ph type="dt" sz="half" idx="10"/>
          </p:nvPr>
        </p:nvSpPr>
        <p:spPr/>
        <p:txBody>
          <a:bodyPr/>
          <a:lstStyle/>
          <a:p>
            <a:fld id="{F9E4A278-5411-F94C-B354-192C2124243B}" type="datetime1">
              <a:rPr lang="en-US" smtClean="0"/>
              <a:t>7/8/24</a:t>
            </a:fld>
            <a:endParaRPr lang="en-US"/>
          </a:p>
        </p:txBody>
      </p:sp>
      <p:sp>
        <p:nvSpPr>
          <p:cNvPr id="5" name="Footer Placeholder 4">
            <a:extLst>
              <a:ext uri="{FF2B5EF4-FFF2-40B4-BE49-F238E27FC236}">
                <a16:creationId xmlns:a16="http://schemas.microsoft.com/office/drawing/2014/main" id="{1AB49F0E-E75E-C07A-BBDF-D4A578016F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530211-8C17-D6DA-0231-82C9F542F11C}"/>
              </a:ext>
            </a:extLst>
          </p:cNvPr>
          <p:cNvSpPr>
            <a:spLocks noGrp="1"/>
          </p:cNvSpPr>
          <p:nvPr>
            <p:ph type="sldNum" sz="quarter" idx="12"/>
          </p:nvPr>
        </p:nvSpPr>
        <p:spPr/>
        <p:txBody>
          <a:bodyPr/>
          <a:lstStyle/>
          <a:p>
            <a:fld id="{DECFD2B4-4F0D-994B-BECB-34515ACC0FEA}" type="slidenum">
              <a:rPr lang="en-US" smtClean="0"/>
              <a:t>‹#›</a:t>
            </a:fld>
            <a:endParaRPr lang="en-US"/>
          </a:p>
        </p:txBody>
      </p:sp>
    </p:spTree>
    <p:extLst>
      <p:ext uri="{BB962C8B-B14F-4D97-AF65-F5344CB8AC3E}">
        <p14:creationId xmlns:p14="http://schemas.microsoft.com/office/powerpoint/2010/main" val="21408865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C60BC-5C09-0DD8-4049-EC2D2C3500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E91BC7-360B-C9C5-5277-E06C9E9EEF4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865503-2C26-9DCF-7540-ABCE0097ACA1}"/>
              </a:ext>
            </a:extLst>
          </p:cNvPr>
          <p:cNvSpPr>
            <a:spLocks noGrp="1"/>
          </p:cNvSpPr>
          <p:nvPr>
            <p:ph type="dt" sz="half" idx="10"/>
          </p:nvPr>
        </p:nvSpPr>
        <p:spPr/>
        <p:txBody>
          <a:bodyPr/>
          <a:lstStyle/>
          <a:p>
            <a:fld id="{881D8D04-8973-594C-81CC-34A57E2E0043}" type="datetime1">
              <a:rPr lang="en-US" smtClean="0"/>
              <a:t>7/8/24</a:t>
            </a:fld>
            <a:endParaRPr lang="en-US"/>
          </a:p>
        </p:txBody>
      </p:sp>
      <p:sp>
        <p:nvSpPr>
          <p:cNvPr id="5" name="Footer Placeholder 4">
            <a:extLst>
              <a:ext uri="{FF2B5EF4-FFF2-40B4-BE49-F238E27FC236}">
                <a16:creationId xmlns:a16="http://schemas.microsoft.com/office/drawing/2014/main" id="{460DB9B9-05AB-7475-C325-3E5824CBEE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3D66EE-1A66-1D9C-796D-B91CAC83F31F}"/>
              </a:ext>
            </a:extLst>
          </p:cNvPr>
          <p:cNvSpPr>
            <a:spLocks noGrp="1"/>
          </p:cNvSpPr>
          <p:nvPr>
            <p:ph type="sldNum" sz="quarter" idx="12"/>
          </p:nvPr>
        </p:nvSpPr>
        <p:spPr/>
        <p:txBody>
          <a:bodyPr/>
          <a:lstStyle/>
          <a:p>
            <a:fld id="{DECFD2B4-4F0D-994B-BECB-34515ACC0FEA}" type="slidenum">
              <a:rPr lang="en-US" smtClean="0"/>
              <a:t>‹#›</a:t>
            </a:fld>
            <a:endParaRPr lang="en-US"/>
          </a:p>
        </p:txBody>
      </p:sp>
    </p:spTree>
    <p:extLst>
      <p:ext uri="{BB962C8B-B14F-4D97-AF65-F5344CB8AC3E}">
        <p14:creationId xmlns:p14="http://schemas.microsoft.com/office/powerpoint/2010/main" val="246920386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BCBAD-572F-394D-8539-78B6473421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9EC02F9-1532-0926-6F9B-D8D6389AB1B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58DE0E6-AD9A-326E-BD0A-FAEFD56FC7D9}"/>
              </a:ext>
            </a:extLst>
          </p:cNvPr>
          <p:cNvSpPr>
            <a:spLocks noGrp="1"/>
          </p:cNvSpPr>
          <p:nvPr>
            <p:ph type="dt" sz="half" idx="10"/>
          </p:nvPr>
        </p:nvSpPr>
        <p:spPr/>
        <p:txBody>
          <a:bodyPr/>
          <a:lstStyle/>
          <a:p>
            <a:fld id="{BE70662B-2A2F-C04A-9C7E-419F51B1A8BA}" type="datetime1">
              <a:rPr lang="en-US" smtClean="0"/>
              <a:t>7/8/24</a:t>
            </a:fld>
            <a:endParaRPr lang="en-US"/>
          </a:p>
        </p:txBody>
      </p:sp>
      <p:sp>
        <p:nvSpPr>
          <p:cNvPr id="5" name="Footer Placeholder 4">
            <a:extLst>
              <a:ext uri="{FF2B5EF4-FFF2-40B4-BE49-F238E27FC236}">
                <a16:creationId xmlns:a16="http://schemas.microsoft.com/office/drawing/2014/main" id="{92A7F55A-1554-BF33-6505-91D9F769C4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0D2AC8-ECE7-3118-8B1F-37B5871D213D}"/>
              </a:ext>
            </a:extLst>
          </p:cNvPr>
          <p:cNvSpPr>
            <a:spLocks noGrp="1"/>
          </p:cNvSpPr>
          <p:nvPr>
            <p:ph type="sldNum" sz="quarter" idx="12"/>
          </p:nvPr>
        </p:nvSpPr>
        <p:spPr/>
        <p:txBody>
          <a:bodyPr/>
          <a:lstStyle/>
          <a:p>
            <a:fld id="{DECFD2B4-4F0D-994B-BECB-34515ACC0FEA}" type="slidenum">
              <a:rPr lang="en-US" smtClean="0"/>
              <a:t>‹#›</a:t>
            </a:fld>
            <a:endParaRPr lang="en-US"/>
          </a:p>
        </p:txBody>
      </p:sp>
    </p:spTree>
    <p:extLst>
      <p:ext uri="{BB962C8B-B14F-4D97-AF65-F5344CB8AC3E}">
        <p14:creationId xmlns:p14="http://schemas.microsoft.com/office/powerpoint/2010/main" val="40348793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1EA84-7BD3-39F4-4CF3-638660617B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0B83CC-F122-F1E0-5CEA-6CE209710B8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EA0BB5-532B-9902-A82F-75580302D87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63093B0-7F01-A26D-1746-2DF8ED553168}"/>
              </a:ext>
            </a:extLst>
          </p:cNvPr>
          <p:cNvSpPr>
            <a:spLocks noGrp="1"/>
          </p:cNvSpPr>
          <p:nvPr>
            <p:ph type="dt" sz="half" idx="10"/>
          </p:nvPr>
        </p:nvSpPr>
        <p:spPr/>
        <p:txBody>
          <a:bodyPr/>
          <a:lstStyle/>
          <a:p>
            <a:fld id="{FF4F3125-8F2A-F740-8C6E-4DA509F05AF2}" type="datetime1">
              <a:rPr lang="en-US" smtClean="0"/>
              <a:t>7/8/24</a:t>
            </a:fld>
            <a:endParaRPr lang="en-US"/>
          </a:p>
        </p:txBody>
      </p:sp>
      <p:sp>
        <p:nvSpPr>
          <p:cNvPr id="6" name="Footer Placeholder 5">
            <a:extLst>
              <a:ext uri="{FF2B5EF4-FFF2-40B4-BE49-F238E27FC236}">
                <a16:creationId xmlns:a16="http://schemas.microsoft.com/office/drawing/2014/main" id="{4DB2612F-8DE2-6331-3FC7-DE801506A6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A42319-6A0F-E2DF-2F63-AF8CBFC7ECDF}"/>
              </a:ext>
            </a:extLst>
          </p:cNvPr>
          <p:cNvSpPr>
            <a:spLocks noGrp="1"/>
          </p:cNvSpPr>
          <p:nvPr>
            <p:ph type="sldNum" sz="quarter" idx="12"/>
          </p:nvPr>
        </p:nvSpPr>
        <p:spPr/>
        <p:txBody>
          <a:bodyPr/>
          <a:lstStyle/>
          <a:p>
            <a:fld id="{DECFD2B4-4F0D-994B-BECB-34515ACC0FEA}" type="slidenum">
              <a:rPr lang="en-US" smtClean="0"/>
              <a:t>‹#›</a:t>
            </a:fld>
            <a:endParaRPr lang="en-US"/>
          </a:p>
        </p:txBody>
      </p:sp>
    </p:spTree>
    <p:extLst>
      <p:ext uri="{BB962C8B-B14F-4D97-AF65-F5344CB8AC3E}">
        <p14:creationId xmlns:p14="http://schemas.microsoft.com/office/powerpoint/2010/main" val="7645645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F2179-5992-1738-580B-91EEEE464C6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AD39C4A-7416-E4B5-22B4-FA7654EBBA5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5787E03-AB03-6E0A-0633-CCD8A795BA3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F5F2F9-9562-A575-BC7A-C754DB0FB1C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E61641E-3256-03E7-4964-C191521ACA5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1A3675-AD9E-2CEC-3DDB-9330F5BF97BC}"/>
              </a:ext>
            </a:extLst>
          </p:cNvPr>
          <p:cNvSpPr>
            <a:spLocks noGrp="1"/>
          </p:cNvSpPr>
          <p:nvPr>
            <p:ph type="dt" sz="half" idx="10"/>
          </p:nvPr>
        </p:nvSpPr>
        <p:spPr/>
        <p:txBody>
          <a:bodyPr/>
          <a:lstStyle/>
          <a:p>
            <a:fld id="{39F6D3DA-86B3-D044-A419-0A4B2AB591E6}" type="datetime1">
              <a:rPr lang="en-US" smtClean="0"/>
              <a:t>7/8/24</a:t>
            </a:fld>
            <a:endParaRPr lang="en-US"/>
          </a:p>
        </p:txBody>
      </p:sp>
      <p:sp>
        <p:nvSpPr>
          <p:cNvPr id="8" name="Footer Placeholder 7">
            <a:extLst>
              <a:ext uri="{FF2B5EF4-FFF2-40B4-BE49-F238E27FC236}">
                <a16:creationId xmlns:a16="http://schemas.microsoft.com/office/drawing/2014/main" id="{8A613BC5-9D0C-EF64-CFE7-962D351F50D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5C0CF9D-003C-AA36-1DF2-FD07E34B0CF5}"/>
              </a:ext>
            </a:extLst>
          </p:cNvPr>
          <p:cNvSpPr>
            <a:spLocks noGrp="1"/>
          </p:cNvSpPr>
          <p:nvPr>
            <p:ph type="sldNum" sz="quarter" idx="12"/>
          </p:nvPr>
        </p:nvSpPr>
        <p:spPr/>
        <p:txBody>
          <a:bodyPr/>
          <a:lstStyle/>
          <a:p>
            <a:fld id="{DECFD2B4-4F0D-994B-BECB-34515ACC0FEA}" type="slidenum">
              <a:rPr lang="en-US" smtClean="0"/>
              <a:t>‹#›</a:t>
            </a:fld>
            <a:endParaRPr lang="en-US"/>
          </a:p>
        </p:txBody>
      </p:sp>
    </p:spTree>
    <p:extLst>
      <p:ext uri="{BB962C8B-B14F-4D97-AF65-F5344CB8AC3E}">
        <p14:creationId xmlns:p14="http://schemas.microsoft.com/office/powerpoint/2010/main" val="39245228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E0E54-F1C1-81EB-3656-6A596952F23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C887FDF-BA83-497C-0C76-6AA088D22A41}"/>
              </a:ext>
            </a:extLst>
          </p:cNvPr>
          <p:cNvSpPr>
            <a:spLocks noGrp="1"/>
          </p:cNvSpPr>
          <p:nvPr>
            <p:ph type="dt" sz="half" idx="10"/>
          </p:nvPr>
        </p:nvSpPr>
        <p:spPr/>
        <p:txBody>
          <a:bodyPr/>
          <a:lstStyle/>
          <a:p>
            <a:fld id="{7D8E8185-F9F8-124F-8051-B8312F98591A}" type="datetime1">
              <a:rPr lang="en-US" smtClean="0"/>
              <a:t>7/8/24</a:t>
            </a:fld>
            <a:endParaRPr lang="en-US"/>
          </a:p>
        </p:txBody>
      </p:sp>
      <p:sp>
        <p:nvSpPr>
          <p:cNvPr id="4" name="Footer Placeholder 3">
            <a:extLst>
              <a:ext uri="{FF2B5EF4-FFF2-40B4-BE49-F238E27FC236}">
                <a16:creationId xmlns:a16="http://schemas.microsoft.com/office/drawing/2014/main" id="{657622D1-3DC4-BA66-9D4E-3C026A83A48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27E8FE5-E196-8CB7-4AAD-B44535C0B9A5}"/>
              </a:ext>
            </a:extLst>
          </p:cNvPr>
          <p:cNvSpPr>
            <a:spLocks noGrp="1"/>
          </p:cNvSpPr>
          <p:nvPr>
            <p:ph type="sldNum" sz="quarter" idx="12"/>
          </p:nvPr>
        </p:nvSpPr>
        <p:spPr/>
        <p:txBody>
          <a:bodyPr/>
          <a:lstStyle/>
          <a:p>
            <a:fld id="{DECFD2B4-4F0D-994B-BECB-34515ACC0FEA}" type="slidenum">
              <a:rPr lang="en-US" smtClean="0"/>
              <a:t>‹#›</a:t>
            </a:fld>
            <a:endParaRPr lang="en-US"/>
          </a:p>
        </p:txBody>
      </p:sp>
    </p:spTree>
    <p:extLst>
      <p:ext uri="{BB962C8B-B14F-4D97-AF65-F5344CB8AC3E}">
        <p14:creationId xmlns:p14="http://schemas.microsoft.com/office/powerpoint/2010/main" val="39355307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763E26-2321-8434-92F3-59B003E3D1AB}"/>
              </a:ext>
            </a:extLst>
          </p:cNvPr>
          <p:cNvSpPr>
            <a:spLocks noGrp="1"/>
          </p:cNvSpPr>
          <p:nvPr>
            <p:ph type="dt" sz="half" idx="10"/>
          </p:nvPr>
        </p:nvSpPr>
        <p:spPr/>
        <p:txBody>
          <a:bodyPr/>
          <a:lstStyle/>
          <a:p>
            <a:fld id="{727A60A5-0D2F-9C4D-B24B-47F76FCFFEBA}" type="datetime1">
              <a:rPr lang="en-US" smtClean="0"/>
              <a:t>7/8/24</a:t>
            </a:fld>
            <a:endParaRPr lang="en-US"/>
          </a:p>
        </p:txBody>
      </p:sp>
      <p:sp>
        <p:nvSpPr>
          <p:cNvPr id="3" name="Footer Placeholder 2">
            <a:extLst>
              <a:ext uri="{FF2B5EF4-FFF2-40B4-BE49-F238E27FC236}">
                <a16:creationId xmlns:a16="http://schemas.microsoft.com/office/drawing/2014/main" id="{F429AA7D-1EB4-FD68-99E2-DE89767B850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327418F-8ACD-EC6D-4AEA-998BD89EAC1A}"/>
              </a:ext>
            </a:extLst>
          </p:cNvPr>
          <p:cNvSpPr>
            <a:spLocks noGrp="1"/>
          </p:cNvSpPr>
          <p:nvPr>
            <p:ph type="sldNum" sz="quarter" idx="12"/>
          </p:nvPr>
        </p:nvSpPr>
        <p:spPr/>
        <p:txBody>
          <a:bodyPr/>
          <a:lstStyle/>
          <a:p>
            <a:fld id="{DECFD2B4-4F0D-994B-BECB-34515ACC0FEA}" type="slidenum">
              <a:rPr lang="en-US" smtClean="0"/>
              <a:t>‹#›</a:t>
            </a:fld>
            <a:endParaRPr lang="en-US"/>
          </a:p>
        </p:txBody>
      </p:sp>
    </p:spTree>
    <p:extLst>
      <p:ext uri="{BB962C8B-B14F-4D97-AF65-F5344CB8AC3E}">
        <p14:creationId xmlns:p14="http://schemas.microsoft.com/office/powerpoint/2010/main" val="11908338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BC227-8F5D-BA51-31AA-6A799D6D04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FF865BC-ABD8-EE53-2468-6C15B40E9B8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23D2826-0754-3F91-B680-937B95D223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E6D07B-B767-F287-D238-2332F7A67B89}"/>
              </a:ext>
            </a:extLst>
          </p:cNvPr>
          <p:cNvSpPr>
            <a:spLocks noGrp="1"/>
          </p:cNvSpPr>
          <p:nvPr>
            <p:ph type="dt" sz="half" idx="10"/>
          </p:nvPr>
        </p:nvSpPr>
        <p:spPr/>
        <p:txBody>
          <a:bodyPr/>
          <a:lstStyle/>
          <a:p>
            <a:fld id="{A42445AE-E68E-7542-B125-457F1C225D41}" type="datetime1">
              <a:rPr lang="en-US" smtClean="0"/>
              <a:t>7/8/24</a:t>
            </a:fld>
            <a:endParaRPr lang="en-US"/>
          </a:p>
        </p:txBody>
      </p:sp>
      <p:sp>
        <p:nvSpPr>
          <p:cNvPr id="6" name="Footer Placeholder 5">
            <a:extLst>
              <a:ext uri="{FF2B5EF4-FFF2-40B4-BE49-F238E27FC236}">
                <a16:creationId xmlns:a16="http://schemas.microsoft.com/office/drawing/2014/main" id="{4BEC875A-DF59-8524-2EB2-A687DFF3EC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BE3C9B-02D3-BADF-4231-666B25CF04DB}"/>
              </a:ext>
            </a:extLst>
          </p:cNvPr>
          <p:cNvSpPr>
            <a:spLocks noGrp="1"/>
          </p:cNvSpPr>
          <p:nvPr>
            <p:ph type="sldNum" sz="quarter" idx="12"/>
          </p:nvPr>
        </p:nvSpPr>
        <p:spPr/>
        <p:txBody>
          <a:bodyPr/>
          <a:lstStyle/>
          <a:p>
            <a:fld id="{DECFD2B4-4F0D-994B-BECB-34515ACC0FEA}" type="slidenum">
              <a:rPr lang="en-US" smtClean="0"/>
              <a:t>‹#›</a:t>
            </a:fld>
            <a:endParaRPr lang="en-US"/>
          </a:p>
        </p:txBody>
      </p:sp>
    </p:spTree>
    <p:extLst>
      <p:ext uri="{BB962C8B-B14F-4D97-AF65-F5344CB8AC3E}">
        <p14:creationId xmlns:p14="http://schemas.microsoft.com/office/powerpoint/2010/main" val="12886078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05D1E-252D-03F9-1B4C-6A281F60E5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E042B34-B816-1BB9-4948-9D057572E2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B2FA579-1C00-F620-3508-19E5C1FCBF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456055-7101-1A1A-A0C8-BB3D2C0D6AFA}"/>
              </a:ext>
            </a:extLst>
          </p:cNvPr>
          <p:cNvSpPr>
            <a:spLocks noGrp="1"/>
          </p:cNvSpPr>
          <p:nvPr>
            <p:ph type="dt" sz="half" idx="10"/>
          </p:nvPr>
        </p:nvSpPr>
        <p:spPr/>
        <p:txBody>
          <a:bodyPr/>
          <a:lstStyle/>
          <a:p>
            <a:fld id="{FEEB3243-7975-0047-B452-4C5A86319F5C}" type="datetime1">
              <a:rPr lang="en-US" smtClean="0"/>
              <a:t>7/8/24</a:t>
            </a:fld>
            <a:endParaRPr lang="en-US"/>
          </a:p>
        </p:txBody>
      </p:sp>
      <p:sp>
        <p:nvSpPr>
          <p:cNvPr id="6" name="Footer Placeholder 5">
            <a:extLst>
              <a:ext uri="{FF2B5EF4-FFF2-40B4-BE49-F238E27FC236}">
                <a16:creationId xmlns:a16="http://schemas.microsoft.com/office/drawing/2014/main" id="{A6A46D1F-F9E1-7018-F0B7-A37B0E56DC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6AE568-8D4F-C8DD-BA0C-4644C74547D2}"/>
              </a:ext>
            </a:extLst>
          </p:cNvPr>
          <p:cNvSpPr>
            <a:spLocks noGrp="1"/>
          </p:cNvSpPr>
          <p:nvPr>
            <p:ph type="sldNum" sz="quarter" idx="12"/>
          </p:nvPr>
        </p:nvSpPr>
        <p:spPr/>
        <p:txBody>
          <a:bodyPr/>
          <a:lstStyle/>
          <a:p>
            <a:fld id="{DECFD2B4-4F0D-994B-BECB-34515ACC0FEA}" type="slidenum">
              <a:rPr lang="en-US" smtClean="0"/>
              <a:t>‹#›</a:t>
            </a:fld>
            <a:endParaRPr lang="en-US"/>
          </a:p>
        </p:txBody>
      </p:sp>
    </p:spTree>
    <p:extLst>
      <p:ext uri="{BB962C8B-B14F-4D97-AF65-F5344CB8AC3E}">
        <p14:creationId xmlns:p14="http://schemas.microsoft.com/office/powerpoint/2010/main" val="18178692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F07AAA3-CF1E-9A4D-F683-355D2D34B4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A4EFA3C-70E1-B40E-59C0-DF935E4A2D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5A0DEA-0B44-9C81-D283-C9011C0515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1F63B1E-F2AB-6B47-BD0A-FA615F951F5A}" type="datetime1">
              <a:rPr lang="en-US" smtClean="0"/>
              <a:t>7/8/24</a:t>
            </a:fld>
            <a:endParaRPr lang="en-US"/>
          </a:p>
        </p:txBody>
      </p:sp>
      <p:sp>
        <p:nvSpPr>
          <p:cNvPr id="5" name="Footer Placeholder 4">
            <a:extLst>
              <a:ext uri="{FF2B5EF4-FFF2-40B4-BE49-F238E27FC236}">
                <a16:creationId xmlns:a16="http://schemas.microsoft.com/office/drawing/2014/main" id="{0BA74CFA-9AF5-30B9-D22D-3F4A3200B35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F4595B3-1FB1-F05B-A953-49DCFDE835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ECFD2B4-4F0D-994B-BECB-34515ACC0FEA}" type="slidenum">
              <a:rPr lang="en-US" smtClean="0"/>
              <a:t>‹#›</a:t>
            </a:fld>
            <a:endParaRPr lang="en-US"/>
          </a:p>
        </p:txBody>
      </p:sp>
    </p:spTree>
    <p:extLst>
      <p:ext uri="{BB962C8B-B14F-4D97-AF65-F5344CB8AC3E}">
        <p14:creationId xmlns:p14="http://schemas.microsoft.com/office/powerpoint/2010/main" val="18560873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2.emf"/></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5.gif"/></Relationships>
</file>

<file path=ppt/slides/_rels/slide34.xml.rels><?xml version="1.0" encoding="UTF-8" standalone="yes"?>
<Relationships xmlns="http://schemas.openxmlformats.org/package/2006/relationships"><Relationship Id="rId8" Type="http://schemas.openxmlformats.org/officeDocument/2006/relationships/image" Target="../media/image20.png"/><Relationship Id="rId7"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32.png"/></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E6606-C62D-45D9-62B1-C675820348A0}"/>
              </a:ext>
            </a:extLst>
          </p:cNvPr>
          <p:cNvSpPr>
            <a:spLocks noGrp="1"/>
          </p:cNvSpPr>
          <p:nvPr>
            <p:ph type="ctrTitle"/>
          </p:nvPr>
        </p:nvSpPr>
        <p:spPr>
          <a:xfrm>
            <a:off x="0" y="827313"/>
            <a:ext cx="12192000" cy="1571171"/>
          </a:xfrm>
        </p:spPr>
        <p:txBody>
          <a:bodyPr anchor="ctr">
            <a:normAutofit/>
          </a:bodyPr>
          <a:lstStyle/>
          <a:p>
            <a:r>
              <a:rPr lang="en-US" sz="4400" dirty="0">
                <a:latin typeface="Tw Cen MT" panose="020B0602020104020603" pitchFamily="34" charset="77"/>
              </a:rPr>
              <a:t>The Tip of Red Giant Branch-based Distance Method </a:t>
            </a:r>
            <a:br>
              <a:rPr lang="en-US" sz="4400" dirty="0">
                <a:latin typeface="Tw Cen MT" panose="020B0602020104020603" pitchFamily="34" charset="77"/>
              </a:rPr>
            </a:br>
            <a:r>
              <a:rPr lang="en-US" sz="4400" dirty="0">
                <a:latin typeface="Tw Cen MT" panose="020B0602020104020603" pitchFamily="34" charset="77"/>
              </a:rPr>
              <a:t>in the Era of Infrared Space-based Telescopes</a:t>
            </a:r>
          </a:p>
        </p:txBody>
      </p:sp>
      <p:sp>
        <p:nvSpPr>
          <p:cNvPr id="3" name="Subtitle 2">
            <a:extLst>
              <a:ext uri="{FF2B5EF4-FFF2-40B4-BE49-F238E27FC236}">
                <a16:creationId xmlns:a16="http://schemas.microsoft.com/office/drawing/2014/main" id="{9A070066-BD6F-4D3C-B0B6-F63BDAEE5FF1}"/>
              </a:ext>
            </a:extLst>
          </p:cNvPr>
          <p:cNvSpPr>
            <a:spLocks noGrp="1"/>
          </p:cNvSpPr>
          <p:nvPr>
            <p:ph type="subTitle" idx="1"/>
          </p:nvPr>
        </p:nvSpPr>
        <p:spPr>
          <a:xfrm>
            <a:off x="2547257" y="2601119"/>
            <a:ext cx="7097486" cy="1655762"/>
          </a:xfrm>
        </p:spPr>
        <p:txBody>
          <a:bodyPr>
            <a:normAutofit fontScale="77500" lnSpcReduction="20000"/>
          </a:bodyPr>
          <a:lstStyle/>
          <a:p>
            <a:r>
              <a:rPr lang="en-US" sz="4100" dirty="0">
                <a:latin typeface="Tw Cen MT" panose="020B0602020104020603" pitchFamily="34" charset="77"/>
              </a:rPr>
              <a:t>Empirical Calibrations with: </a:t>
            </a:r>
          </a:p>
          <a:p>
            <a:pPr marL="457200" indent="-457200">
              <a:buFont typeface="Wingdings" pitchFamily="2" charset="2"/>
              <a:buChar char="v"/>
            </a:pPr>
            <a:r>
              <a:rPr lang="en-US" sz="3000" dirty="0">
                <a:latin typeface="Tw Cen MT" panose="020B0602020104020603" pitchFamily="34" charset="77"/>
              </a:rPr>
              <a:t>the Hubble Space Telescope </a:t>
            </a:r>
          </a:p>
          <a:p>
            <a:pPr marL="457200" indent="-457200">
              <a:buFont typeface="Wingdings" pitchFamily="2" charset="2"/>
              <a:buChar char="v"/>
            </a:pPr>
            <a:r>
              <a:rPr lang="en-US" sz="3000" dirty="0">
                <a:latin typeface="Tw Cen MT" panose="020B0602020104020603" pitchFamily="34" charset="77"/>
              </a:rPr>
              <a:t>the JWST </a:t>
            </a:r>
          </a:p>
          <a:p>
            <a:pPr marL="457200" indent="-457200">
              <a:buFont typeface="Wingdings" pitchFamily="2" charset="2"/>
              <a:buChar char="v"/>
            </a:pPr>
            <a:r>
              <a:rPr lang="en-US" sz="3000" dirty="0">
                <a:latin typeface="Tw Cen MT" panose="020B0602020104020603" pitchFamily="34" charset="77"/>
              </a:rPr>
              <a:t>the Nancy Grace Roman Observatory</a:t>
            </a:r>
          </a:p>
        </p:txBody>
      </p:sp>
      <p:sp>
        <p:nvSpPr>
          <p:cNvPr id="4" name="TextBox 3">
            <a:extLst>
              <a:ext uri="{FF2B5EF4-FFF2-40B4-BE49-F238E27FC236}">
                <a16:creationId xmlns:a16="http://schemas.microsoft.com/office/drawing/2014/main" id="{4D8065D3-66B6-86F1-EE4C-E2ABC5E9C2C3}"/>
              </a:ext>
            </a:extLst>
          </p:cNvPr>
          <p:cNvSpPr txBox="1"/>
          <p:nvPr/>
        </p:nvSpPr>
        <p:spPr>
          <a:xfrm>
            <a:off x="-293914" y="5934670"/>
            <a:ext cx="4038600" cy="923330"/>
          </a:xfrm>
          <a:prstGeom prst="rect">
            <a:avLst/>
          </a:prstGeom>
          <a:noFill/>
        </p:spPr>
        <p:txBody>
          <a:bodyPr wrap="square" rtlCol="0">
            <a:spAutoFit/>
          </a:bodyPr>
          <a:lstStyle/>
          <a:p>
            <a:pPr algn="ctr"/>
            <a:r>
              <a:rPr lang="en-US" dirty="0">
                <a:latin typeface="Tw Cen MT" panose="020B0602020104020603" pitchFamily="34" charset="77"/>
              </a:rPr>
              <a:t>Challenging Theory with Roman: </a:t>
            </a:r>
          </a:p>
          <a:p>
            <a:pPr algn="ctr"/>
            <a:r>
              <a:rPr lang="en-US" dirty="0">
                <a:latin typeface="Tw Cen MT" panose="020B0602020104020603" pitchFamily="34" charset="77"/>
              </a:rPr>
              <a:t>From Planet Formation to Cosmology </a:t>
            </a:r>
          </a:p>
          <a:p>
            <a:pPr algn="ctr"/>
            <a:r>
              <a:rPr lang="en-US" dirty="0">
                <a:latin typeface="Tw Cen MT" panose="020B0602020104020603" pitchFamily="34" charset="77"/>
              </a:rPr>
              <a:t>7.11.24</a:t>
            </a:r>
          </a:p>
        </p:txBody>
      </p:sp>
      <p:sp>
        <p:nvSpPr>
          <p:cNvPr id="5" name="TextBox 4">
            <a:extLst>
              <a:ext uri="{FF2B5EF4-FFF2-40B4-BE49-F238E27FC236}">
                <a16:creationId xmlns:a16="http://schemas.microsoft.com/office/drawing/2014/main" id="{3B821080-426D-1CC9-14A8-F8C4A5BAC508}"/>
              </a:ext>
            </a:extLst>
          </p:cNvPr>
          <p:cNvSpPr txBox="1"/>
          <p:nvPr/>
        </p:nvSpPr>
        <p:spPr>
          <a:xfrm>
            <a:off x="1524000" y="4459516"/>
            <a:ext cx="9568543" cy="369332"/>
          </a:xfrm>
          <a:prstGeom prst="rect">
            <a:avLst/>
          </a:prstGeom>
          <a:noFill/>
        </p:spPr>
        <p:txBody>
          <a:bodyPr wrap="square" rtlCol="0">
            <a:spAutoFit/>
          </a:bodyPr>
          <a:lstStyle/>
          <a:p>
            <a:pPr algn="ctr"/>
            <a:r>
              <a:rPr lang="en-US" dirty="0"/>
              <a:t>Max J. B. Newman</a:t>
            </a:r>
          </a:p>
        </p:txBody>
      </p:sp>
      <p:pic>
        <p:nvPicPr>
          <p:cNvPr id="6" name="Picture 5">
            <a:extLst>
              <a:ext uri="{FF2B5EF4-FFF2-40B4-BE49-F238E27FC236}">
                <a16:creationId xmlns:a16="http://schemas.microsoft.com/office/drawing/2014/main" id="{0401BCA2-CE6D-DAF3-2227-CE5796B66448}"/>
              </a:ext>
            </a:extLst>
          </p:cNvPr>
          <p:cNvPicPr>
            <a:picLocks noChangeAspect="1"/>
          </p:cNvPicPr>
          <p:nvPr/>
        </p:nvPicPr>
        <p:blipFill>
          <a:blip r:embed="rId3"/>
          <a:stretch>
            <a:fillRect/>
          </a:stretch>
        </p:blipFill>
        <p:spPr>
          <a:xfrm>
            <a:off x="10600567" y="108429"/>
            <a:ext cx="1528358" cy="413028"/>
          </a:xfrm>
          <a:prstGeom prst="rect">
            <a:avLst/>
          </a:prstGeom>
        </p:spPr>
      </p:pic>
    </p:spTree>
    <p:extLst>
      <p:ext uri="{BB962C8B-B14F-4D97-AF65-F5344CB8AC3E}">
        <p14:creationId xmlns:p14="http://schemas.microsoft.com/office/powerpoint/2010/main" val="30212907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A58BC07-23E8-1A08-24A7-4F13FD1A2DCC}"/>
              </a:ext>
            </a:extLst>
          </p:cNvPr>
          <p:cNvSpPr txBox="1"/>
          <p:nvPr/>
        </p:nvSpPr>
        <p:spPr>
          <a:xfrm>
            <a:off x="3823996" y="6353628"/>
            <a:ext cx="4544008" cy="369332"/>
          </a:xfrm>
          <a:prstGeom prst="rect">
            <a:avLst/>
          </a:prstGeom>
          <a:noFill/>
        </p:spPr>
        <p:txBody>
          <a:bodyPr wrap="square" rtlCol="0">
            <a:spAutoFit/>
          </a:bodyPr>
          <a:lstStyle/>
          <a:p>
            <a:pPr algn="ctr"/>
            <a:r>
              <a:rPr lang="en-US" b="0" i="0" u="none" strike="noStrike" dirty="0">
                <a:effectLst/>
                <a:latin typeface="Public Sans Web"/>
              </a:rPr>
              <a:t>Credits: NASA, ESA, and A. </a:t>
            </a:r>
            <a:r>
              <a:rPr lang="en-US" b="0" i="0" u="none" strike="noStrike" dirty="0" err="1">
                <a:effectLst/>
                <a:latin typeface="Public Sans Web"/>
              </a:rPr>
              <a:t>Feild</a:t>
            </a:r>
            <a:r>
              <a:rPr lang="en-US" b="0" i="0" u="none" strike="noStrike" dirty="0">
                <a:effectLst/>
                <a:latin typeface="Public Sans Web"/>
              </a:rPr>
              <a:t> (</a:t>
            </a:r>
            <a:r>
              <a:rPr lang="en-US" b="0" i="0" u="none" strike="noStrike" dirty="0" err="1">
                <a:effectLst/>
                <a:latin typeface="Public Sans Web"/>
              </a:rPr>
              <a:t>STScI</a:t>
            </a:r>
            <a:r>
              <a:rPr lang="en-US" b="0" i="0" u="none" strike="noStrike" dirty="0">
                <a:effectLst/>
                <a:latin typeface="Public Sans Web"/>
              </a:rPr>
              <a:t>)</a:t>
            </a:r>
            <a:endParaRPr lang="en-US" dirty="0"/>
          </a:p>
        </p:txBody>
      </p:sp>
      <p:pic>
        <p:nvPicPr>
          <p:cNvPr id="4" name="Picture 3">
            <a:extLst>
              <a:ext uri="{FF2B5EF4-FFF2-40B4-BE49-F238E27FC236}">
                <a16:creationId xmlns:a16="http://schemas.microsoft.com/office/drawing/2014/main" id="{5678C716-6F46-08FB-A229-86909F6FD146}"/>
              </a:ext>
            </a:extLst>
          </p:cNvPr>
          <p:cNvPicPr>
            <a:picLocks noChangeAspect="1"/>
          </p:cNvPicPr>
          <p:nvPr/>
        </p:nvPicPr>
        <p:blipFill>
          <a:blip r:embed="rId3"/>
          <a:stretch>
            <a:fillRect/>
          </a:stretch>
        </p:blipFill>
        <p:spPr>
          <a:xfrm>
            <a:off x="1261434" y="599354"/>
            <a:ext cx="9628876" cy="5777326"/>
          </a:xfrm>
          <a:prstGeom prst="rect">
            <a:avLst/>
          </a:prstGeom>
        </p:spPr>
      </p:pic>
      <p:sp>
        <p:nvSpPr>
          <p:cNvPr id="7" name="Rectangle 6">
            <a:extLst>
              <a:ext uri="{FF2B5EF4-FFF2-40B4-BE49-F238E27FC236}">
                <a16:creationId xmlns:a16="http://schemas.microsoft.com/office/drawing/2014/main" id="{E72E4398-A4F9-460C-F03B-8C14881CBE70}"/>
              </a:ext>
            </a:extLst>
          </p:cNvPr>
          <p:cNvSpPr/>
          <p:nvPr/>
        </p:nvSpPr>
        <p:spPr>
          <a:xfrm>
            <a:off x="3286534" y="1695767"/>
            <a:ext cx="885896" cy="95410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4D043DF-0566-2998-6FF2-67A40A0FC722}"/>
              </a:ext>
            </a:extLst>
          </p:cNvPr>
          <p:cNvSpPr/>
          <p:nvPr/>
        </p:nvSpPr>
        <p:spPr>
          <a:xfrm>
            <a:off x="4250187" y="1695767"/>
            <a:ext cx="819527" cy="85533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Triangle 8">
            <a:extLst>
              <a:ext uri="{FF2B5EF4-FFF2-40B4-BE49-F238E27FC236}">
                <a16:creationId xmlns:a16="http://schemas.microsoft.com/office/drawing/2014/main" id="{94E50C3E-BE75-68FD-2488-81326C91B38E}"/>
              </a:ext>
            </a:extLst>
          </p:cNvPr>
          <p:cNvSpPr/>
          <p:nvPr/>
        </p:nvSpPr>
        <p:spPr>
          <a:xfrm rot="10800000" flipV="1">
            <a:off x="4659948" y="2452348"/>
            <a:ext cx="409765" cy="98751"/>
          </a:xfrm>
          <a:prstGeom prst="rtTriangle">
            <a:avLst/>
          </a:prstGeom>
          <a:solidFill>
            <a:srgbClr val="2220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236054CC-2A56-639E-AF8A-E6F5E0A2D4E4}"/>
              </a:ext>
            </a:extLst>
          </p:cNvPr>
          <p:cNvSpPr txBox="1"/>
          <p:nvPr/>
        </p:nvSpPr>
        <p:spPr>
          <a:xfrm>
            <a:off x="3084504" y="1756977"/>
            <a:ext cx="1195200" cy="954107"/>
          </a:xfrm>
          <a:prstGeom prst="rect">
            <a:avLst/>
          </a:prstGeom>
          <a:noFill/>
        </p:spPr>
        <p:txBody>
          <a:bodyPr wrap="square" rtlCol="0">
            <a:spAutoFit/>
          </a:bodyPr>
          <a:lstStyle/>
          <a:p>
            <a:pPr algn="ctr"/>
            <a:r>
              <a:rPr lang="en-US" sz="1400" dirty="0">
                <a:solidFill>
                  <a:schemeClr val="bg1"/>
                </a:solidFill>
              </a:rPr>
              <a:t>TRGB in the Large </a:t>
            </a:r>
            <a:r>
              <a:rPr lang="en-US" sz="1400" dirty="0" err="1">
                <a:solidFill>
                  <a:schemeClr val="bg1"/>
                </a:solidFill>
              </a:rPr>
              <a:t>Magellanic</a:t>
            </a:r>
            <a:r>
              <a:rPr lang="en-US" sz="1400" dirty="0">
                <a:solidFill>
                  <a:schemeClr val="bg1"/>
                </a:solidFill>
              </a:rPr>
              <a:t> Cloud</a:t>
            </a:r>
          </a:p>
        </p:txBody>
      </p:sp>
      <p:sp>
        <p:nvSpPr>
          <p:cNvPr id="12" name="TextBox 11">
            <a:extLst>
              <a:ext uri="{FF2B5EF4-FFF2-40B4-BE49-F238E27FC236}">
                <a16:creationId xmlns:a16="http://schemas.microsoft.com/office/drawing/2014/main" id="{A407CB5A-F22D-B556-912B-877931985408}"/>
              </a:ext>
            </a:extLst>
          </p:cNvPr>
          <p:cNvSpPr txBox="1"/>
          <p:nvPr/>
        </p:nvSpPr>
        <p:spPr>
          <a:xfrm>
            <a:off x="3997989" y="1626640"/>
            <a:ext cx="1323921" cy="954107"/>
          </a:xfrm>
          <a:prstGeom prst="rect">
            <a:avLst/>
          </a:prstGeom>
          <a:noFill/>
        </p:spPr>
        <p:txBody>
          <a:bodyPr wrap="square" rtlCol="0">
            <a:spAutoFit/>
          </a:bodyPr>
          <a:lstStyle/>
          <a:p>
            <a:pPr algn="ctr"/>
            <a:r>
              <a:rPr lang="en-US" sz="1400" dirty="0">
                <a:solidFill>
                  <a:schemeClr val="bg1"/>
                </a:solidFill>
              </a:rPr>
              <a:t>Galaxies hosting TRGB and Type </a:t>
            </a:r>
            <a:r>
              <a:rPr lang="en-US" sz="1400" dirty="0" err="1">
                <a:solidFill>
                  <a:schemeClr val="bg1"/>
                </a:solidFill>
              </a:rPr>
              <a:t>Ia</a:t>
            </a:r>
            <a:r>
              <a:rPr lang="en-US" sz="1400" dirty="0">
                <a:solidFill>
                  <a:schemeClr val="bg1"/>
                </a:solidFill>
              </a:rPr>
              <a:t> Supernovae</a:t>
            </a:r>
          </a:p>
        </p:txBody>
      </p:sp>
      <p:sp>
        <p:nvSpPr>
          <p:cNvPr id="13" name="Rectangle 12">
            <a:extLst>
              <a:ext uri="{FF2B5EF4-FFF2-40B4-BE49-F238E27FC236}">
                <a16:creationId xmlns:a16="http://schemas.microsoft.com/office/drawing/2014/main" id="{60C0C9C8-656C-44A1-E268-5E193DEC361C}"/>
              </a:ext>
            </a:extLst>
          </p:cNvPr>
          <p:cNvSpPr/>
          <p:nvPr/>
        </p:nvSpPr>
        <p:spPr>
          <a:xfrm>
            <a:off x="2475330" y="5370162"/>
            <a:ext cx="1423809" cy="38989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AE372D6-6A6A-9BD3-01CA-081181086C32}"/>
              </a:ext>
            </a:extLst>
          </p:cNvPr>
          <p:cNvSpPr/>
          <p:nvPr/>
        </p:nvSpPr>
        <p:spPr>
          <a:xfrm>
            <a:off x="3899140" y="5374468"/>
            <a:ext cx="4353464" cy="37483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A73128C-052D-7D4C-2269-6EB86033BACF}"/>
              </a:ext>
            </a:extLst>
          </p:cNvPr>
          <p:cNvSpPr/>
          <p:nvPr/>
        </p:nvSpPr>
        <p:spPr>
          <a:xfrm>
            <a:off x="6677787" y="5438528"/>
            <a:ext cx="3865626" cy="24304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33670135-0C2C-9D22-8DC5-4D2A6578CF2E}"/>
              </a:ext>
            </a:extLst>
          </p:cNvPr>
          <p:cNvSpPr txBox="1">
            <a:spLocks/>
          </p:cNvSpPr>
          <p:nvPr/>
        </p:nvSpPr>
        <p:spPr>
          <a:xfrm>
            <a:off x="0" y="20745"/>
            <a:ext cx="12192000" cy="6373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300" dirty="0"/>
              <a:t>The Cosmological Distance Ladder</a:t>
            </a:r>
          </a:p>
        </p:txBody>
      </p:sp>
      <p:sp>
        <p:nvSpPr>
          <p:cNvPr id="2" name="Oval 1">
            <a:extLst>
              <a:ext uri="{FF2B5EF4-FFF2-40B4-BE49-F238E27FC236}">
                <a16:creationId xmlns:a16="http://schemas.microsoft.com/office/drawing/2014/main" id="{AEF5ECF7-DD88-8AAE-C7DA-55CA5336000A}"/>
              </a:ext>
            </a:extLst>
          </p:cNvPr>
          <p:cNvSpPr/>
          <p:nvPr/>
        </p:nvSpPr>
        <p:spPr>
          <a:xfrm>
            <a:off x="4012748" y="1495926"/>
            <a:ext cx="1323922" cy="2650991"/>
          </a:xfrm>
          <a:prstGeom prst="ellipse">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15473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A58BC07-23E8-1A08-24A7-4F13FD1A2DCC}"/>
              </a:ext>
            </a:extLst>
          </p:cNvPr>
          <p:cNvSpPr txBox="1"/>
          <p:nvPr/>
        </p:nvSpPr>
        <p:spPr>
          <a:xfrm>
            <a:off x="3823996" y="6353628"/>
            <a:ext cx="4544008" cy="369332"/>
          </a:xfrm>
          <a:prstGeom prst="rect">
            <a:avLst/>
          </a:prstGeom>
          <a:noFill/>
        </p:spPr>
        <p:txBody>
          <a:bodyPr wrap="square" rtlCol="0">
            <a:spAutoFit/>
          </a:bodyPr>
          <a:lstStyle/>
          <a:p>
            <a:pPr algn="ctr"/>
            <a:r>
              <a:rPr lang="en-US" b="0" i="0" u="none" strike="noStrike" dirty="0">
                <a:effectLst/>
                <a:latin typeface="Public Sans Web"/>
              </a:rPr>
              <a:t>Credits: NASA, ESA, and A. </a:t>
            </a:r>
            <a:r>
              <a:rPr lang="en-US" b="0" i="0" u="none" strike="noStrike" dirty="0" err="1">
                <a:effectLst/>
                <a:latin typeface="Public Sans Web"/>
              </a:rPr>
              <a:t>Feild</a:t>
            </a:r>
            <a:r>
              <a:rPr lang="en-US" b="0" i="0" u="none" strike="noStrike" dirty="0">
                <a:effectLst/>
                <a:latin typeface="Public Sans Web"/>
              </a:rPr>
              <a:t> (</a:t>
            </a:r>
            <a:r>
              <a:rPr lang="en-US" b="0" i="0" u="none" strike="noStrike" dirty="0" err="1">
                <a:effectLst/>
                <a:latin typeface="Public Sans Web"/>
              </a:rPr>
              <a:t>STScI</a:t>
            </a:r>
            <a:r>
              <a:rPr lang="en-US" b="0" i="0" u="none" strike="noStrike" dirty="0">
                <a:effectLst/>
                <a:latin typeface="Public Sans Web"/>
              </a:rPr>
              <a:t>)</a:t>
            </a:r>
            <a:endParaRPr lang="en-US" dirty="0"/>
          </a:p>
        </p:txBody>
      </p:sp>
      <p:pic>
        <p:nvPicPr>
          <p:cNvPr id="4" name="Picture 3">
            <a:extLst>
              <a:ext uri="{FF2B5EF4-FFF2-40B4-BE49-F238E27FC236}">
                <a16:creationId xmlns:a16="http://schemas.microsoft.com/office/drawing/2014/main" id="{5678C716-6F46-08FB-A229-86909F6FD146}"/>
              </a:ext>
            </a:extLst>
          </p:cNvPr>
          <p:cNvPicPr>
            <a:picLocks noChangeAspect="1"/>
          </p:cNvPicPr>
          <p:nvPr/>
        </p:nvPicPr>
        <p:blipFill>
          <a:blip r:embed="rId3"/>
          <a:stretch>
            <a:fillRect/>
          </a:stretch>
        </p:blipFill>
        <p:spPr>
          <a:xfrm>
            <a:off x="1261434" y="599354"/>
            <a:ext cx="9628876" cy="5777326"/>
          </a:xfrm>
          <a:prstGeom prst="rect">
            <a:avLst/>
          </a:prstGeom>
        </p:spPr>
      </p:pic>
      <p:sp>
        <p:nvSpPr>
          <p:cNvPr id="7" name="Rectangle 6">
            <a:extLst>
              <a:ext uri="{FF2B5EF4-FFF2-40B4-BE49-F238E27FC236}">
                <a16:creationId xmlns:a16="http://schemas.microsoft.com/office/drawing/2014/main" id="{E72E4398-A4F9-460C-F03B-8C14881CBE70}"/>
              </a:ext>
            </a:extLst>
          </p:cNvPr>
          <p:cNvSpPr/>
          <p:nvPr/>
        </p:nvSpPr>
        <p:spPr>
          <a:xfrm>
            <a:off x="3286534" y="1695767"/>
            <a:ext cx="885896" cy="95410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4D043DF-0566-2998-6FF2-67A40A0FC722}"/>
              </a:ext>
            </a:extLst>
          </p:cNvPr>
          <p:cNvSpPr/>
          <p:nvPr/>
        </p:nvSpPr>
        <p:spPr>
          <a:xfrm>
            <a:off x="4250187" y="1695767"/>
            <a:ext cx="819527" cy="85533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Triangle 8">
            <a:extLst>
              <a:ext uri="{FF2B5EF4-FFF2-40B4-BE49-F238E27FC236}">
                <a16:creationId xmlns:a16="http://schemas.microsoft.com/office/drawing/2014/main" id="{94E50C3E-BE75-68FD-2488-81326C91B38E}"/>
              </a:ext>
            </a:extLst>
          </p:cNvPr>
          <p:cNvSpPr/>
          <p:nvPr/>
        </p:nvSpPr>
        <p:spPr>
          <a:xfrm rot="10800000" flipV="1">
            <a:off x="4659948" y="2452348"/>
            <a:ext cx="409765" cy="98751"/>
          </a:xfrm>
          <a:prstGeom prst="rtTriangle">
            <a:avLst/>
          </a:prstGeom>
          <a:solidFill>
            <a:srgbClr val="2220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236054CC-2A56-639E-AF8A-E6F5E0A2D4E4}"/>
              </a:ext>
            </a:extLst>
          </p:cNvPr>
          <p:cNvSpPr txBox="1"/>
          <p:nvPr/>
        </p:nvSpPr>
        <p:spPr>
          <a:xfrm>
            <a:off x="3084504" y="1756977"/>
            <a:ext cx="1195200" cy="954107"/>
          </a:xfrm>
          <a:prstGeom prst="rect">
            <a:avLst/>
          </a:prstGeom>
          <a:noFill/>
        </p:spPr>
        <p:txBody>
          <a:bodyPr wrap="square" rtlCol="0">
            <a:spAutoFit/>
          </a:bodyPr>
          <a:lstStyle/>
          <a:p>
            <a:pPr algn="ctr"/>
            <a:r>
              <a:rPr lang="en-US" sz="1400" dirty="0">
                <a:solidFill>
                  <a:schemeClr val="bg1"/>
                </a:solidFill>
              </a:rPr>
              <a:t>TRGB in the Large </a:t>
            </a:r>
            <a:r>
              <a:rPr lang="en-US" sz="1400" dirty="0" err="1">
                <a:solidFill>
                  <a:schemeClr val="bg1"/>
                </a:solidFill>
              </a:rPr>
              <a:t>Magellanic</a:t>
            </a:r>
            <a:r>
              <a:rPr lang="en-US" sz="1400" dirty="0">
                <a:solidFill>
                  <a:schemeClr val="bg1"/>
                </a:solidFill>
              </a:rPr>
              <a:t> Cloud</a:t>
            </a:r>
          </a:p>
        </p:txBody>
      </p:sp>
      <p:sp>
        <p:nvSpPr>
          <p:cNvPr id="12" name="TextBox 11">
            <a:extLst>
              <a:ext uri="{FF2B5EF4-FFF2-40B4-BE49-F238E27FC236}">
                <a16:creationId xmlns:a16="http://schemas.microsoft.com/office/drawing/2014/main" id="{A407CB5A-F22D-B556-912B-877931985408}"/>
              </a:ext>
            </a:extLst>
          </p:cNvPr>
          <p:cNvSpPr txBox="1"/>
          <p:nvPr/>
        </p:nvSpPr>
        <p:spPr>
          <a:xfrm>
            <a:off x="3997989" y="1626640"/>
            <a:ext cx="1323921" cy="954107"/>
          </a:xfrm>
          <a:prstGeom prst="rect">
            <a:avLst/>
          </a:prstGeom>
          <a:noFill/>
        </p:spPr>
        <p:txBody>
          <a:bodyPr wrap="square" rtlCol="0">
            <a:spAutoFit/>
          </a:bodyPr>
          <a:lstStyle/>
          <a:p>
            <a:pPr algn="ctr"/>
            <a:r>
              <a:rPr lang="en-US" sz="1400" dirty="0">
                <a:solidFill>
                  <a:schemeClr val="bg1"/>
                </a:solidFill>
              </a:rPr>
              <a:t>Galaxies hosting TRGB and Type </a:t>
            </a:r>
            <a:r>
              <a:rPr lang="en-US" sz="1400" dirty="0" err="1">
                <a:solidFill>
                  <a:schemeClr val="bg1"/>
                </a:solidFill>
              </a:rPr>
              <a:t>Ia</a:t>
            </a:r>
            <a:r>
              <a:rPr lang="en-US" sz="1400" dirty="0">
                <a:solidFill>
                  <a:schemeClr val="bg1"/>
                </a:solidFill>
              </a:rPr>
              <a:t> Supernovae</a:t>
            </a:r>
          </a:p>
        </p:txBody>
      </p:sp>
      <p:sp>
        <p:nvSpPr>
          <p:cNvPr id="13" name="Rectangle 12">
            <a:extLst>
              <a:ext uri="{FF2B5EF4-FFF2-40B4-BE49-F238E27FC236}">
                <a16:creationId xmlns:a16="http://schemas.microsoft.com/office/drawing/2014/main" id="{60C0C9C8-656C-44A1-E268-5E193DEC361C}"/>
              </a:ext>
            </a:extLst>
          </p:cNvPr>
          <p:cNvSpPr/>
          <p:nvPr/>
        </p:nvSpPr>
        <p:spPr>
          <a:xfrm>
            <a:off x="2475330" y="5370162"/>
            <a:ext cx="1423809" cy="38989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AE372D6-6A6A-9BD3-01CA-081181086C32}"/>
              </a:ext>
            </a:extLst>
          </p:cNvPr>
          <p:cNvSpPr/>
          <p:nvPr/>
        </p:nvSpPr>
        <p:spPr>
          <a:xfrm>
            <a:off x="3899140" y="5374468"/>
            <a:ext cx="4353464" cy="37483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A73128C-052D-7D4C-2269-6EB86033BACF}"/>
              </a:ext>
            </a:extLst>
          </p:cNvPr>
          <p:cNvSpPr/>
          <p:nvPr/>
        </p:nvSpPr>
        <p:spPr>
          <a:xfrm>
            <a:off x="6677787" y="5438528"/>
            <a:ext cx="3865626" cy="24304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33670135-0C2C-9D22-8DC5-4D2A6578CF2E}"/>
              </a:ext>
            </a:extLst>
          </p:cNvPr>
          <p:cNvSpPr txBox="1">
            <a:spLocks/>
          </p:cNvSpPr>
          <p:nvPr/>
        </p:nvSpPr>
        <p:spPr>
          <a:xfrm>
            <a:off x="0" y="20745"/>
            <a:ext cx="12192000" cy="6373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300" dirty="0"/>
              <a:t>The Cosmological Distance Ladder</a:t>
            </a:r>
          </a:p>
        </p:txBody>
      </p:sp>
      <p:sp>
        <p:nvSpPr>
          <p:cNvPr id="2" name="Oval 1">
            <a:extLst>
              <a:ext uri="{FF2B5EF4-FFF2-40B4-BE49-F238E27FC236}">
                <a16:creationId xmlns:a16="http://schemas.microsoft.com/office/drawing/2014/main" id="{AEF5ECF7-DD88-8AAE-C7DA-55CA5336000A}"/>
              </a:ext>
            </a:extLst>
          </p:cNvPr>
          <p:cNvSpPr/>
          <p:nvPr/>
        </p:nvSpPr>
        <p:spPr>
          <a:xfrm>
            <a:off x="8958063" y="988780"/>
            <a:ext cx="1585349" cy="3260491"/>
          </a:xfrm>
          <a:prstGeom prst="ellipse">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98897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CE444-C4AB-599F-F5DA-FE92C808D41A}"/>
              </a:ext>
            </a:extLst>
          </p:cNvPr>
          <p:cNvSpPr>
            <a:spLocks noGrp="1"/>
          </p:cNvSpPr>
          <p:nvPr>
            <p:ph type="title"/>
          </p:nvPr>
        </p:nvSpPr>
        <p:spPr>
          <a:xfrm>
            <a:off x="-145211" y="0"/>
            <a:ext cx="12482422" cy="776377"/>
          </a:xfrm>
        </p:spPr>
        <p:txBody>
          <a:bodyPr>
            <a:normAutofit fontScale="90000"/>
          </a:bodyPr>
          <a:lstStyle/>
          <a:p>
            <a:pPr algn="ctr"/>
            <a:r>
              <a:rPr lang="en-US" dirty="0"/>
              <a:t>The TRGB from Optical to Near Infrared (NIR) Wavelengths</a:t>
            </a:r>
          </a:p>
        </p:txBody>
      </p:sp>
      <p:sp>
        <p:nvSpPr>
          <p:cNvPr id="8" name="TextBox 7">
            <a:extLst>
              <a:ext uri="{FF2B5EF4-FFF2-40B4-BE49-F238E27FC236}">
                <a16:creationId xmlns:a16="http://schemas.microsoft.com/office/drawing/2014/main" id="{5651AC24-608E-C745-A72F-8A7534C26703}"/>
              </a:ext>
            </a:extLst>
          </p:cNvPr>
          <p:cNvSpPr txBox="1"/>
          <p:nvPr/>
        </p:nvSpPr>
        <p:spPr>
          <a:xfrm>
            <a:off x="4993286" y="6488668"/>
            <a:ext cx="2214068" cy="369332"/>
          </a:xfrm>
          <a:prstGeom prst="rect">
            <a:avLst/>
          </a:prstGeom>
          <a:noFill/>
        </p:spPr>
        <p:txBody>
          <a:bodyPr wrap="none" rtlCol="0">
            <a:spAutoFit/>
          </a:bodyPr>
          <a:lstStyle/>
          <a:p>
            <a:r>
              <a:rPr lang="en-US" dirty="0" err="1"/>
              <a:t>McQuinn</a:t>
            </a:r>
            <a:r>
              <a:rPr lang="en-US" dirty="0"/>
              <a:t> et al. (2019)</a:t>
            </a:r>
          </a:p>
        </p:txBody>
      </p:sp>
      <p:pic>
        <p:nvPicPr>
          <p:cNvPr id="11" name="Picture 10">
            <a:extLst>
              <a:ext uri="{FF2B5EF4-FFF2-40B4-BE49-F238E27FC236}">
                <a16:creationId xmlns:a16="http://schemas.microsoft.com/office/drawing/2014/main" id="{07B2D60D-9426-FD20-9C65-C5C9571770E1}"/>
              </a:ext>
            </a:extLst>
          </p:cNvPr>
          <p:cNvPicPr>
            <a:picLocks noChangeAspect="1"/>
          </p:cNvPicPr>
          <p:nvPr/>
        </p:nvPicPr>
        <p:blipFill rotWithShape="1">
          <a:blip r:embed="rId3"/>
          <a:srcRect l="34242" t="1" r="146" b="65877"/>
          <a:stretch/>
        </p:blipFill>
        <p:spPr>
          <a:xfrm>
            <a:off x="767757" y="1349802"/>
            <a:ext cx="6963735" cy="3675882"/>
          </a:xfrm>
          <a:prstGeom prst="rect">
            <a:avLst/>
          </a:prstGeom>
        </p:spPr>
      </p:pic>
      <p:cxnSp>
        <p:nvCxnSpPr>
          <p:cNvPr id="16" name="Straight Arrow Connector 15">
            <a:extLst>
              <a:ext uri="{FF2B5EF4-FFF2-40B4-BE49-F238E27FC236}">
                <a16:creationId xmlns:a16="http://schemas.microsoft.com/office/drawing/2014/main" id="{1C8B988F-4DA3-93F0-A8BC-D8081B19062E}"/>
              </a:ext>
            </a:extLst>
          </p:cNvPr>
          <p:cNvCxnSpPr>
            <a:cxnSpLocks/>
          </p:cNvCxnSpPr>
          <p:nvPr/>
        </p:nvCxnSpPr>
        <p:spPr>
          <a:xfrm>
            <a:off x="2986680" y="3770690"/>
            <a:ext cx="522653" cy="0"/>
          </a:xfrm>
          <a:prstGeom prst="straightConnector1">
            <a:avLst/>
          </a:prstGeom>
          <a:ln w="60325">
            <a:solidFill>
              <a:schemeClr val="tx2">
                <a:lumMod val="50000"/>
                <a:lumOff val="50000"/>
              </a:schemeClr>
            </a:solidFill>
            <a:bevel/>
            <a:tailEnd type="triangle"/>
          </a:ln>
        </p:spPr>
        <p:style>
          <a:lnRef idx="3">
            <a:schemeClr val="accent4"/>
          </a:lnRef>
          <a:fillRef idx="0">
            <a:schemeClr val="accent4"/>
          </a:fillRef>
          <a:effectRef idx="2">
            <a:schemeClr val="accent4"/>
          </a:effectRef>
          <a:fontRef idx="minor">
            <a:schemeClr val="tx1"/>
          </a:fontRef>
        </p:style>
      </p:cxnSp>
      <p:cxnSp>
        <p:nvCxnSpPr>
          <p:cNvPr id="17" name="Straight Arrow Connector 16">
            <a:extLst>
              <a:ext uri="{FF2B5EF4-FFF2-40B4-BE49-F238E27FC236}">
                <a16:creationId xmlns:a16="http://schemas.microsoft.com/office/drawing/2014/main" id="{622A0A87-E994-3692-D13A-B9C84772E002}"/>
              </a:ext>
            </a:extLst>
          </p:cNvPr>
          <p:cNvCxnSpPr>
            <a:cxnSpLocks/>
          </p:cNvCxnSpPr>
          <p:nvPr/>
        </p:nvCxnSpPr>
        <p:spPr>
          <a:xfrm>
            <a:off x="6681785" y="3724389"/>
            <a:ext cx="525569" cy="0"/>
          </a:xfrm>
          <a:prstGeom prst="straightConnector1">
            <a:avLst/>
          </a:prstGeom>
          <a:ln w="60325">
            <a:solidFill>
              <a:schemeClr val="tx2">
                <a:lumMod val="50000"/>
                <a:lumOff val="50000"/>
              </a:schemeClr>
            </a:solidFill>
            <a:bevel/>
            <a:tailEnd type="triangle"/>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8277625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61A88F4-0AC1-4C12-6E5F-FE8DE3FFAE79}"/>
              </a:ext>
            </a:extLst>
          </p:cNvPr>
          <p:cNvPicPr>
            <a:picLocks noChangeAspect="1"/>
          </p:cNvPicPr>
          <p:nvPr/>
        </p:nvPicPr>
        <p:blipFill rotWithShape="1">
          <a:blip r:embed="rId3"/>
          <a:srcRect t="66672" r="66359" b="-107"/>
          <a:stretch/>
        </p:blipFill>
        <p:spPr>
          <a:xfrm>
            <a:off x="7673031" y="1349803"/>
            <a:ext cx="3643718" cy="3675882"/>
          </a:xfrm>
          <a:prstGeom prst="rect">
            <a:avLst/>
          </a:prstGeom>
        </p:spPr>
      </p:pic>
      <p:pic>
        <p:nvPicPr>
          <p:cNvPr id="3" name="Picture 2">
            <a:extLst>
              <a:ext uri="{FF2B5EF4-FFF2-40B4-BE49-F238E27FC236}">
                <a16:creationId xmlns:a16="http://schemas.microsoft.com/office/drawing/2014/main" id="{404C4DFC-EF20-60E6-91E3-BD9DA57EFF29}"/>
              </a:ext>
            </a:extLst>
          </p:cNvPr>
          <p:cNvPicPr>
            <a:picLocks noChangeAspect="1"/>
          </p:cNvPicPr>
          <p:nvPr/>
        </p:nvPicPr>
        <p:blipFill rotWithShape="1">
          <a:blip r:embed="rId3"/>
          <a:srcRect l="34242" t="1" r="146" b="65877"/>
          <a:stretch/>
        </p:blipFill>
        <p:spPr>
          <a:xfrm>
            <a:off x="767757" y="1349802"/>
            <a:ext cx="6963735" cy="3675882"/>
          </a:xfrm>
          <a:prstGeom prst="rect">
            <a:avLst/>
          </a:prstGeom>
        </p:spPr>
      </p:pic>
      <p:cxnSp>
        <p:nvCxnSpPr>
          <p:cNvPr id="6" name="Straight Connector 5">
            <a:extLst>
              <a:ext uri="{FF2B5EF4-FFF2-40B4-BE49-F238E27FC236}">
                <a16:creationId xmlns:a16="http://schemas.microsoft.com/office/drawing/2014/main" id="{5115639A-3BCE-577F-0F8F-233BF654ADC5}"/>
              </a:ext>
            </a:extLst>
          </p:cNvPr>
          <p:cNvCxnSpPr>
            <a:cxnSpLocks/>
          </p:cNvCxnSpPr>
          <p:nvPr/>
        </p:nvCxnSpPr>
        <p:spPr>
          <a:xfrm>
            <a:off x="1237595" y="2604620"/>
            <a:ext cx="10003653" cy="0"/>
          </a:xfrm>
          <a:prstGeom prst="line">
            <a:avLst/>
          </a:prstGeom>
          <a:ln w="15875">
            <a:solidFill>
              <a:schemeClr val="tx1">
                <a:alpha val="84694"/>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1FAAC65F-E635-8A91-05BC-C89E1D9E8CE0}"/>
              </a:ext>
            </a:extLst>
          </p:cNvPr>
          <p:cNvCxnSpPr>
            <a:cxnSpLocks/>
          </p:cNvCxnSpPr>
          <p:nvPr/>
        </p:nvCxnSpPr>
        <p:spPr>
          <a:xfrm>
            <a:off x="2986680" y="3770690"/>
            <a:ext cx="522653" cy="0"/>
          </a:xfrm>
          <a:prstGeom prst="straightConnector1">
            <a:avLst/>
          </a:prstGeom>
          <a:ln w="60325">
            <a:solidFill>
              <a:schemeClr val="tx2">
                <a:lumMod val="50000"/>
                <a:lumOff val="50000"/>
              </a:schemeClr>
            </a:solidFill>
            <a:bevel/>
            <a:tailEnd type="triangle"/>
          </a:ln>
        </p:spPr>
        <p:style>
          <a:lnRef idx="3">
            <a:schemeClr val="accent4"/>
          </a:lnRef>
          <a:fillRef idx="0">
            <a:schemeClr val="accent4"/>
          </a:fillRef>
          <a:effectRef idx="2">
            <a:schemeClr val="accent4"/>
          </a:effectRef>
          <a:fontRef idx="minor">
            <a:schemeClr val="tx1"/>
          </a:fontRef>
        </p:style>
      </p:cxnSp>
      <p:cxnSp>
        <p:nvCxnSpPr>
          <p:cNvPr id="23" name="Straight Arrow Connector 22">
            <a:extLst>
              <a:ext uri="{FF2B5EF4-FFF2-40B4-BE49-F238E27FC236}">
                <a16:creationId xmlns:a16="http://schemas.microsoft.com/office/drawing/2014/main" id="{289C7BA1-6690-C7EB-E479-4C002902ED98}"/>
              </a:ext>
            </a:extLst>
          </p:cNvPr>
          <p:cNvCxnSpPr>
            <a:cxnSpLocks/>
          </p:cNvCxnSpPr>
          <p:nvPr/>
        </p:nvCxnSpPr>
        <p:spPr>
          <a:xfrm>
            <a:off x="6681785" y="3724389"/>
            <a:ext cx="525569" cy="0"/>
          </a:xfrm>
          <a:prstGeom prst="straightConnector1">
            <a:avLst/>
          </a:prstGeom>
          <a:ln w="60325">
            <a:solidFill>
              <a:schemeClr val="tx2">
                <a:lumMod val="50000"/>
                <a:lumOff val="50000"/>
              </a:schemeClr>
            </a:solidFill>
            <a:bevel/>
            <a:tailEnd type="triangle"/>
          </a:ln>
        </p:spPr>
        <p:style>
          <a:lnRef idx="3">
            <a:schemeClr val="accent4"/>
          </a:lnRef>
          <a:fillRef idx="0">
            <a:schemeClr val="accent4"/>
          </a:fillRef>
          <a:effectRef idx="2">
            <a:schemeClr val="accent4"/>
          </a:effectRef>
          <a:fontRef idx="minor">
            <a:schemeClr val="tx1"/>
          </a:fontRef>
        </p:style>
      </p:cxnSp>
      <p:sp>
        <p:nvSpPr>
          <p:cNvPr id="7" name="Title 1">
            <a:extLst>
              <a:ext uri="{FF2B5EF4-FFF2-40B4-BE49-F238E27FC236}">
                <a16:creationId xmlns:a16="http://schemas.microsoft.com/office/drawing/2014/main" id="{85685F69-6626-C599-8D6E-420BEBD93A92}"/>
              </a:ext>
            </a:extLst>
          </p:cNvPr>
          <p:cNvSpPr txBox="1">
            <a:spLocks/>
          </p:cNvSpPr>
          <p:nvPr/>
        </p:nvSpPr>
        <p:spPr>
          <a:xfrm>
            <a:off x="-145211" y="0"/>
            <a:ext cx="12482422" cy="776377"/>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t>The TRGB from Optical to Near Infrared (NIR) Wavelengths</a:t>
            </a:r>
            <a:endParaRPr lang="en-US" dirty="0"/>
          </a:p>
        </p:txBody>
      </p:sp>
      <p:sp>
        <p:nvSpPr>
          <p:cNvPr id="8" name="TextBox 7">
            <a:extLst>
              <a:ext uri="{FF2B5EF4-FFF2-40B4-BE49-F238E27FC236}">
                <a16:creationId xmlns:a16="http://schemas.microsoft.com/office/drawing/2014/main" id="{568F37C6-30AD-2F0F-062C-8062C3B5A4F4}"/>
              </a:ext>
            </a:extLst>
          </p:cNvPr>
          <p:cNvSpPr txBox="1"/>
          <p:nvPr/>
        </p:nvSpPr>
        <p:spPr>
          <a:xfrm>
            <a:off x="4993286" y="6488668"/>
            <a:ext cx="2214068" cy="369332"/>
          </a:xfrm>
          <a:prstGeom prst="rect">
            <a:avLst/>
          </a:prstGeom>
          <a:noFill/>
        </p:spPr>
        <p:txBody>
          <a:bodyPr wrap="none" rtlCol="0">
            <a:spAutoFit/>
          </a:bodyPr>
          <a:lstStyle/>
          <a:p>
            <a:r>
              <a:rPr lang="en-US" dirty="0" err="1"/>
              <a:t>McQuinn</a:t>
            </a:r>
            <a:r>
              <a:rPr lang="en-US" dirty="0"/>
              <a:t> et al. (2019)</a:t>
            </a:r>
          </a:p>
        </p:txBody>
      </p:sp>
    </p:spTree>
    <p:extLst>
      <p:ext uri="{BB962C8B-B14F-4D97-AF65-F5344CB8AC3E}">
        <p14:creationId xmlns:p14="http://schemas.microsoft.com/office/powerpoint/2010/main" val="3351794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61A88F4-0AC1-4C12-6E5F-FE8DE3FFAE79}"/>
              </a:ext>
            </a:extLst>
          </p:cNvPr>
          <p:cNvPicPr>
            <a:picLocks noChangeAspect="1"/>
          </p:cNvPicPr>
          <p:nvPr/>
        </p:nvPicPr>
        <p:blipFill rotWithShape="1">
          <a:blip r:embed="rId3"/>
          <a:srcRect t="66672" r="66359" b="-107"/>
          <a:stretch/>
        </p:blipFill>
        <p:spPr>
          <a:xfrm>
            <a:off x="7673031" y="1349803"/>
            <a:ext cx="3643718" cy="3675882"/>
          </a:xfrm>
          <a:prstGeom prst="rect">
            <a:avLst/>
          </a:prstGeom>
        </p:spPr>
      </p:pic>
      <p:pic>
        <p:nvPicPr>
          <p:cNvPr id="3" name="Picture 2">
            <a:extLst>
              <a:ext uri="{FF2B5EF4-FFF2-40B4-BE49-F238E27FC236}">
                <a16:creationId xmlns:a16="http://schemas.microsoft.com/office/drawing/2014/main" id="{404C4DFC-EF20-60E6-91E3-BD9DA57EFF29}"/>
              </a:ext>
            </a:extLst>
          </p:cNvPr>
          <p:cNvPicPr>
            <a:picLocks noChangeAspect="1"/>
          </p:cNvPicPr>
          <p:nvPr/>
        </p:nvPicPr>
        <p:blipFill rotWithShape="1">
          <a:blip r:embed="rId3"/>
          <a:srcRect l="34242" t="1" r="146" b="65877"/>
          <a:stretch/>
        </p:blipFill>
        <p:spPr>
          <a:xfrm>
            <a:off x="767757" y="1349802"/>
            <a:ext cx="6963735" cy="3675882"/>
          </a:xfrm>
          <a:prstGeom prst="rect">
            <a:avLst/>
          </a:prstGeom>
        </p:spPr>
      </p:pic>
      <p:cxnSp>
        <p:nvCxnSpPr>
          <p:cNvPr id="6" name="Straight Connector 5">
            <a:extLst>
              <a:ext uri="{FF2B5EF4-FFF2-40B4-BE49-F238E27FC236}">
                <a16:creationId xmlns:a16="http://schemas.microsoft.com/office/drawing/2014/main" id="{5115639A-3BCE-577F-0F8F-233BF654ADC5}"/>
              </a:ext>
            </a:extLst>
          </p:cNvPr>
          <p:cNvCxnSpPr>
            <a:cxnSpLocks/>
          </p:cNvCxnSpPr>
          <p:nvPr/>
        </p:nvCxnSpPr>
        <p:spPr>
          <a:xfrm>
            <a:off x="1237595" y="2604620"/>
            <a:ext cx="10003653" cy="0"/>
          </a:xfrm>
          <a:prstGeom prst="line">
            <a:avLst/>
          </a:prstGeom>
          <a:ln w="15875">
            <a:solidFill>
              <a:schemeClr val="tx1">
                <a:alpha val="84694"/>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1F12A4A9-60A0-60BA-77AF-9B4F42B89741}"/>
              </a:ext>
            </a:extLst>
          </p:cNvPr>
          <p:cNvCxnSpPr>
            <a:cxnSpLocks/>
          </p:cNvCxnSpPr>
          <p:nvPr/>
        </p:nvCxnSpPr>
        <p:spPr>
          <a:xfrm>
            <a:off x="2986680" y="3770690"/>
            <a:ext cx="522653" cy="0"/>
          </a:xfrm>
          <a:prstGeom prst="straightConnector1">
            <a:avLst/>
          </a:prstGeom>
          <a:ln w="60325">
            <a:solidFill>
              <a:schemeClr val="tx2">
                <a:lumMod val="50000"/>
                <a:lumOff val="50000"/>
              </a:schemeClr>
            </a:solidFill>
            <a:bevel/>
            <a:tailEnd type="triangle"/>
          </a:ln>
        </p:spPr>
        <p:style>
          <a:lnRef idx="3">
            <a:schemeClr val="accent4"/>
          </a:lnRef>
          <a:fillRef idx="0">
            <a:schemeClr val="accent4"/>
          </a:fillRef>
          <a:effectRef idx="2">
            <a:schemeClr val="accent4"/>
          </a:effectRef>
          <a:fontRef idx="minor">
            <a:schemeClr val="tx1"/>
          </a:fontRef>
        </p:style>
      </p:cxnSp>
      <p:cxnSp>
        <p:nvCxnSpPr>
          <p:cNvPr id="8" name="Straight Arrow Connector 7">
            <a:extLst>
              <a:ext uri="{FF2B5EF4-FFF2-40B4-BE49-F238E27FC236}">
                <a16:creationId xmlns:a16="http://schemas.microsoft.com/office/drawing/2014/main" id="{B648BDA0-4570-014D-01DA-447D3056DFF8}"/>
              </a:ext>
            </a:extLst>
          </p:cNvPr>
          <p:cNvCxnSpPr>
            <a:cxnSpLocks/>
          </p:cNvCxnSpPr>
          <p:nvPr/>
        </p:nvCxnSpPr>
        <p:spPr>
          <a:xfrm>
            <a:off x="6681785" y="3724389"/>
            <a:ext cx="525569" cy="0"/>
          </a:xfrm>
          <a:prstGeom prst="straightConnector1">
            <a:avLst/>
          </a:prstGeom>
          <a:ln w="60325">
            <a:solidFill>
              <a:schemeClr val="tx2">
                <a:lumMod val="50000"/>
                <a:lumOff val="50000"/>
              </a:schemeClr>
            </a:solidFill>
            <a:bevel/>
            <a:tailEnd type="triangle"/>
          </a:ln>
        </p:spPr>
        <p:style>
          <a:lnRef idx="3">
            <a:schemeClr val="accent4"/>
          </a:lnRef>
          <a:fillRef idx="0">
            <a:schemeClr val="accent4"/>
          </a:fillRef>
          <a:effectRef idx="2">
            <a:schemeClr val="accent4"/>
          </a:effectRef>
          <a:fontRef idx="minor">
            <a:schemeClr val="tx1"/>
          </a:fontRef>
        </p:style>
      </p:cxnSp>
      <p:cxnSp>
        <p:nvCxnSpPr>
          <p:cNvPr id="16" name="Straight Arrow Connector 15">
            <a:extLst>
              <a:ext uri="{FF2B5EF4-FFF2-40B4-BE49-F238E27FC236}">
                <a16:creationId xmlns:a16="http://schemas.microsoft.com/office/drawing/2014/main" id="{CB29B3F6-8E06-00EF-184D-B56FCF23260F}"/>
              </a:ext>
            </a:extLst>
          </p:cNvPr>
          <p:cNvCxnSpPr>
            <a:cxnSpLocks/>
          </p:cNvCxnSpPr>
          <p:nvPr/>
        </p:nvCxnSpPr>
        <p:spPr>
          <a:xfrm flipV="1">
            <a:off x="9824484" y="3858738"/>
            <a:ext cx="654967" cy="287960"/>
          </a:xfrm>
          <a:prstGeom prst="straightConnector1">
            <a:avLst/>
          </a:prstGeom>
          <a:ln w="63500">
            <a:solidFill>
              <a:schemeClr val="accent5">
                <a:lumMod val="60000"/>
                <a:lumOff val="40000"/>
              </a:schemeClr>
            </a:solidFill>
            <a:bevel/>
            <a:tailEnd type="triangle"/>
          </a:ln>
        </p:spPr>
        <p:style>
          <a:lnRef idx="3">
            <a:schemeClr val="accent4"/>
          </a:lnRef>
          <a:fillRef idx="0">
            <a:schemeClr val="accent4"/>
          </a:fillRef>
          <a:effectRef idx="2">
            <a:schemeClr val="accent4"/>
          </a:effectRef>
          <a:fontRef idx="minor">
            <a:schemeClr val="tx1"/>
          </a:fontRef>
        </p:style>
      </p:cxnSp>
      <p:sp>
        <p:nvSpPr>
          <p:cNvPr id="9" name="Title 1">
            <a:extLst>
              <a:ext uri="{FF2B5EF4-FFF2-40B4-BE49-F238E27FC236}">
                <a16:creationId xmlns:a16="http://schemas.microsoft.com/office/drawing/2014/main" id="{C9B62376-2F15-7C18-8BE9-DD23330D2654}"/>
              </a:ext>
            </a:extLst>
          </p:cNvPr>
          <p:cNvSpPr txBox="1">
            <a:spLocks/>
          </p:cNvSpPr>
          <p:nvPr/>
        </p:nvSpPr>
        <p:spPr>
          <a:xfrm>
            <a:off x="-145211" y="0"/>
            <a:ext cx="12482422" cy="776377"/>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t>The TRGB from Optical to Near Infrared (NIR) Wavelengths</a:t>
            </a:r>
            <a:endParaRPr lang="en-US" dirty="0"/>
          </a:p>
        </p:txBody>
      </p:sp>
      <p:sp>
        <p:nvSpPr>
          <p:cNvPr id="10" name="TextBox 9">
            <a:extLst>
              <a:ext uri="{FF2B5EF4-FFF2-40B4-BE49-F238E27FC236}">
                <a16:creationId xmlns:a16="http://schemas.microsoft.com/office/drawing/2014/main" id="{CDF5BFF4-BD70-EA16-2B32-22906A3BB070}"/>
              </a:ext>
            </a:extLst>
          </p:cNvPr>
          <p:cNvSpPr txBox="1"/>
          <p:nvPr/>
        </p:nvSpPr>
        <p:spPr>
          <a:xfrm>
            <a:off x="4993286" y="6488668"/>
            <a:ext cx="2214068" cy="369332"/>
          </a:xfrm>
          <a:prstGeom prst="rect">
            <a:avLst/>
          </a:prstGeom>
          <a:noFill/>
        </p:spPr>
        <p:txBody>
          <a:bodyPr wrap="none" rtlCol="0">
            <a:spAutoFit/>
          </a:bodyPr>
          <a:lstStyle/>
          <a:p>
            <a:r>
              <a:rPr lang="en-US" dirty="0" err="1"/>
              <a:t>McQuinn</a:t>
            </a:r>
            <a:r>
              <a:rPr lang="en-US" dirty="0"/>
              <a:t> et al. (2019)</a:t>
            </a:r>
          </a:p>
        </p:txBody>
      </p:sp>
    </p:spTree>
    <p:extLst>
      <p:ext uri="{BB962C8B-B14F-4D97-AF65-F5344CB8AC3E}">
        <p14:creationId xmlns:p14="http://schemas.microsoft.com/office/powerpoint/2010/main" val="11705746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DDDCAB0-DE10-3FD9-8424-AF4748676201}"/>
              </a:ext>
            </a:extLst>
          </p:cNvPr>
          <p:cNvSpPr txBox="1"/>
          <p:nvPr/>
        </p:nvSpPr>
        <p:spPr>
          <a:xfrm>
            <a:off x="5174242" y="6470413"/>
            <a:ext cx="2342501" cy="369332"/>
          </a:xfrm>
          <a:prstGeom prst="rect">
            <a:avLst/>
          </a:prstGeom>
          <a:noFill/>
        </p:spPr>
        <p:txBody>
          <a:bodyPr wrap="none" rtlCol="0">
            <a:spAutoFit/>
          </a:bodyPr>
          <a:lstStyle/>
          <a:p>
            <a:r>
              <a:rPr lang="en-US" dirty="0"/>
              <a:t>Newman et al. (2024a)</a:t>
            </a:r>
          </a:p>
        </p:txBody>
      </p:sp>
      <p:sp>
        <p:nvSpPr>
          <p:cNvPr id="17" name="Title 1">
            <a:extLst>
              <a:ext uri="{FF2B5EF4-FFF2-40B4-BE49-F238E27FC236}">
                <a16:creationId xmlns:a16="http://schemas.microsoft.com/office/drawing/2014/main" id="{5CB24716-B72B-861D-005F-3D987154590C}"/>
              </a:ext>
            </a:extLst>
          </p:cNvPr>
          <p:cNvSpPr txBox="1">
            <a:spLocks/>
          </p:cNvSpPr>
          <p:nvPr/>
        </p:nvSpPr>
        <p:spPr>
          <a:xfrm>
            <a:off x="119743" y="18256"/>
            <a:ext cx="11952513" cy="5677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900"/>
              <a:t>Empirical Characterization of the HST NIR TRGB color-dependence</a:t>
            </a:r>
            <a:endParaRPr lang="en-US" sz="2900" dirty="0"/>
          </a:p>
        </p:txBody>
      </p:sp>
      <p:pic>
        <p:nvPicPr>
          <p:cNvPr id="18" name="Picture 17">
            <a:extLst>
              <a:ext uri="{FF2B5EF4-FFF2-40B4-BE49-F238E27FC236}">
                <a16:creationId xmlns:a16="http://schemas.microsoft.com/office/drawing/2014/main" id="{FCD4A556-116A-85EB-2B94-270C6AE10A78}"/>
              </a:ext>
            </a:extLst>
          </p:cNvPr>
          <p:cNvPicPr>
            <a:picLocks noChangeAspect="1"/>
          </p:cNvPicPr>
          <p:nvPr/>
        </p:nvPicPr>
        <p:blipFill>
          <a:blip r:embed="rId3"/>
          <a:stretch>
            <a:fillRect/>
          </a:stretch>
        </p:blipFill>
        <p:spPr>
          <a:xfrm>
            <a:off x="25400" y="1001484"/>
            <a:ext cx="5976257" cy="5564485"/>
          </a:xfrm>
          <a:prstGeom prst="rect">
            <a:avLst/>
          </a:prstGeom>
        </p:spPr>
      </p:pic>
      <p:sp>
        <p:nvSpPr>
          <p:cNvPr id="19" name="TextBox 18">
            <a:extLst>
              <a:ext uri="{FF2B5EF4-FFF2-40B4-BE49-F238E27FC236}">
                <a16:creationId xmlns:a16="http://schemas.microsoft.com/office/drawing/2014/main" id="{0191AC30-26AA-0E90-010F-E4FFBC5A7FB0}"/>
              </a:ext>
            </a:extLst>
          </p:cNvPr>
          <p:cNvSpPr txBox="1"/>
          <p:nvPr/>
        </p:nvSpPr>
        <p:spPr>
          <a:xfrm>
            <a:off x="1527150" y="564633"/>
            <a:ext cx="3970751" cy="369332"/>
          </a:xfrm>
          <a:prstGeom prst="rect">
            <a:avLst/>
          </a:prstGeom>
          <a:noFill/>
        </p:spPr>
        <p:txBody>
          <a:bodyPr wrap="square" rtlCol="0">
            <a:spAutoFit/>
          </a:bodyPr>
          <a:lstStyle/>
          <a:p>
            <a:pPr algn="ctr"/>
            <a:r>
              <a:rPr lang="en-US" dirty="0"/>
              <a:t>Representative HST Observing Strategy </a:t>
            </a:r>
          </a:p>
        </p:txBody>
      </p:sp>
    </p:spTree>
    <p:extLst>
      <p:ext uri="{BB962C8B-B14F-4D97-AF65-F5344CB8AC3E}">
        <p14:creationId xmlns:p14="http://schemas.microsoft.com/office/powerpoint/2010/main" val="14575638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63496-8AA7-FFCA-DC84-C733B57AC269}"/>
              </a:ext>
            </a:extLst>
          </p:cNvPr>
          <p:cNvSpPr>
            <a:spLocks noGrp="1"/>
          </p:cNvSpPr>
          <p:nvPr>
            <p:ph type="title"/>
          </p:nvPr>
        </p:nvSpPr>
        <p:spPr>
          <a:xfrm>
            <a:off x="119743" y="18256"/>
            <a:ext cx="11952513" cy="567752"/>
          </a:xfrm>
        </p:spPr>
        <p:txBody>
          <a:bodyPr>
            <a:normAutofit/>
          </a:bodyPr>
          <a:lstStyle/>
          <a:p>
            <a:pPr algn="ctr"/>
            <a:r>
              <a:rPr lang="en-US" sz="2900" dirty="0"/>
              <a:t>Empirical Characterization of the HST NIR TRGB color-dependence</a:t>
            </a:r>
          </a:p>
        </p:txBody>
      </p:sp>
      <p:pic>
        <p:nvPicPr>
          <p:cNvPr id="4" name="Picture 3">
            <a:extLst>
              <a:ext uri="{FF2B5EF4-FFF2-40B4-BE49-F238E27FC236}">
                <a16:creationId xmlns:a16="http://schemas.microsoft.com/office/drawing/2014/main" id="{6A4638EF-0F20-EF27-B467-D415C86CCAB7}"/>
              </a:ext>
            </a:extLst>
          </p:cNvPr>
          <p:cNvPicPr>
            <a:picLocks noChangeAspect="1"/>
          </p:cNvPicPr>
          <p:nvPr/>
        </p:nvPicPr>
        <p:blipFill>
          <a:blip r:embed="rId3"/>
          <a:stretch>
            <a:fillRect/>
          </a:stretch>
        </p:blipFill>
        <p:spPr>
          <a:xfrm>
            <a:off x="25400" y="1001484"/>
            <a:ext cx="5976257" cy="5564485"/>
          </a:xfrm>
          <a:prstGeom prst="rect">
            <a:avLst/>
          </a:prstGeom>
        </p:spPr>
      </p:pic>
      <p:sp>
        <p:nvSpPr>
          <p:cNvPr id="7" name="TextBox 6">
            <a:extLst>
              <a:ext uri="{FF2B5EF4-FFF2-40B4-BE49-F238E27FC236}">
                <a16:creationId xmlns:a16="http://schemas.microsoft.com/office/drawing/2014/main" id="{ADDDCAB0-DE10-3FD9-8424-AF4748676201}"/>
              </a:ext>
            </a:extLst>
          </p:cNvPr>
          <p:cNvSpPr txBox="1"/>
          <p:nvPr/>
        </p:nvSpPr>
        <p:spPr>
          <a:xfrm>
            <a:off x="5174242" y="6470413"/>
            <a:ext cx="2342501" cy="369332"/>
          </a:xfrm>
          <a:prstGeom prst="rect">
            <a:avLst/>
          </a:prstGeom>
          <a:noFill/>
        </p:spPr>
        <p:txBody>
          <a:bodyPr wrap="none" rtlCol="0">
            <a:spAutoFit/>
          </a:bodyPr>
          <a:lstStyle/>
          <a:p>
            <a:r>
              <a:rPr lang="en-US" dirty="0"/>
              <a:t>Newman et al. (2024a)</a:t>
            </a:r>
          </a:p>
        </p:txBody>
      </p:sp>
      <p:sp>
        <p:nvSpPr>
          <p:cNvPr id="3" name="Rectangle 2">
            <a:extLst>
              <a:ext uri="{FF2B5EF4-FFF2-40B4-BE49-F238E27FC236}">
                <a16:creationId xmlns:a16="http://schemas.microsoft.com/office/drawing/2014/main" id="{8227F1D0-4171-CF14-9B6B-E63777C44C46}"/>
              </a:ext>
            </a:extLst>
          </p:cNvPr>
          <p:cNvSpPr/>
          <p:nvPr/>
        </p:nvSpPr>
        <p:spPr>
          <a:xfrm>
            <a:off x="3512526" y="3783727"/>
            <a:ext cx="1271230" cy="1221409"/>
          </a:xfrm>
          <a:prstGeom prst="rect">
            <a:avLst/>
          </a:prstGeom>
          <a:noFill/>
          <a:ln w="508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F5E3D3D-5DB2-FE2A-879B-6BC960D46264}"/>
              </a:ext>
            </a:extLst>
          </p:cNvPr>
          <p:cNvPicPr>
            <a:picLocks noChangeAspect="1"/>
          </p:cNvPicPr>
          <p:nvPr/>
        </p:nvPicPr>
        <p:blipFill rotWithShape="1">
          <a:blip r:embed="rId4"/>
          <a:srcRect t="1656"/>
          <a:stretch/>
        </p:blipFill>
        <p:spPr>
          <a:xfrm>
            <a:off x="6805298" y="1602598"/>
            <a:ext cx="4334944" cy="4668152"/>
          </a:xfrm>
          <a:prstGeom prst="rect">
            <a:avLst/>
          </a:prstGeom>
        </p:spPr>
      </p:pic>
      <p:sp>
        <p:nvSpPr>
          <p:cNvPr id="9" name="TextBox 8">
            <a:extLst>
              <a:ext uri="{FF2B5EF4-FFF2-40B4-BE49-F238E27FC236}">
                <a16:creationId xmlns:a16="http://schemas.microsoft.com/office/drawing/2014/main" id="{EDDD33CA-2387-CE53-6E38-9D65E6B9527C}"/>
              </a:ext>
            </a:extLst>
          </p:cNvPr>
          <p:cNvSpPr txBox="1"/>
          <p:nvPr/>
        </p:nvSpPr>
        <p:spPr>
          <a:xfrm>
            <a:off x="7703837" y="788190"/>
            <a:ext cx="3152215" cy="400110"/>
          </a:xfrm>
          <a:prstGeom prst="rect">
            <a:avLst/>
          </a:prstGeom>
          <a:noFill/>
        </p:spPr>
        <p:txBody>
          <a:bodyPr wrap="square" rtlCol="0">
            <a:spAutoFit/>
          </a:bodyPr>
          <a:lstStyle/>
          <a:p>
            <a:pPr algn="ctr"/>
            <a:r>
              <a:rPr lang="en-US" sz="2000" dirty="0"/>
              <a:t>Representative Single Field</a:t>
            </a:r>
          </a:p>
        </p:txBody>
      </p:sp>
      <p:cxnSp>
        <p:nvCxnSpPr>
          <p:cNvPr id="11" name="Straight Connector 10">
            <a:extLst>
              <a:ext uri="{FF2B5EF4-FFF2-40B4-BE49-F238E27FC236}">
                <a16:creationId xmlns:a16="http://schemas.microsoft.com/office/drawing/2014/main" id="{96D4D1A1-864A-E1BA-0655-8D7C2864D710}"/>
              </a:ext>
            </a:extLst>
          </p:cNvPr>
          <p:cNvCxnSpPr>
            <a:cxnSpLocks/>
          </p:cNvCxnSpPr>
          <p:nvPr/>
        </p:nvCxnSpPr>
        <p:spPr>
          <a:xfrm>
            <a:off x="4054250" y="4369889"/>
            <a:ext cx="129702" cy="356681"/>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7301E5C3-5C9E-116E-4BA5-7461569E1FC9}"/>
              </a:ext>
            </a:extLst>
          </p:cNvPr>
          <p:cNvCxnSpPr>
            <a:cxnSpLocks/>
          </p:cNvCxnSpPr>
          <p:nvPr/>
        </p:nvCxnSpPr>
        <p:spPr>
          <a:xfrm flipV="1">
            <a:off x="4183952" y="4606925"/>
            <a:ext cx="309612" cy="118641"/>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39EB2595-7F9A-6DB8-E234-57BD1C25B49C}"/>
              </a:ext>
            </a:extLst>
          </p:cNvPr>
          <p:cNvCxnSpPr>
            <a:cxnSpLocks/>
          </p:cNvCxnSpPr>
          <p:nvPr/>
        </p:nvCxnSpPr>
        <p:spPr>
          <a:xfrm flipH="1">
            <a:off x="4027251" y="4246672"/>
            <a:ext cx="351074" cy="133815"/>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8D0A49BF-519E-3229-3918-76400D025426}"/>
              </a:ext>
            </a:extLst>
          </p:cNvPr>
          <p:cNvCxnSpPr>
            <a:cxnSpLocks/>
          </p:cNvCxnSpPr>
          <p:nvPr/>
        </p:nvCxnSpPr>
        <p:spPr>
          <a:xfrm>
            <a:off x="4375150" y="4265558"/>
            <a:ext cx="142817" cy="386654"/>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E16AFA5C-5179-9712-F992-42A29380CECB}"/>
              </a:ext>
            </a:extLst>
          </p:cNvPr>
          <p:cNvCxnSpPr>
            <a:cxnSpLocks/>
          </p:cNvCxnSpPr>
          <p:nvPr/>
        </p:nvCxnSpPr>
        <p:spPr>
          <a:xfrm flipV="1">
            <a:off x="4024076" y="4309353"/>
            <a:ext cx="55799" cy="138653"/>
          </a:xfrm>
          <a:prstGeom prst="line">
            <a:avLst/>
          </a:prstGeom>
          <a:ln w="9525">
            <a:solidFill>
              <a:srgbClr val="02FF00"/>
            </a:solidFill>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E9D7D9FC-965D-26AF-650E-011A3CC39BC5}"/>
              </a:ext>
            </a:extLst>
          </p:cNvPr>
          <p:cNvCxnSpPr>
            <a:cxnSpLocks/>
          </p:cNvCxnSpPr>
          <p:nvPr/>
        </p:nvCxnSpPr>
        <p:spPr>
          <a:xfrm flipV="1">
            <a:off x="4214126" y="4604646"/>
            <a:ext cx="55799" cy="138653"/>
          </a:xfrm>
          <a:prstGeom prst="line">
            <a:avLst/>
          </a:prstGeom>
          <a:ln w="15875">
            <a:solidFill>
              <a:srgbClr val="02FF00"/>
            </a:solidFill>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CDA93487-04AE-ADB6-FBF7-3F13E3A2F096}"/>
              </a:ext>
            </a:extLst>
          </p:cNvPr>
          <p:cNvCxnSpPr>
            <a:cxnSpLocks/>
          </p:cNvCxnSpPr>
          <p:nvPr/>
        </p:nvCxnSpPr>
        <p:spPr>
          <a:xfrm>
            <a:off x="4316167" y="4239825"/>
            <a:ext cx="76566" cy="39073"/>
          </a:xfrm>
          <a:prstGeom prst="line">
            <a:avLst/>
          </a:prstGeom>
          <a:ln w="12700">
            <a:solidFill>
              <a:srgbClr val="02FF00"/>
            </a:solidFill>
          </a:ln>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613019FC-4894-E0D0-9765-233D2ECFA4B2}"/>
              </a:ext>
            </a:extLst>
          </p:cNvPr>
          <p:cNvCxnSpPr>
            <a:cxnSpLocks/>
          </p:cNvCxnSpPr>
          <p:nvPr/>
        </p:nvCxnSpPr>
        <p:spPr>
          <a:xfrm flipV="1">
            <a:off x="4347250" y="4278898"/>
            <a:ext cx="55799" cy="138653"/>
          </a:xfrm>
          <a:prstGeom prst="line">
            <a:avLst/>
          </a:prstGeom>
          <a:ln w="15875">
            <a:solidFill>
              <a:srgbClr val="02FF00"/>
            </a:solidFill>
          </a:ln>
        </p:spPr>
        <p:style>
          <a:lnRef idx="2">
            <a:schemeClr val="accent1"/>
          </a:lnRef>
          <a:fillRef idx="0">
            <a:schemeClr val="accent1"/>
          </a:fillRef>
          <a:effectRef idx="1">
            <a:schemeClr val="accent1"/>
          </a:effectRef>
          <a:fontRef idx="minor">
            <a:schemeClr val="tx1"/>
          </a:fontRef>
        </p:style>
      </p:cxnSp>
      <p:sp>
        <p:nvSpPr>
          <p:cNvPr id="39" name="TextBox 38">
            <a:extLst>
              <a:ext uri="{FF2B5EF4-FFF2-40B4-BE49-F238E27FC236}">
                <a16:creationId xmlns:a16="http://schemas.microsoft.com/office/drawing/2014/main" id="{E0916816-E0E5-5042-E9A0-86B7AEE76190}"/>
              </a:ext>
            </a:extLst>
          </p:cNvPr>
          <p:cNvSpPr txBox="1"/>
          <p:nvPr/>
        </p:nvSpPr>
        <p:spPr>
          <a:xfrm>
            <a:off x="7294570" y="1211082"/>
            <a:ext cx="3970751" cy="369332"/>
          </a:xfrm>
          <a:prstGeom prst="rect">
            <a:avLst/>
          </a:prstGeom>
          <a:noFill/>
        </p:spPr>
        <p:txBody>
          <a:bodyPr wrap="square" rtlCol="0">
            <a:spAutoFit/>
          </a:bodyPr>
          <a:lstStyle/>
          <a:p>
            <a:pPr algn="ctr"/>
            <a:r>
              <a:rPr lang="en-US" dirty="0"/>
              <a:t>Measure F814W TRGB-based Distance</a:t>
            </a:r>
          </a:p>
        </p:txBody>
      </p:sp>
      <p:sp>
        <p:nvSpPr>
          <p:cNvPr id="40" name="TextBox 39">
            <a:extLst>
              <a:ext uri="{FF2B5EF4-FFF2-40B4-BE49-F238E27FC236}">
                <a16:creationId xmlns:a16="http://schemas.microsoft.com/office/drawing/2014/main" id="{A484CA36-93FF-69AA-E60F-02BA5CC1037F}"/>
              </a:ext>
            </a:extLst>
          </p:cNvPr>
          <p:cNvSpPr txBox="1"/>
          <p:nvPr/>
        </p:nvSpPr>
        <p:spPr>
          <a:xfrm>
            <a:off x="1527150" y="564633"/>
            <a:ext cx="3970751" cy="369332"/>
          </a:xfrm>
          <a:prstGeom prst="rect">
            <a:avLst/>
          </a:prstGeom>
          <a:noFill/>
        </p:spPr>
        <p:txBody>
          <a:bodyPr wrap="square" rtlCol="0">
            <a:spAutoFit/>
          </a:bodyPr>
          <a:lstStyle/>
          <a:p>
            <a:pPr algn="ctr"/>
            <a:r>
              <a:rPr lang="en-US" dirty="0">
                <a:solidFill>
                  <a:schemeClr val="tx1">
                    <a:alpha val="30000"/>
                  </a:schemeClr>
                </a:solidFill>
              </a:rPr>
              <a:t>Representative HST Observing Strategy </a:t>
            </a:r>
          </a:p>
        </p:txBody>
      </p:sp>
      <p:cxnSp>
        <p:nvCxnSpPr>
          <p:cNvPr id="42" name="Straight Arrow Connector 41">
            <a:extLst>
              <a:ext uri="{FF2B5EF4-FFF2-40B4-BE49-F238E27FC236}">
                <a16:creationId xmlns:a16="http://schemas.microsoft.com/office/drawing/2014/main" id="{7BF7A96B-09C5-1643-FD8A-B4929C09AEA1}"/>
              </a:ext>
            </a:extLst>
          </p:cNvPr>
          <p:cNvCxnSpPr>
            <a:cxnSpLocks/>
          </p:cNvCxnSpPr>
          <p:nvPr/>
        </p:nvCxnSpPr>
        <p:spPr>
          <a:xfrm>
            <a:off x="7516743" y="3942568"/>
            <a:ext cx="1064713" cy="0"/>
          </a:xfrm>
          <a:prstGeom prst="straightConnector1">
            <a:avLst/>
          </a:prstGeom>
          <a:ln w="73025">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44" name="Rectangle 43">
            <a:extLst>
              <a:ext uri="{FF2B5EF4-FFF2-40B4-BE49-F238E27FC236}">
                <a16:creationId xmlns:a16="http://schemas.microsoft.com/office/drawing/2014/main" id="{82C60489-7828-5D78-CF7C-544E769D0AF3}"/>
              </a:ext>
            </a:extLst>
          </p:cNvPr>
          <p:cNvSpPr/>
          <p:nvPr/>
        </p:nvSpPr>
        <p:spPr>
          <a:xfrm>
            <a:off x="7516743" y="2007952"/>
            <a:ext cx="3017646" cy="25051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022AFD30-BFA9-F945-9146-12AD5E50AA67}"/>
              </a:ext>
            </a:extLst>
          </p:cNvPr>
          <p:cNvSpPr txBox="1"/>
          <p:nvPr/>
        </p:nvSpPr>
        <p:spPr>
          <a:xfrm>
            <a:off x="7619693" y="3253572"/>
            <a:ext cx="1302377" cy="646331"/>
          </a:xfrm>
          <a:prstGeom prst="rect">
            <a:avLst/>
          </a:prstGeom>
          <a:noFill/>
        </p:spPr>
        <p:txBody>
          <a:bodyPr wrap="square" rtlCol="0">
            <a:spAutoFit/>
          </a:bodyPr>
          <a:lstStyle/>
          <a:p>
            <a:r>
              <a:rPr lang="en-US" dirty="0"/>
              <a:t>TRGB Magnitude</a:t>
            </a:r>
          </a:p>
        </p:txBody>
      </p:sp>
      <p:cxnSp>
        <p:nvCxnSpPr>
          <p:cNvPr id="49" name="Straight Connector 48">
            <a:extLst>
              <a:ext uri="{FF2B5EF4-FFF2-40B4-BE49-F238E27FC236}">
                <a16:creationId xmlns:a16="http://schemas.microsoft.com/office/drawing/2014/main" id="{AF49A14A-49E3-B27A-BEBF-7457C442FF4E}"/>
              </a:ext>
            </a:extLst>
          </p:cNvPr>
          <p:cNvCxnSpPr>
            <a:cxnSpLocks/>
          </p:cNvCxnSpPr>
          <p:nvPr/>
        </p:nvCxnSpPr>
        <p:spPr>
          <a:xfrm>
            <a:off x="9774865" y="2279727"/>
            <a:ext cx="1297171" cy="0"/>
          </a:xfrm>
          <a:prstGeom prst="line">
            <a:avLst/>
          </a:prstGeom>
          <a:ln w="2857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4FAB81A5-6F95-5AA3-2AF1-E357D98D637A}"/>
              </a:ext>
            </a:extLst>
          </p:cNvPr>
          <p:cNvCxnSpPr>
            <a:cxnSpLocks/>
          </p:cNvCxnSpPr>
          <p:nvPr/>
        </p:nvCxnSpPr>
        <p:spPr>
          <a:xfrm flipV="1">
            <a:off x="8704521" y="2279727"/>
            <a:ext cx="1070344" cy="1651749"/>
          </a:xfrm>
          <a:prstGeom prst="line">
            <a:avLst/>
          </a:prstGeom>
          <a:ln w="254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55" name="Straight Connector 54">
            <a:extLst>
              <a:ext uri="{FF2B5EF4-FFF2-40B4-BE49-F238E27FC236}">
                <a16:creationId xmlns:a16="http://schemas.microsoft.com/office/drawing/2014/main" id="{A8B717D2-2DC9-629A-FEAD-AA39E4BACABD}"/>
              </a:ext>
            </a:extLst>
          </p:cNvPr>
          <p:cNvCxnSpPr>
            <a:cxnSpLocks/>
          </p:cNvCxnSpPr>
          <p:nvPr/>
        </p:nvCxnSpPr>
        <p:spPr>
          <a:xfrm>
            <a:off x="7703837" y="5459052"/>
            <a:ext cx="3372018" cy="0"/>
          </a:xfrm>
          <a:prstGeom prst="line">
            <a:avLst/>
          </a:prstGeom>
          <a:ln w="25400">
            <a:solidFill>
              <a:schemeClr val="bg1"/>
            </a:solidFill>
          </a:ln>
        </p:spPr>
        <p:style>
          <a:lnRef idx="2">
            <a:schemeClr val="accent1"/>
          </a:lnRef>
          <a:fillRef idx="0">
            <a:schemeClr val="accent1"/>
          </a:fillRef>
          <a:effectRef idx="1">
            <a:schemeClr val="accent1"/>
          </a:effectRef>
          <a:fontRef idx="minor">
            <a:schemeClr val="tx1"/>
          </a:fontRef>
        </p:style>
      </p:cxnSp>
      <p:sp>
        <p:nvSpPr>
          <p:cNvPr id="58" name="Rectangle 57">
            <a:extLst>
              <a:ext uri="{FF2B5EF4-FFF2-40B4-BE49-F238E27FC236}">
                <a16:creationId xmlns:a16="http://schemas.microsoft.com/office/drawing/2014/main" id="{AB31C8EC-A710-AF2B-0DEE-9B9505156C83}"/>
              </a:ext>
            </a:extLst>
          </p:cNvPr>
          <p:cNvSpPr/>
          <p:nvPr/>
        </p:nvSpPr>
        <p:spPr>
          <a:xfrm>
            <a:off x="10398643" y="4448006"/>
            <a:ext cx="673394" cy="101104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08860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20C1FFC-B408-1D14-74C8-F4BFF5A29823}"/>
              </a:ext>
            </a:extLst>
          </p:cNvPr>
          <p:cNvSpPr txBox="1"/>
          <p:nvPr/>
        </p:nvSpPr>
        <p:spPr>
          <a:xfrm>
            <a:off x="5174242" y="6470413"/>
            <a:ext cx="2342501" cy="369332"/>
          </a:xfrm>
          <a:prstGeom prst="rect">
            <a:avLst/>
          </a:prstGeom>
          <a:noFill/>
        </p:spPr>
        <p:txBody>
          <a:bodyPr wrap="none" rtlCol="0">
            <a:spAutoFit/>
          </a:bodyPr>
          <a:lstStyle/>
          <a:p>
            <a:r>
              <a:rPr lang="en-US" dirty="0"/>
              <a:t>Newman et al. (2024a)</a:t>
            </a:r>
          </a:p>
        </p:txBody>
      </p:sp>
      <p:sp>
        <p:nvSpPr>
          <p:cNvPr id="9" name="Title 1">
            <a:extLst>
              <a:ext uri="{FF2B5EF4-FFF2-40B4-BE49-F238E27FC236}">
                <a16:creationId xmlns:a16="http://schemas.microsoft.com/office/drawing/2014/main" id="{24B3E2E8-089F-55EE-B995-62CA3EF512E8}"/>
              </a:ext>
            </a:extLst>
          </p:cNvPr>
          <p:cNvSpPr>
            <a:spLocks noGrp="1"/>
          </p:cNvSpPr>
          <p:nvPr>
            <p:ph type="title"/>
          </p:nvPr>
        </p:nvSpPr>
        <p:spPr>
          <a:xfrm>
            <a:off x="119743" y="18256"/>
            <a:ext cx="11952513" cy="567752"/>
          </a:xfrm>
        </p:spPr>
        <p:txBody>
          <a:bodyPr>
            <a:normAutofit/>
          </a:bodyPr>
          <a:lstStyle/>
          <a:p>
            <a:pPr algn="ctr"/>
            <a:r>
              <a:rPr lang="en-US" sz="2900" dirty="0"/>
              <a:t>Empirical Characterization of the HST NIR TRGB color-dependence</a:t>
            </a:r>
          </a:p>
        </p:txBody>
      </p:sp>
      <p:sp>
        <p:nvSpPr>
          <p:cNvPr id="20" name="TextBox 19">
            <a:extLst>
              <a:ext uri="{FF2B5EF4-FFF2-40B4-BE49-F238E27FC236}">
                <a16:creationId xmlns:a16="http://schemas.microsoft.com/office/drawing/2014/main" id="{F9B519E1-48C4-F425-770F-EEC7967EBA7F}"/>
              </a:ext>
            </a:extLst>
          </p:cNvPr>
          <p:cNvSpPr txBox="1"/>
          <p:nvPr/>
        </p:nvSpPr>
        <p:spPr>
          <a:xfrm>
            <a:off x="3755482" y="535205"/>
            <a:ext cx="4681034" cy="369332"/>
          </a:xfrm>
          <a:prstGeom prst="rect">
            <a:avLst/>
          </a:prstGeom>
          <a:noFill/>
        </p:spPr>
        <p:txBody>
          <a:bodyPr wrap="square" rtlCol="0">
            <a:spAutoFit/>
          </a:bodyPr>
          <a:lstStyle/>
          <a:p>
            <a:pPr algn="ctr"/>
            <a:r>
              <a:rPr lang="en-US" dirty="0"/>
              <a:t>All Fields NIR Combined in Absolute Magnitude</a:t>
            </a:r>
          </a:p>
        </p:txBody>
      </p:sp>
      <p:pic>
        <p:nvPicPr>
          <p:cNvPr id="21" name="Picture 20">
            <a:extLst>
              <a:ext uri="{FF2B5EF4-FFF2-40B4-BE49-F238E27FC236}">
                <a16:creationId xmlns:a16="http://schemas.microsoft.com/office/drawing/2014/main" id="{BF646D5C-3B77-0594-6756-A57AF13C4D8C}"/>
              </a:ext>
            </a:extLst>
          </p:cNvPr>
          <p:cNvPicPr>
            <a:picLocks noChangeAspect="1"/>
          </p:cNvPicPr>
          <p:nvPr/>
        </p:nvPicPr>
        <p:blipFill>
          <a:blip r:embed="rId3"/>
          <a:stretch>
            <a:fillRect/>
          </a:stretch>
        </p:blipFill>
        <p:spPr>
          <a:xfrm>
            <a:off x="593782" y="1665665"/>
            <a:ext cx="4861446" cy="4870080"/>
          </a:xfrm>
          <a:prstGeom prst="rect">
            <a:avLst/>
          </a:prstGeom>
        </p:spPr>
      </p:pic>
      <p:sp>
        <p:nvSpPr>
          <p:cNvPr id="25" name="TextBox 24">
            <a:extLst>
              <a:ext uri="{FF2B5EF4-FFF2-40B4-BE49-F238E27FC236}">
                <a16:creationId xmlns:a16="http://schemas.microsoft.com/office/drawing/2014/main" id="{94BDA8D0-9A84-D67B-0CFC-8A02C0226C1F}"/>
              </a:ext>
            </a:extLst>
          </p:cNvPr>
          <p:cNvSpPr txBox="1"/>
          <p:nvPr/>
        </p:nvSpPr>
        <p:spPr>
          <a:xfrm>
            <a:off x="1978927" y="1196859"/>
            <a:ext cx="2737789" cy="369332"/>
          </a:xfrm>
          <a:prstGeom prst="rect">
            <a:avLst/>
          </a:prstGeom>
          <a:noFill/>
        </p:spPr>
        <p:txBody>
          <a:bodyPr wrap="square" rtlCol="0">
            <a:spAutoFit/>
          </a:bodyPr>
          <a:lstStyle/>
          <a:p>
            <a:pPr algn="ctr"/>
            <a:r>
              <a:rPr lang="en-US" dirty="0"/>
              <a:t>Measure NIR TRGB Slope</a:t>
            </a:r>
          </a:p>
        </p:txBody>
      </p:sp>
      <p:cxnSp>
        <p:nvCxnSpPr>
          <p:cNvPr id="29" name="Straight Arrow Connector 28">
            <a:extLst>
              <a:ext uri="{FF2B5EF4-FFF2-40B4-BE49-F238E27FC236}">
                <a16:creationId xmlns:a16="http://schemas.microsoft.com/office/drawing/2014/main" id="{26F2D6ED-F042-7671-86C6-18238A2694DF}"/>
              </a:ext>
            </a:extLst>
          </p:cNvPr>
          <p:cNvCxnSpPr>
            <a:cxnSpLocks/>
          </p:cNvCxnSpPr>
          <p:nvPr/>
        </p:nvCxnSpPr>
        <p:spPr>
          <a:xfrm flipV="1">
            <a:off x="2254685" y="3544866"/>
            <a:ext cx="626301" cy="425885"/>
          </a:xfrm>
          <a:prstGeom prst="straightConnector1">
            <a:avLst/>
          </a:prstGeom>
          <a:ln w="53975">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30" name="TextBox 29">
            <a:extLst>
              <a:ext uri="{FF2B5EF4-FFF2-40B4-BE49-F238E27FC236}">
                <a16:creationId xmlns:a16="http://schemas.microsoft.com/office/drawing/2014/main" id="{F4C1F1B1-64DC-34B1-D723-7D626BD0C95A}"/>
              </a:ext>
            </a:extLst>
          </p:cNvPr>
          <p:cNvSpPr txBox="1"/>
          <p:nvPr/>
        </p:nvSpPr>
        <p:spPr>
          <a:xfrm>
            <a:off x="1791222" y="3131507"/>
            <a:ext cx="926926" cy="707886"/>
          </a:xfrm>
          <a:prstGeom prst="rect">
            <a:avLst/>
          </a:prstGeom>
          <a:noFill/>
        </p:spPr>
        <p:txBody>
          <a:bodyPr wrap="square" rtlCol="0">
            <a:spAutoFit/>
          </a:bodyPr>
          <a:lstStyle/>
          <a:p>
            <a:r>
              <a:rPr lang="en-US" sz="2000" dirty="0"/>
              <a:t>TRGB Slope</a:t>
            </a:r>
          </a:p>
        </p:txBody>
      </p:sp>
    </p:spTree>
    <p:extLst>
      <p:ext uri="{BB962C8B-B14F-4D97-AF65-F5344CB8AC3E}">
        <p14:creationId xmlns:p14="http://schemas.microsoft.com/office/powerpoint/2010/main" val="34652485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80213ED-B7E8-883A-0925-31C8B611C1EA}"/>
              </a:ext>
            </a:extLst>
          </p:cNvPr>
          <p:cNvPicPr>
            <a:picLocks noChangeAspect="1"/>
          </p:cNvPicPr>
          <p:nvPr/>
        </p:nvPicPr>
        <p:blipFill>
          <a:blip r:embed="rId3"/>
          <a:stretch>
            <a:fillRect/>
          </a:stretch>
        </p:blipFill>
        <p:spPr>
          <a:xfrm>
            <a:off x="593782" y="1665665"/>
            <a:ext cx="4861446" cy="4870080"/>
          </a:xfrm>
          <a:prstGeom prst="rect">
            <a:avLst/>
          </a:prstGeom>
        </p:spPr>
      </p:pic>
      <p:sp>
        <p:nvSpPr>
          <p:cNvPr id="8" name="TextBox 7">
            <a:extLst>
              <a:ext uri="{FF2B5EF4-FFF2-40B4-BE49-F238E27FC236}">
                <a16:creationId xmlns:a16="http://schemas.microsoft.com/office/drawing/2014/main" id="{720C1FFC-B408-1D14-74C8-F4BFF5A29823}"/>
              </a:ext>
            </a:extLst>
          </p:cNvPr>
          <p:cNvSpPr txBox="1"/>
          <p:nvPr/>
        </p:nvSpPr>
        <p:spPr>
          <a:xfrm>
            <a:off x="5174242" y="6470413"/>
            <a:ext cx="2342501" cy="369332"/>
          </a:xfrm>
          <a:prstGeom prst="rect">
            <a:avLst/>
          </a:prstGeom>
          <a:noFill/>
        </p:spPr>
        <p:txBody>
          <a:bodyPr wrap="none" rtlCol="0">
            <a:spAutoFit/>
          </a:bodyPr>
          <a:lstStyle/>
          <a:p>
            <a:r>
              <a:rPr lang="en-US" dirty="0"/>
              <a:t>Newman et al. (2024a)</a:t>
            </a:r>
          </a:p>
        </p:txBody>
      </p:sp>
      <p:sp>
        <p:nvSpPr>
          <p:cNvPr id="9" name="Title 1">
            <a:extLst>
              <a:ext uri="{FF2B5EF4-FFF2-40B4-BE49-F238E27FC236}">
                <a16:creationId xmlns:a16="http://schemas.microsoft.com/office/drawing/2014/main" id="{24B3E2E8-089F-55EE-B995-62CA3EF512E8}"/>
              </a:ext>
            </a:extLst>
          </p:cNvPr>
          <p:cNvSpPr>
            <a:spLocks noGrp="1"/>
          </p:cNvSpPr>
          <p:nvPr>
            <p:ph type="title"/>
          </p:nvPr>
        </p:nvSpPr>
        <p:spPr>
          <a:xfrm>
            <a:off x="119743" y="18256"/>
            <a:ext cx="11952513" cy="567752"/>
          </a:xfrm>
        </p:spPr>
        <p:txBody>
          <a:bodyPr>
            <a:normAutofit/>
          </a:bodyPr>
          <a:lstStyle/>
          <a:p>
            <a:pPr algn="ctr"/>
            <a:r>
              <a:rPr lang="en-US" sz="2900" dirty="0"/>
              <a:t>Empirical Characterization of the HST NIR TRGB color-dependence</a:t>
            </a:r>
          </a:p>
        </p:txBody>
      </p:sp>
      <p:pic>
        <p:nvPicPr>
          <p:cNvPr id="12" name="Picture 11">
            <a:extLst>
              <a:ext uri="{FF2B5EF4-FFF2-40B4-BE49-F238E27FC236}">
                <a16:creationId xmlns:a16="http://schemas.microsoft.com/office/drawing/2014/main" id="{A6450C8F-1450-0F08-3DBC-103A991767DD}"/>
              </a:ext>
            </a:extLst>
          </p:cNvPr>
          <p:cNvPicPr>
            <a:picLocks noChangeAspect="1"/>
          </p:cNvPicPr>
          <p:nvPr/>
        </p:nvPicPr>
        <p:blipFill>
          <a:blip r:embed="rId4">
            <a:alphaModFix/>
          </a:blip>
          <a:stretch>
            <a:fillRect/>
          </a:stretch>
        </p:blipFill>
        <p:spPr>
          <a:xfrm>
            <a:off x="6736774" y="1665665"/>
            <a:ext cx="4861446" cy="4870081"/>
          </a:xfrm>
          <a:prstGeom prst="rect">
            <a:avLst/>
          </a:prstGeom>
        </p:spPr>
      </p:pic>
      <p:sp>
        <p:nvSpPr>
          <p:cNvPr id="3" name="TextBox 2">
            <a:extLst>
              <a:ext uri="{FF2B5EF4-FFF2-40B4-BE49-F238E27FC236}">
                <a16:creationId xmlns:a16="http://schemas.microsoft.com/office/drawing/2014/main" id="{A2009D89-1F43-7243-47C1-912FDCEA6538}"/>
              </a:ext>
            </a:extLst>
          </p:cNvPr>
          <p:cNvSpPr txBox="1"/>
          <p:nvPr/>
        </p:nvSpPr>
        <p:spPr>
          <a:xfrm>
            <a:off x="1978927" y="1196859"/>
            <a:ext cx="2737789" cy="369332"/>
          </a:xfrm>
          <a:prstGeom prst="rect">
            <a:avLst/>
          </a:prstGeom>
          <a:noFill/>
        </p:spPr>
        <p:txBody>
          <a:bodyPr wrap="square" rtlCol="0">
            <a:spAutoFit/>
          </a:bodyPr>
          <a:lstStyle/>
          <a:p>
            <a:pPr algn="ctr"/>
            <a:r>
              <a:rPr lang="en-US" dirty="0"/>
              <a:t>Measure NIR TRGB Slope</a:t>
            </a:r>
          </a:p>
        </p:txBody>
      </p:sp>
      <p:sp>
        <p:nvSpPr>
          <p:cNvPr id="15" name="TextBox 14">
            <a:extLst>
              <a:ext uri="{FF2B5EF4-FFF2-40B4-BE49-F238E27FC236}">
                <a16:creationId xmlns:a16="http://schemas.microsoft.com/office/drawing/2014/main" id="{DA0D0245-25DF-2689-9D38-3FB7C1E4D8BA}"/>
              </a:ext>
            </a:extLst>
          </p:cNvPr>
          <p:cNvSpPr txBox="1"/>
          <p:nvPr/>
        </p:nvSpPr>
        <p:spPr>
          <a:xfrm>
            <a:off x="8059883" y="919860"/>
            <a:ext cx="3221182" cy="923330"/>
          </a:xfrm>
          <a:prstGeom prst="rect">
            <a:avLst/>
          </a:prstGeom>
          <a:noFill/>
        </p:spPr>
        <p:txBody>
          <a:bodyPr wrap="square" rtlCol="0" anchor="t">
            <a:spAutoFit/>
          </a:bodyPr>
          <a:lstStyle/>
          <a:p>
            <a:pPr algn="ctr"/>
            <a:r>
              <a:rPr lang="en-US" dirty="0"/>
              <a:t>Remove TRGB color-dependence</a:t>
            </a:r>
          </a:p>
          <a:p>
            <a:pPr algn="ctr"/>
            <a:r>
              <a:rPr lang="en-US" b="1" dirty="0"/>
              <a:t>and</a:t>
            </a:r>
            <a:endParaRPr lang="en-US" dirty="0"/>
          </a:p>
          <a:p>
            <a:pPr algn="ctr"/>
            <a:r>
              <a:rPr lang="en-US" dirty="0"/>
              <a:t>Measure NIR TRGB Zero-point </a:t>
            </a:r>
          </a:p>
        </p:txBody>
      </p:sp>
      <p:sp>
        <p:nvSpPr>
          <p:cNvPr id="17" name="TextBox 16">
            <a:extLst>
              <a:ext uri="{FF2B5EF4-FFF2-40B4-BE49-F238E27FC236}">
                <a16:creationId xmlns:a16="http://schemas.microsoft.com/office/drawing/2014/main" id="{444EF729-8623-0C45-FB6D-DC44430FCA8E}"/>
              </a:ext>
            </a:extLst>
          </p:cNvPr>
          <p:cNvSpPr txBox="1"/>
          <p:nvPr/>
        </p:nvSpPr>
        <p:spPr>
          <a:xfrm>
            <a:off x="3755482" y="535205"/>
            <a:ext cx="4681034" cy="369332"/>
          </a:xfrm>
          <a:prstGeom prst="rect">
            <a:avLst/>
          </a:prstGeom>
          <a:noFill/>
        </p:spPr>
        <p:txBody>
          <a:bodyPr wrap="square" rtlCol="0">
            <a:spAutoFit/>
          </a:bodyPr>
          <a:lstStyle/>
          <a:p>
            <a:pPr algn="ctr"/>
            <a:r>
              <a:rPr lang="en-US" dirty="0"/>
              <a:t>All Fields NIR Combined in Absolute Magnitude</a:t>
            </a:r>
          </a:p>
        </p:txBody>
      </p:sp>
      <p:cxnSp>
        <p:nvCxnSpPr>
          <p:cNvPr id="18" name="Straight Arrow Connector 17">
            <a:extLst>
              <a:ext uri="{FF2B5EF4-FFF2-40B4-BE49-F238E27FC236}">
                <a16:creationId xmlns:a16="http://schemas.microsoft.com/office/drawing/2014/main" id="{F79FC513-75FF-1C5B-C954-BAA80445F9AE}"/>
              </a:ext>
            </a:extLst>
          </p:cNvPr>
          <p:cNvCxnSpPr>
            <a:cxnSpLocks/>
          </p:cNvCxnSpPr>
          <p:nvPr/>
        </p:nvCxnSpPr>
        <p:spPr>
          <a:xfrm>
            <a:off x="6736774" y="3048647"/>
            <a:ext cx="626301" cy="0"/>
          </a:xfrm>
          <a:prstGeom prst="straightConnector1">
            <a:avLst/>
          </a:prstGeom>
          <a:ln w="53975">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51C682E0-6595-21D6-15D0-047FEE0CD48E}"/>
              </a:ext>
            </a:extLst>
          </p:cNvPr>
          <p:cNvSpPr txBox="1"/>
          <p:nvPr/>
        </p:nvSpPr>
        <p:spPr>
          <a:xfrm>
            <a:off x="5731716" y="2807722"/>
            <a:ext cx="1227551" cy="646331"/>
          </a:xfrm>
          <a:prstGeom prst="rect">
            <a:avLst/>
          </a:prstGeom>
          <a:noFill/>
        </p:spPr>
        <p:txBody>
          <a:bodyPr wrap="square" rtlCol="0">
            <a:spAutoFit/>
          </a:bodyPr>
          <a:lstStyle/>
          <a:p>
            <a:r>
              <a:rPr lang="en-US" dirty="0"/>
              <a:t>TRGB Zero-point</a:t>
            </a:r>
          </a:p>
        </p:txBody>
      </p:sp>
    </p:spTree>
    <p:extLst>
      <p:ext uri="{BB962C8B-B14F-4D97-AF65-F5344CB8AC3E}">
        <p14:creationId xmlns:p14="http://schemas.microsoft.com/office/powerpoint/2010/main" val="13952946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0F661-6CD2-11A0-18B0-DE3CFBB6CA84}"/>
              </a:ext>
            </a:extLst>
          </p:cNvPr>
          <p:cNvSpPr>
            <a:spLocks noGrp="1"/>
          </p:cNvSpPr>
          <p:nvPr>
            <p:ph type="title"/>
          </p:nvPr>
        </p:nvSpPr>
        <p:spPr>
          <a:xfrm>
            <a:off x="838200" y="0"/>
            <a:ext cx="10515600" cy="901020"/>
          </a:xfrm>
        </p:spPr>
        <p:txBody>
          <a:bodyPr/>
          <a:lstStyle/>
          <a:p>
            <a:pPr algn="ctr"/>
            <a:r>
              <a:rPr lang="en-US" dirty="0"/>
              <a:t>The TRGB in JWST </a:t>
            </a:r>
            <a:r>
              <a:rPr lang="en-US" dirty="0" err="1"/>
              <a:t>NIRCam</a:t>
            </a:r>
            <a:r>
              <a:rPr lang="en-US" dirty="0"/>
              <a:t> Wide Filters</a:t>
            </a:r>
          </a:p>
        </p:txBody>
      </p:sp>
      <p:pic>
        <p:nvPicPr>
          <p:cNvPr id="5" name="Picture 4">
            <a:extLst>
              <a:ext uri="{FF2B5EF4-FFF2-40B4-BE49-F238E27FC236}">
                <a16:creationId xmlns:a16="http://schemas.microsoft.com/office/drawing/2014/main" id="{B58B3FFB-01B7-028E-D8C0-F74145D3B8F7}"/>
              </a:ext>
            </a:extLst>
          </p:cNvPr>
          <p:cNvPicPr>
            <a:picLocks noChangeAspect="1"/>
          </p:cNvPicPr>
          <p:nvPr/>
        </p:nvPicPr>
        <p:blipFill rotWithShape="1">
          <a:blip r:embed="rId3"/>
          <a:srcRect r="46779"/>
          <a:stretch/>
        </p:blipFill>
        <p:spPr>
          <a:xfrm>
            <a:off x="10884" y="1224809"/>
            <a:ext cx="4634691" cy="4221755"/>
          </a:xfrm>
          <a:prstGeom prst="rect">
            <a:avLst/>
          </a:prstGeom>
        </p:spPr>
      </p:pic>
      <p:pic>
        <p:nvPicPr>
          <p:cNvPr id="9" name="Picture 8">
            <a:extLst>
              <a:ext uri="{FF2B5EF4-FFF2-40B4-BE49-F238E27FC236}">
                <a16:creationId xmlns:a16="http://schemas.microsoft.com/office/drawing/2014/main" id="{2CB67D20-BE58-2B93-CDAB-8DEA07A8E48C}"/>
              </a:ext>
            </a:extLst>
          </p:cNvPr>
          <p:cNvPicPr>
            <a:picLocks noChangeAspect="1"/>
          </p:cNvPicPr>
          <p:nvPr/>
        </p:nvPicPr>
        <p:blipFill rotWithShape="1">
          <a:blip r:embed="rId4"/>
          <a:srcRect r="46498"/>
          <a:stretch/>
        </p:blipFill>
        <p:spPr>
          <a:xfrm>
            <a:off x="4430479" y="1224808"/>
            <a:ext cx="4659087" cy="4221755"/>
          </a:xfrm>
          <a:prstGeom prst="rect">
            <a:avLst/>
          </a:prstGeom>
        </p:spPr>
      </p:pic>
      <p:cxnSp>
        <p:nvCxnSpPr>
          <p:cNvPr id="4" name="Straight Connector 3">
            <a:extLst>
              <a:ext uri="{FF2B5EF4-FFF2-40B4-BE49-F238E27FC236}">
                <a16:creationId xmlns:a16="http://schemas.microsoft.com/office/drawing/2014/main" id="{F04ACB90-7699-5533-7E17-A4A46AE63B43}"/>
              </a:ext>
            </a:extLst>
          </p:cNvPr>
          <p:cNvCxnSpPr/>
          <p:nvPr/>
        </p:nvCxnSpPr>
        <p:spPr>
          <a:xfrm>
            <a:off x="2812648" y="1296365"/>
            <a:ext cx="0" cy="2025569"/>
          </a:xfrm>
          <a:prstGeom prst="line">
            <a:avLst/>
          </a:prstGeom>
          <a:ln w="254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FD8501B5-73B3-023D-3BE5-D9E8B6157C70}"/>
              </a:ext>
            </a:extLst>
          </p:cNvPr>
          <p:cNvCxnSpPr>
            <a:cxnSpLocks/>
          </p:cNvCxnSpPr>
          <p:nvPr/>
        </p:nvCxnSpPr>
        <p:spPr>
          <a:xfrm flipV="1">
            <a:off x="2772137" y="2193403"/>
            <a:ext cx="86811" cy="104172"/>
          </a:xfrm>
          <a:prstGeom prst="line">
            <a:avLst/>
          </a:prstGeom>
          <a:ln w="15875">
            <a:solidFill>
              <a:srgbClr val="2178B4"/>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2B20872A-2617-41B9-3D83-7980E57458B8}"/>
              </a:ext>
            </a:extLst>
          </p:cNvPr>
          <p:cNvCxnSpPr>
            <a:cxnSpLocks/>
          </p:cNvCxnSpPr>
          <p:nvPr/>
        </p:nvCxnSpPr>
        <p:spPr>
          <a:xfrm>
            <a:off x="7236107" y="3483980"/>
            <a:ext cx="0" cy="1489275"/>
          </a:xfrm>
          <a:prstGeom prst="line">
            <a:avLst/>
          </a:prstGeom>
          <a:ln w="254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BC1C60DD-0130-9F8F-9BD2-E31DC08BEECD}"/>
              </a:ext>
            </a:extLst>
          </p:cNvPr>
          <p:cNvCxnSpPr>
            <a:cxnSpLocks/>
          </p:cNvCxnSpPr>
          <p:nvPr/>
        </p:nvCxnSpPr>
        <p:spPr>
          <a:xfrm>
            <a:off x="7229148" y="1290578"/>
            <a:ext cx="1928" cy="758141"/>
          </a:xfrm>
          <a:prstGeom prst="line">
            <a:avLst/>
          </a:prstGeom>
          <a:ln w="3175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521D4FF6-E2AB-463D-71CC-9CA948576D31}"/>
              </a:ext>
            </a:extLst>
          </p:cNvPr>
          <p:cNvCxnSpPr>
            <a:cxnSpLocks/>
          </p:cNvCxnSpPr>
          <p:nvPr/>
        </p:nvCxnSpPr>
        <p:spPr>
          <a:xfrm>
            <a:off x="2812648" y="4710896"/>
            <a:ext cx="0" cy="262359"/>
          </a:xfrm>
          <a:prstGeom prst="line">
            <a:avLst/>
          </a:prstGeom>
          <a:ln w="25400">
            <a:solidFill>
              <a:schemeClr val="bg1"/>
            </a:solidFill>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61867739-1F48-BBD9-CD0E-7DBA8F18B90C}"/>
              </a:ext>
            </a:extLst>
          </p:cNvPr>
          <p:cNvSpPr txBox="1"/>
          <p:nvPr/>
        </p:nvSpPr>
        <p:spPr>
          <a:xfrm>
            <a:off x="4802921" y="6488668"/>
            <a:ext cx="2586157" cy="369332"/>
          </a:xfrm>
          <a:prstGeom prst="rect">
            <a:avLst/>
          </a:prstGeom>
          <a:noFill/>
        </p:spPr>
        <p:txBody>
          <a:bodyPr wrap="none" rtlCol="0">
            <a:spAutoFit/>
          </a:bodyPr>
          <a:lstStyle/>
          <a:p>
            <a:r>
              <a:rPr lang="en-US" dirty="0"/>
              <a:t>Newman et al. (submitted)</a:t>
            </a:r>
          </a:p>
        </p:txBody>
      </p:sp>
      <p:sp>
        <p:nvSpPr>
          <p:cNvPr id="6" name="Rectangle 5">
            <a:extLst>
              <a:ext uri="{FF2B5EF4-FFF2-40B4-BE49-F238E27FC236}">
                <a16:creationId xmlns:a16="http://schemas.microsoft.com/office/drawing/2014/main" id="{0E4D19FB-D5A8-0F83-C1EC-3CA6B2E54219}"/>
              </a:ext>
            </a:extLst>
          </p:cNvPr>
          <p:cNvSpPr/>
          <p:nvPr/>
        </p:nvSpPr>
        <p:spPr>
          <a:xfrm>
            <a:off x="573933" y="1585609"/>
            <a:ext cx="1838527" cy="1750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666989E-C467-D427-83E4-1FF41DA82193}"/>
              </a:ext>
            </a:extLst>
          </p:cNvPr>
          <p:cNvSpPr/>
          <p:nvPr/>
        </p:nvSpPr>
        <p:spPr>
          <a:xfrm>
            <a:off x="4962853" y="1582099"/>
            <a:ext cx="1863418" cy="17860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77268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2B4EC47-2055-9D25-22D0-6CCC4879CCB5}"/>
              </a:ext>
            </a:extLst>
          </p:cNvPr>
          <p:cNvSpPr txBox="1">
            <a:spLocks/>
          </p:cNvSpPr>
          <p:nvPr/>
        </p:nvSpPr>
        <p:spPr>
          <a:xfrm>
            <a:off x="0" y="0"/>
            <a:ext cx="12204805" cy="533893"/>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300" dirty="0"/>
              <a:t>Distances to Galaxies are a Fundamental Measurement</a:t>
            </a:r>
          </a:p>
        </p:txBody>
      </p:sp>
      <p:pic>
        <p:nvPicPr>
          <p:cNvPr id="3" name="Content Placeholder 7">
            <a:extLst>
              <a:ext uri="{FF2B5EF4-FFF2-40B4-BE49-F238E27FC236}">
                <a16:creationId xmlns:a16="http://schemas.microsoft.com/office/drawing/2014/main" id="{CB1F50FF-A80C-A491-8FFC-4ED731F55D85}"/>
              </a:ext>
            </a:extLst>
          </p:cNvPr>
          <p:cNvPicPr>
            <a:picLocks noGrp="1" noChangeAspect="1"/>
          </p:cNvPicPr>
          <p:nvPr>
            <p:ph idx="1"/>
          </p:nvPr>
        </p:nvPicPr>
        <p:blipFill>
          <a:blip r:embed="rId3"/>
          <a:stretch>
            <a:fillRect/>
          </a:stretch>
        </p:blipFill>
        <p:spPr>
          <a:xfrm>
            <a:off x="423132" y="533893"/>
            <a:ext cx="4822098" cy="4310481"/>
          </a:xfrm>
        </p:spPr>
      </p:pic>
      <p:pic>
        <p:nvPicPr>
          <p:cNvPr id="11" name="Picture 10">
            <a:extLst>
              <a:ext uri="{FF2B5EF4-FFF2-40B4-BE49-F238E27FC236}">
                <a16:creationId xmlns:a16="http://schemas.microsoft.com/office/drawing/2014/main" id="{4262C65B-89B1-EBAB-0D9A-AF34E7CDDE35}"/>
              </a:ext>
            </a:extLst>
          </p:cNvPr>
          <p:cNvPicPr>
            <a:picLocks noChangeAspect="1"/>
          </p:cNvPicPr>
          <p:nvPr/>
        </p:nvPicPr>
        <p:blipFill>
          <a:blip r:embed="rId4"/>
          <a:stretch>
            <a:fillRect/>
          </a:stretch>
        </p:blipFill>
        <p:spPr>
          <a:xfrm>
            <a:off x="6162594" y="533893"/>
            <a:ext cx="5393686" cy="2812422"/>
          </a:xfrm>
          <a:prstGeom prst="rect">
            <a:avLst/>
          </a:prstGeom>
        </p:spPr>
      </p:pic>
      <p:sp>
        <p:nvSpPr>
          <p:cNvPr id="13" name="Rectangle 12">
            <a:extLst>
              <a:ext uri="{FF2B5EF4-FFF2-40B4-BE49-F238E27FC236}">
                <a16:creationId xmlns:a16="http://schemas.microsoft.com/office/drawing/2014/main" id="{3F7DF31A-E0CA-9E19-C667-133310BE457A}"/>
              </a:ext>
            </a:extLst>
          </p:cNvPr>
          <p:cNvSpPr/>
          <p:nvPr/>
        </p:nvSpPr>
        <p:spPr>
          <a:xfrm>
            <a:off x="1151444" y="4952205"/>
            <a:ext cx="3365473" cy="276999"/>
          </a:xfrm>
          <a:prstGeom prst="rect">
            <a:avLst/>
          </a:prstGeom>
        </p:spPr>
        <p:txBody>
          <a:bodyPr wrap="none">
            <a:spAutoFit/>
          </a:bodyPr>
          <a:lstStyle/>
          <a:p>
            <a:r>
              <a:rPr lang="en-US" sz="1200" b="1" dirty="0">
                <a:solidFill>
                  <a:srgbClr val="000000"/>
                </a:solidFill>
                <a:latin typeface="Tw Cen MT" panose="020B0602020104020603" pitchFamily="34" charset="77"/>
              </a:rPr>
              <a:t>Image credit: </a:t>
            </a:r>
            <a:r>
              <a:rPr lang="en-US" sz="1200" dirty="0">
                <a:solidFill>
                  <a:srgbClr val="000000"/>
                </a:solidFill>
                <a:latin typeface="Tw Cen MT" panose="020B0602020104020603" pitchFamily="34" charset="77"/>
              </a:rPr>
              <a:t>ESA/Hubble, A. </a:t>
            </a:r>
            <a:r>
              <a:rPr lang="en-US" sz="1200" dirty="0" err="1">
                <a:solidFill>
                  <a:srgbClr val="000000"/>
                </a:solidFill>
                <a:latin typeface="Tw Cen MT" panose="020B0602020104020603" pitchFamily="34" charset="77"/>
              </a:rPr>
              <a:t>Riess</a:t>
            </a:r>
            <a:r>
              <a:rPr lang="en-US" sz="1200" dirty="0">
                <a:solidFill>
                  <a:srgbClr val="000000"/>
                </a:solidFill>
                <a:latin typeface="Tw Cen MT" panose="020B0602020104020603" pitchFamily="34" charset="77"/>
              </a:rPr>
              <a:t> et al., J. Greene</a:t>
            </a:r>
            <a:endParaRPr lang="en-US" sz="1200" dirty="0">
              <a:latin typeface="Tw Cen MT" panose="020B0602020104020603" pitchFamily="34" charset="77"/>
            </a:endParaRPr>
          </a:p>
        </p:txBody>
      </p:sp>
      <p:sp>
        <p:nvSpPr>
          <p:cNvPr id="15" name="Rectangle 14">
            <a:extLst>
              <a:ext uri="{FF2B5EF4-FFF2-40B4-BE49-F238E27FC236}">
                <a16:creationId xmlns:a16="http://schemas.microsoft.com/office/drawing/2014/main" id="{44A4D960-791A-188B-F776-E262ECA4DB76}"/>
              </a:ext>
            </a:extLst>
          </p:cNvPr>
          <p:cNvSpPr/>
          <p:nvPr/>
        </p:nvSpPr>
        <p:spPr>
          <a:xfrm>
            <a:off x="9608311" y="3373186"/>
            <a:ext cx="1947969" cy="276999"/>
          </a:xfrm>
          <a:prstGeom prst="rect">
            <a:avLst/>
          </a:prstGeom>
        </p:spPr>
        <p:txBody>
          <a:bodyPr wrap="none">
            <a:spAutoFit/>
          </a:bodyPr>
          <a:lstStyle/>
          <a:p>
            <a:r>
              <a:rPr lang="en-US" sz="1200" b="1" dirty="0">
                <a:solidFill>
                  <a:srgbClr val="000000"/>
                </a:solidFill>
                <a:latin typeface="Tw Cen MT" panose="020B0602020104020603" pitchFamily="34" charset="77"/>
              </a:rPr>
              <a:t>Credit: </a:t>
            </a:r>
            <a:r>
              <a:rPr lang="en-US" sz="1200" dirty="0">
                <a:solidFill>
                  <a:srgbClr val="000000"/>
                </a:solidFill>
                <a:latin typeface="Tw Cen MT" panose="020B0602020104020603" pitchFamily="34" charset="77"/>
              </a:rPr>
              <a:t>ESA/Hubble &amp; NASA</a:t>
            </a:r>
            <a:endParaRPr lang="en-US" sz="1200" dirty="0">
              <a:latin typeface="Tw Cen MT" panose="020B0602020104020603" pitchFamily="34" charset="77"/>
            </a:endParaRPr>
          </a:p>
        </p:txBody>
      </p:sp>
      <p:pic>
        <p:nvPicPr>
          <p:cNvPr id="1026" name="Picture 2">
            <a:extLst>
              <a:ext uri="{FF2B5EF4-FFF2-40B4-BE49-F238E27FC236}">
                <a16:creationId xmlns:a16="http://schemas.microsoft.com/office/drawing/2014/main" id="{EA2573B5-06DB-6A8E-4C16-8C148DBAC0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35446" y="2920611"/>
            <a:ext cx="4627106" cy="364365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C70C329-1EC1-F3F1-A506-7A3EFFF5818A}"/>
              </a:ext>
            </a:extLst>
          </p:cNvPr>
          <p:cNvSpPr txBox="1"/>
          <p:nvPr/>
        </p:nvSpPr>
        <p:spPr>
          <a:xfrm>
            <a:off x="5743718" y="6564267"/>
            <a:ext cx="2810562" cy="276999"/>
          </a:xfrm>
          <a:prstGeom prst="rect">
            <a:avLst/>
          </a:prstGeom>
          <a:noFill/>
        </p:spPr>
        <p:txBody>
          <a:bodyPr wrap="square">
            <a:spAutoFit/>
          </a:bodyPr>
          <a:lstStyle/>
          <a:p>
            <a:pPr algn="ctr" fontAlgn="t"/>
            <a:r>
              <a:rPr lang="en-US" sz="1200" b="1" i="0" u="none" strike="noStrike" dirty="0">
                <a:solidFill>
                  <a:srgbClr val="333333"/>
                </a:solidFill>
                <a:effectLst/>
                <a:latin typeface="Tw Cen MT" panose="020B0602020104020603" pitchFamily="34" charset="77"/>
              </a:rPr>
              <a:t>Credit: </a:t>
            </a:r>
            <a:r>
              <a:rPr lang="en-US" sz="1200" b="0" i="0" u="none" strike="noStrike" dirty="0">
                <a:solidFill>
                  <a:srgbClr val="333333"/>
                </a:solidFill>
                <a:effectLst/>
                <a:latin typeface="Tw Cen MT" panose="020B0602020104020603" pitchFamily="34" charset="77"/>
              </a:rPr>
              <a:t>NASA, ESA &amp; A. van der </a:t>
            </a:r>
            <a:r>
              <a:rPr lang="en-US" sz="1200" b="0" i="0" u="none" strike="noStrike" dirty="0" err="1">
                <a:solidFill>
                  <a:srgbClr val="333333"/>
                </a:solidFill>
                <a:effectLst/>
                <a:latin typeface="Tw Cen MT" panose="020B0602020104020603" pitchFamily="34" charset="77"/>
              </a:rPr>
              <a:t>Hoeven</a:t>
            </a:r>
            <a:endParaRPr lang="en-US" sz="1200" b="0" i="0" u="none" strike="noStrike" dirty="0">
              <a:solidFill>
                <a:srgbClr val="333333"/>
              </a:solidFill>
              <a:effectLst/>
              <a:latin typeface="Tw Cen MT" panose="020B0602020104020603" pitchFamily="34" charset="77"/>
            </a:endParaRPr>
          </a:p>
        </p:txBody>
      </p:sp>
    </p:spTree>
    <p:extLst>
      <p:ext uri="{BB962C8B-B14F-4D97-AF65-F5344CB8AC3E}">
        <p14:creationId xmlns:p14="http://schemas.microsoft.com/office/powerpoint/2010/main" val="36585652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0F661-6CD2-11A0-18B0-DE3CFBB6CA84}"/>
              </a:ext>
            </a:extLst>
          </p:cNvPr>
          <p:cNvSpPr>
            <a:spLocks noGrp="1"/>
          </p:cNvSpPr>
          <p:nvPr>
            <p:ph type="title"/>
          </p:nvPr>
        </p:nvSpPr>
        <p:spPr>
          <a:xfrm>
            <a:off x="838200" y="0"/>
            <a:ext cx="10515600" cy="901020"/>
          </a:xfrm>
        </p:spPr>
        <p:txBody>
          <a:bodyPr/>
          <a:lstStyle/>
          <a:p>
            <a:pPr algn="ctr"/>
            <a:r>
              <a:rPr lang="en-US" dirty="0"/>
              <a:t>The TRGB in JWST </a:t>
            </a:r>
            <a:r>
              <a:rPr lang="en-US" dirty="0" err="1"/>
              <a:t>NIRCam</a:t>
            </a:r>
            <a:r>
              <a:rPr lang="en-US" dirty="0"/>
              <a:t> Wide Filters</a:t>
            </a:r>
          </a:p>
        </p:txBody>
      </p:sp>
      <p:pic>
        <p:nvPicPr>
          <p:cNvPr id="5" name="Picture 4">
            <a:extLst>
              <a:ext uri="{FF2B5EF4-FFF2-40B4-BE49-F238E27FC236}">
                <a16:creationId xmlns:a16="http://schemas.microsoft.com/office/drawing/2014/main" id="{B58B3FFB-01B7-028E-D8C0-F74145D3B8F7}"/>
              </a:ext>
            </a:extLst>
          </p:cNvPr>
          <p:cNvPicPr>
            <a:picLocks noChangeAspect="1"/>
          </p:cNvPicPr>
          <p:nvPr/>
        </p:nvPicPr>
        <p:blipFill rotWithShape="1">
          <a:blip r:embed="rId3"/>
          <a:srcRect r="46779"/>
          <a:stretch/>
        </p:blipFill>
        <p:spPr>
          <a:xfrm>
            <a:off x="10884" y="1224809"/>
            <a:ext cx="4634691" cy="4221755"/>
          </a:xfrm>
          <a:prstGeom prst="rect">
            <a:avLst/>
          </a:prstGeom>
        </p:spPr>
      </p:pic>
      <p:pic>
        <p:nvPicPr>
          <p:cNvPr id="9" name="Picture 8">
            <a:extLst>
              <a:ext uri="{FF2B5EF4-FFF2-40B4-BE49-F238E27FC236}">
                <a16:creationId xmlns:a16="http://schemas.microsoft.com/office/drawing/2014/main" id="{2CB67D20-BE58-2B93-CDAB-8DEA07A8E48C}"/>
              </a:ext>
            </a:extLst>
          </p:cNvPr>
          <p:cNvPicPr>
            <a:picLocks noChangeAspect="1"/>
          </p:cNvPicPr>
          <p:nvPr/>
        </p:nvPicPr>
        <p:blipFill rotWithShape="1">
          <a:blip r:embed="rId4"/>
          <a:srcRect r="46498"/>
          <a:stretch/>
        </p:blipFill>
        <p:spPr>
          <a:xfrm>
            <a:off x="4430479" y="1224808"/>
            <a:ext cx="4659087" cy="4221755"/>
          </a:xfrm>
          <a:prstGeom prst="rect">
            <a:avLst/>
          </a:prstGeom>
        </p:spPr>
      </p:pic>
      <p:sp>
        <p:nvSpPr>
          <p:cNvPr id="10" name="TextBox 9">
            <a:extLst>
              <a:ext uri="{FF2B5EF4-FFF2-40B4-BE49-F238E27FC236}">
                <a16:creationId xmlns:a16="http://schemas.microsoft.com/office/drawing/2014/main" id="{9D48B7B3-013B-E7A0-E93F-4F94856F0A05}"/>
              </a:ext>
            </a:extLst>
          </p:cNvPr>
          <p:cNvSpPr txBox="1"/>
          <p:nvPr/>
        </p:nvSpPr>
        <p:spPr>
          <a:xfrm>
            <a:off x="9065170" y="1223659"/>
            <a:ext cx="3126830" cy="4331763"/>
          </a:xfrm>
          <a:prstGeom prst="rect">
            <a:avLst/>
          </a:prstGeom>
          <a:noFill/>
        </p:spPr>
        <p:txBody>
          <a:bodyPr wrap="square" rtlCol="0">
            <a:spAutoFit/>
          </a:bodyPr>
          <a:lstStyle/>
          <a:p>
            <a:pPr algn="ctr"/>
            <a:r>
              <a:rPr lang="en-US" sz="2800" b="1" dirty="0"/>
              <a:t>All </a:t>
            </a:r>
            <a:r>
              <a:rPr lang="en-US" sz="2800" b="1" dirty="0" err="1"/>
              <a:t>NIRCam</a:t>
            </a:r>
            <a:r>
              <a:rPr lang="en-US" sz="2800" b="1" dirty="0"/>
              <a:t> Filters:</a:t>
            </a:r>
          </a:p>
          <a:p>
            <a:pPr marL="457200" indent="-457200" algn="ctr">
              <a:lnSpc>
                <a:spcPct val="150000"/>
              </a:lnSpc>
              <a:buFont typeface="Wingdings" pitchFamily="2" charset="2"/>
              <a:buChar char="Ø"/>
            </a:pPr>
            <a:r>
              <a:rPr lang="en-US" sz="2800" b="1" dirty="0"/>
              <a:t>F090W</a:t>
            </a:r>
          </a:p>
          <a:p>
            <a:pPr marL="457200" indent="-457200" algn="ctr">
              <a:lnSpc>
                <a:spcPct val="150000"/>
              </a:lnSpc>
              <a:buFont typeface="Wingdings" pitchFamily="2" charset="2"/>
              <a:buChar char="Ø"/>
            </a:pPr>
            <a:r>
              <a:rPr lang="en-US" sz="2800" b="1" dirty="0"/>
              <a:t>F115W</a:t>
            </a:r>
          </a:p>
          <a:p>
            <a:pPr marL="457200" indent="-457200" algn="ctr">
              <a:lnSpc>
                <a:spcPct val="150000"/>
              </a:lnSpc>
              <a:buFont typeface="Wingdings" pitchFamily="2" charset="2"/>
              <a:buChar char="Ø"/>
            </a:pPr>
            <a:r>
              <a:rPr lang="en-US" sz="2800" b="1" dirty="0"/>
              <a:t>F150W</a:t>
            </a:r>
          </a:p>
          <a:p>
            <a:pPr marL="457200" indent="-457200" algn="ctr">
              <a:lnSpc>
                <a:spcPct val="150000"/>
              </a:lnSpc>
              <a:buFont typeface="Wingdings" pitchFamily="2" charset="2"/>
              <a:buChar char="Ø"/>
            </a:pPr>
            <a:r>
              <a:rPr lang="en-US" sz="2800" b="1" dirty="0"/>
              <a:t>F277W</a:t>
            </a:r>
          </a:p>
          <a:p>
            <a:pPr marL="457200" indent="-457200" algn="ctr">
              <a:lnSpc>
                <a:spcPct val="150000"/>
              </a:lnSpc>
              <a:buFont typeface="Wingdings" pitchFamily="2" charset="2"/>
              <a:buChar char="Ø"/>
            </a:pPr>
            <a:r>
              <a:rPr lang="en-US" sz="2800" b="1" dirty="0"/>
              <a:t>F356W</a:t>
            </a:r>
          </a:p>
          <a:p>
            <a:pPr marL="457200" indent="-457200" algn="ctr">
              <a:lnSpc>
                <a:spcPct val="150000"/>
              </a:lnSpc>
              <a:buFont typeface="Wingdings" pitchFamily="2" charset="2"/>
              <a:buChar char="Ø"/>
            </a:pPr>
            <a:r>
              <a:rPr lang="en-US" sz="2800" b="1" dirty="0"/>
              <a:t>F444W</a:t>
            </a:r>
          </a:p>
        </p:txBody>
      </p:sp>
      <p:cxnSp>
        <p:nvCxnSpPr>
          <p:cNvPr id="3" name="Straight Connector 2">
            <a:extLst>
              <a:ext uri="{FF2B5EF4-FFF2-40B4-BE49-F238E27FC236}">
                <a16:creationId xmlns:a16="http://schemas.microsoft.com/office/drawing/2014/main" id="{CDD23031-BEE4-BB0E-5B66-97DDD641BEBF}"/>
              </a:ext>
            </a:extLst>
          </p:cNvPr>
          <p:cNvCxnSpPr/>
          <p:nvPr/>
        </p:nvCxnSpPr>
        <p:spPr>
          <a:xfrm>
            <a:off x="2812648" y="1296365"/>
            <a:ext cx="0" cy="2025569"/>
          </a:xfrm>
          <a:prstGeom prst="line">
            <a:avLst/>
          </a:prstGeom>
          <a:ln w="254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4" name="Straight Connector 3">
            <a:extLst>
              <a:ext uri="{FF2B5EF4-FFF2-40B4-BE49-F238E27FC236}">
                <a16:creationId xmlns:a16="http://schemas.microsoft.com/office/drawing/2014/main" id="{90BCE2A0-8698-18B2-16DC-F42BDE6E9F86}"/>
              </a:ext>
            </a:extLst>
          </p:cNvPr>
          <p:cNvCxnSpPr>
            <a:cxnSpLocks/>
          </p:cNvCxnSpPr>
          <p:nvPr/>
        </p:nvCxnSpPr>
        <p:spPr>
          <a:xfrm>
            <a:off x="7236107" y="3483980"/>
            <a:ext cx="0" cy="1489275"/>
          </a:xfrm>
          <a:prstGeom prst="line">
            <a:avLst/>
          </a:prstGeom>
          <a:ln w="254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34D0D092-9141-6A86-2E64-8E252B5407E3}"/>
              </a:ext>
            </a:extLst>
          </p:cNvPr>
          <p:cNvCxnSpPr>
            <a:cxnSpLocks/>
          </p:cNvCxnSpPr>
          <p:nvPr/>
        </p:nvCxnSpPr>
        <p:spPr>
          <a:xfrm>
            <a:off x="7234179" y="1290578"/>
            <a:ext cx="1928" cy="758141"/>
          </a:xfrm>
          <a:prstGeom prst="line">
            <a:avLst/>
          </a:prstGeom>
          <a:ln w="254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00890C7E-27B6-6C2F-CCCA-02840B3733B5}"/>
              </a:ext>
            </a:extLst>
          </p:cNvPr>
          <p:cNvCxnSpPr>
            <a:cxnSpLocks/>
          </p:cNvCxnSpPr>
          <p:nvPr/>
        </p:nvCxnSpPr>
        <p:spPr>
          <a:xfrm>
            <a:off x="2812648" y="4710896"/>
            <a:ext cx="0" cy="262359"/>
          </a:xfrm>
          <a:prstGeom prst="line">
            <a:avLst/>
          </a:prstGeom>
          <a:ln w="25400">
            <a:solidFill>
              <a:schemeClr val="bg1"/>
            </a:solidFill>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E701E2B5-5E4C-935B-46FF-206A035C1DC2}"/>
              </a:ext>
            </a:extLst>
          </p:cNvPr>
          <p:cNvSpPr txBox="1"/>
          <p:nvPr/>
        </p:nvSpPr>
        <p:spPr>
          <a:xfrm>
            <a:off x="4802921" y="6488668"/>
            <a:ext cx="2586157" cy="369332"/>
          </a:xfrm>
          <a:prstGeom prst="rect">
            <a:avLst/>
          </a:prstGeom>
          <a:noFill/>
        </p:spPr>
        <p:txBody>
          <a:bodyPr wrap="none" rtlCol="0">
            <a:spAutoFit/>
          </a:bodyPr>
          <a:lstStyle/>
          <a:p>
            <a:r>
              <a:rPr lang="en-US" dirty="0"/>
              <a:t>Newman et al. (submitted)</a:t>
            </a:r>
          </a:p>
        </p:txBody>
      </p:sp>
      <p:sp>
        <p:nvSpPr>
          <p:cNvPr id="12" name="Rectangle 11">
            <a:extLst>
              <a:ext uri="{FF2B5EF4-FFF2-40B4-BE49-F238E27FC236}">
                <a16:creationId xmlns:a16="http://schemas.microsoft.com/office/drawing/2014/main" id="{1C372121-BDB9-E1FD-4FC8-90FCFFC0AAF3}"/>
              </a:ext>
            </a:extLst>
          </p:cNvPr>
          <p:cNvSpPr/>
          <p:nvPr/>
        </p:nvSpPr>
        <p:spPr>
          <a:xfrm>
            <a:off x="573933" y="1585609"/>
            <a:ext cx="1838527" cy="1750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2AEF80E-B133-7529-97D1-BC155A1D9458}"/>
              </a:ext>
            </a:extLst>
          </p:cNvPr>
          <p:cNvSpPr/>
          <p:nvPr/>
        </p:nvSpPr>
        <p:spPr>
          <a:xfrm>
            <a:off x="4962853" y="1582099"/>
            <a:ext cx="1863418" cy="17860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38769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0F661-6CD2-11A0-18B0-DE3CFBB6CA84}"/>
              </a:ext>
            </a:extLst>
          </p:cNvPr>
          <p:cNvSpPr>
            <a:spLocks noGrp="1"/>
          </p:cNvSpPr>
          <p:nvPr>
            <p:ph type="title"/>
          </p:nvPr>
        </p:nvSpPr>
        <p:spPr>
          <a:xfrm>
            <a:off x="838200" y="0"/>
            <a:ext cx="10515600" cy="901020"/>
          </a:xfrm>
        </p:spPr>
        <p:txBody>
          <a:bodyPr/>
          <a:lstStyle/>
          <a:p>
            <a:pPr algn="ctr"/>
            <a:r>
              <a:rPr lang="en-US" dirty="0"/>
              <a:t>The TRGB in JWST </a:t>
            </a:r>
            <a:r>
              <a:rPr lang="en-US" dirty="0" err="1"/>
              <a:t>NIRCam</a:t>
            </a:r>
            <a:r>
              <a:rPr lang="en-US" dirty="0"/>
              <a:t> Wide Filters</a:t>
            </a:r>
          </a:p>
        </p:txBody>
      </p:sp>
      <p:pic>
        <p:nvPicPr>
          <p:cNvPr id="5" name="Picture 4">
            <a:extLst>
              <a:ext uri="{FF2B5EF4-FFF2-40B4-BE49-F238E27FC236}">
                <a16:creationId xmlns:a16="http://schemas.microsoft.com/office/drawing/2014/main" id="{B58B3FFB-01B7-028E-D8C0-F74145D3B8F7}"/>
              </a:ext>
            </a:extLst>
          </p:cNvPr>
          <p:cNvPicPr>
            <a:picLocks noChangeAspect="1"/>
          </p:cNvPicPr>
          <p:nvPr/>
        </p:nvPicPr>
        <p:blipFill rotWithShape="1">
          <a:blip r:embed="rId3"/>
          <a:srcRect r="46779"/>
          <a:stretch/>
        </p:blipFill>
        <p:spPr>
          <a:xfrm>
            <a:off x="10884" y="1224809"/>
            <a:ext cx="4634691" cy="4221755"/>
          </a:xfrm>
          <a:prstGeom prst="rect">
            <a:avLst/>
          </a:prstGeom>
        </p:spPr>
      </p:pic>
      <p:pic>
        <p:nvPicPr>
          <p:cNvPr id="9" name="Picture 8">
            <a:extLst>
              <a:ext uri="{FF2B5EF4-FFF2-40B4-BE49-F238E27FC236}">
                <a16:creationId xmlns:a16="http://schemas.microsoft.com/office/drawing/2014/main" id="{2CB67D20-BE58-2B93-CDAB-8DEA07A8E48C}"/>
              </a:ext>
            </a:extLst>
          </p:cNvPr>
          <p:cNvPicPr>
            <a:picLocks noChangeAspect="1"/>
          </p:cNvPicPr>
          <p:nvPr/>
        </p:nvPicPr>
        <p:blipFill rotWithShape="1">
          <a:blip r:embed="rId4"/>
          <a:srcRect r="46498"/>
          <a:stretch/>
        </p:blipFill>
        <p:spPr>
          <a:xfrm>
            <a:off x="4430479" y="1224808"/>
            <a:ext cx="4659087" cy="4221755"/>
          </a:xfrm>
          <a:prstGeom prst="rect">
            <a:avLst/>
          </a:prstGeom>
        </p:spPr>
      </p:pic>
      <p:sp>
        <p:nvSpPr>
          <p:cNvPr id="10" name="TextBox 9">
            <a:extLst>
              <a:ext uri="{FF2B5EF4-FFF2-40B4-BE49-F238E27FC236}">
                <a16:creationId xmlns:a16="http://schemas.microsoft.com/office/drawing/2014/main" id="{9D48B7B3-013B-E7A0-E93F-4F94856F0A05}"/>
              </a:ext>
            </a:extLst>
          </p:cNvPr>
          <p:cNvSpPr txBox="1"/>
          <p:nvPr/>
        </p:nvSpPr>
        <p:spPr>
          <a:xfrm>
            <a:off x="9065170" y="1223659"/>
            <a:ext cx="3126830" cy="4331763"/>
          </a:xfrm>
          <a:prstGeom prst="rect">
            <a:avLst/>
          </a:prstGeom>
          <a:noFill/>
        </p:spPr>
        <p:txBody>
          <a:bodyPr wrap="square" rtlCol="0">
            <a:spAutoFit/>
          </a:bodyPr>
          <a:lstStyle/>
          <a:p>
            <a:pPr algn="ctr"/>
            <a:r>
              <a:rPr lang="en-US" sz="2800" b="1" dirty="0"/>
              <a:t>All </a:t>
            </a:r>
            <a:r>
              <a:rPr lang="en-US" sz="2800" b="1" dirty="0" err="1"/>
              <a:t>NIRCam</a:t>
            </a:r>
            <a:r>
              <a:rPr lang="en-US" sz="2800" b="1" dirty="0"/>
              <a:t> Filters:</a:t>
            </a:r>
          </a:p>
          <a:p>
            <a:pPr marL="457200" indent="-457200" algn="ctr">
              <a:lnSpc>
                <a:spcPct val="150000"/>
              </a:lnSpc>
              <a:buFont typeface="Wingdings" pitchFamily="2" charset="2"/>
              <a:buChar char="Ø"/>
            </a:pPr>
            <a:r>
              <a:rPr lang="en-US" sz="2800" b="1" dirty="0"/>
              <a:t>F090W</a:t>
            </a:r>
          </a:p>
          <a:p>
            <a:pPr marL="457200" indent="-457200" algn="ctr">
              <a:lnSpc>
                <a:spcPct val="150000"/>
              </a:lnSpc>
              <a:buFont typeface="Wingdings" pitchFamily="2" charset="2"/>
              <a:buChar char="Ø"/>
            </a:pPr>
            <a:r>
              <a:rPr lang="en-US" sz="2800" b="1" dirty="0"/>
              <a:t>F115W</a:t>
            </a:r>
          </a:p>
          <a:p>
            <a:pPr marL="457200" indent="-457200" algn="ctr">
              <a:lnSpc>
                <a:spcPct val="150000"/>
              </a:lnSpc>
              <a:buFont typeface="Wingdings" pitchFamily="2" charset="2"/>
              <a:buChar char="Ø"/>
            </a:pPr>
            <a:r>
              <a:rPr lang="en-US" sz="2800" b="1" dirty="0"/>
              <a:t>F150W</a:t>
            </a:r>
          </a:p>
          <a:p>
            <a:pPr marL="457200" indent="-457200" algn="ctr">
              <a:lnSpc>
                <a:spcPct val="150000"/>
              </a:lnSpc>
              <a:buFont typeface="Wingdings" pitchFamily="2" charset="2"/>
              <a:buChar char="Ø"/>
            </a:pPr>
            <a:r>
              <a:rPr lang="en-US" sz="2800" b="1" dirty="0"/>
              <a:t>F277W</a:t>
            </a:r>
          </a:p>
          <a:p>
            <a:pPr marL="457200" indent="-457200" algn="ctr">
              <a:lnSpc>
                <a:spcPct val="150000"/>
              </a:lnSpc>
              <a:buFont typeface="Wingdings" pitchFamily="2" charset="2"/>
              <a:buChar char="Ø"/>
            </a:pPr>
            <a:r>
              <a:rPr lang="en-US" sz="2800" b="1" dirty="0"/>
              <a:t>F356W</a:t>
            </a:r>
          </a:p>
          <a:p>
            <a:pPr marL="457200" indent="-457200" algn="ctr">
              <a:lnSpc>
                <a:spcPct val="150000"/>
              </a:lnSpc>
              <a:buFont typeface="Wingdings" pitchFamily="2" charset="2"/>
              <a:buChar char="Ø"/>
            </a:pPr>
            <a:r>
              <a:rPr lang="en-US" sz="2800" b="1" dirty="0"/>
              <a:t>F444W</a:t>
            </a:r>
          </a:p>
        </p:txBody>
      </p:sp>
      <p:sp>
        <p:nvSpPr>
          <p:cNvPr id="3" name="TextBox 2">
            <a:extLst>
              <a:ext uri="{FF2B5EF4-FFF2-40B4-BE49-F238E27FC236}">
                <a16:creationId xmlns:a16="http://schemas.microsoft.com/office/drawing/2014/main" id="{0EA080B9-018C-8D07-77BF-8F836CFFAB42}"/>
              </a:ext>
            </a:extLst>
          </p:cNvPr>
          <p:cNvSpPr txBox="1"/>
          <p:nvPr/>
        </p:nvSpPr>
        <p:spPr>
          <a:xfrm>
            <a:off x="245888" y="5687140"/>
            <a:ext cx="11602891" cy="523220"/>
          </a:xfrm>
          <a:prstGeom prst="rect">
            <a:avLst/>
          </a:prstGeom>
          <a:noFill/>
        </p:spPr>
        <p:txBody>
          <a:bodyPr wrap="square" rtlCol="0">
            <a:spAutoFit/>
          </a:bodyPr>
          <a:lstStyle/>
          <a:p>
            <a:r>
              <a:rPr lang="en-US" sz="2800" dirty="0"/>
              <a:t>NIRISS F090W, F115W and F150W TRGB Calibrations (Newman et al. in prep)</a:t>
            </a:r>
          </a:p>
        </p:txBody>
      </p:sp>
      <p:cxnSp>
        <p:nvCxnSpPr>
          <p:cNvPr id="4" name="Straight Connector 3">
            <a:extLst>
              <a:ext uri="{FF2B5EF4-FFF2-40B4-BE49-F238E27FC236}">
                <a16:creationId xmlns:a16="http://schemas.microsoft.com/office/drawing/2014/main" id="{808F4587-15E7-2A53-989C-7D0B4BDC7C48}"/>
              </a:ext>
            </a:extLst>
          </p:cNvPr>
          <p:cNvCxnSpPr/>
          <p:nvPr/>
        </p:nvCxnSpPr>
        <p:spPr>
          <a:xfrm>
            <a:off x="2812648" y="1296365"/>
            <a:ext cx="0" cy="2025569"/>
          </a:xfrm>
          <a:prstGeom prst="line">
            <a:avLst/>
          </a:prstGeom>
          <a:ln w="254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33E9C7C1-3B90-3DD2-731E-0B168445FFE2}"/>
              </a:ext>
            </a:extLst>
          </p:cNvPr>
          <p:cNvCxnSpPr>
            <a:cxnSpLocks/>
          </p:cNvCxnSpPr>
          <p:nvPr/>
        </p:nvCxnSpPr>
        <p:spPr>
          <a:xfrm>
            <a:off x="7236107" y="3483980"/>
            <a:ext cx="0" cy="1489275"/>
          </a:xfrm>
          <a:prstGeom prst="line">
            <a:avLst/>
          </a:prstGeom>
          <a:ln w="254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25DE0069-C64D-62FF-546C-D7191C51A04E}"/>
              </a:ext>
            </a:extLst>
          </p:cNvPr>
          <p:cNvCxnSpPr>
            <a:cxnSpLocks/>
          </p:cNvCxnSpPr>
          <p:nvPr/>
        </p:nvCxnSpPr>
        <p:spPr>
          <a:xfrm>
            <a:off x="7234179" y="1290578"/>
            <a:ext cx="1928" cy="758141"/>
          </a:xfrm>
          <a:prstGeom prst="line">
            <a:avLst/>
          </a:prstGeom>
          <a:ln w="254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2B463083-9EA6-DAD0-B8A3-07E01D2476EB}"/>
              </a:ext>
            </a:extLst>
          </p:cNvPr>
          <p:cNvCxnSpPr>
            <a:cxnSpLocks/>
          </p:cNvCxnSpPr>
          <p:nvPr/>
        </p:nvCxnSpPr>
        <p:spPr>
          <a:xfrm>
            <a:off x="2812648" y="4710896"/>
            <a:ext cx="0" cy="262359"/>
          </a:xfrm>
          <a:prstGeom prst="line">
            <a:avLst/>
          </a:prstGeom>
          <a:ln w="25400">
            <a:solidFill>
              <a:schemeClr val="bg1"/>
            </a:solidFill>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E0FFD731-EBF3-69DD-584D-04FF18B16447}"/>
              </a:ext>
            </a:extLst>
          </p:cNvPr>
          <p:cNvSpPr txBox="1"/>
          <p:nvPr/>
        </p:nvSpPr>
        <p:spPr>
          <a:xfrm>
            <a:off x="4802921" y="6488668"/>
            <a:ext cx="2586157" cy="369332"/>
          </a:xfrm>
          <a:prstGeom prst="rect">
            <a:avLst/>
          </a:prstGeom>
          <a:noFill/>
        </p:spPr>
        <p:txBody>
          <a:bodyPr wrap="none" rtlCol="0">
            <a:spAutoFit/>
          </a:bodyPr>
          <a:lstStyle/>
          <a:p>
            <a:r>
              <a:rPr lang="en-US" dirty="0"/>
              <a:t>Newman et al. (submitted)</a:t>
            </a:r>
          </a:p>
        </p:txBody>
      </p:sp>
      <p:sp>
        <p:nvSpPr>
          <p:cNvPr id="11" name="Rectangle 10">
            <a:extLst>
              <a:ext uri="{FF2B5EF4-FFF2-40B4-BE49-F238E27FC236}">
                <a16:creationId xmlns:a16="http://schemas.microsoft.com/office/drawing/2014/main" id="{6CF2E008-CF3E-614C-AA2A-A0E886AFA412}"/>
              </a:ext>
            </a:extLst>
          </p:cNvPr>
          <p:cNvSpPr/>
          <p:nvPr/>
        </p:nvSpPr>
        <p:spPr>
          <a:xfrm>
            <a:off x="573933" y="1585609"/>
            <a:ext cx="1838527" cy="1750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61E3D85-418C-4700-1678-B1A4C2302424}"/>
              </a:ext>
            </a:extLst>
          </p:cNvPr>
          <p:cNvSpPr/>
          <p:nvPr/>
        </p:nvSpPr>
        <p:spPr>
          <a:xfrm>
            <a:off x="4962853" y="1582099"/>
            <a:ext cx="1863418" cy="17860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69380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descr="Infographic shows Roman telescope field of view centered and labeled Roman. Underneath this a small square is centered and labeled Hubble to compare the size of the two telescope's fields of view. Within an outline of the Roman field, most of the 18 squares are filled in with tiny stars, and two squares are filled with large purple celestial objects. These and two other squares have label lines that lead from them to detail images with labels. At the upper left is a purple detail image labeled nearby galaxies, completely filled with gas and stars. Below to lower left is a purple detailed image labeled star clusters. At the upper right is a detail image of loosely gathered dark pink spots labeled dwarf galaxies. Detail image to the lower right shows sparse bright points labeled distant galaxies.">
            <a:extLst>
              <a:ext uri="{FF2B5EF4-FFF2-40B4-BE49-F238E27FC236}">
                <a16:creationId xmlns:a16="http://schemas.microsoft.com/office/drawing/2014/main" id="{229E5701-9B39-570F-A401-1A63BB3F0D1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435E2CF-94C1-2F49-7C64-AE1C3EDD9463}"/>
              </a:ext>
            </a:extLst>
          </p:cNvPr>
          <p:cNvSpPr>
            <a:spLocks noGrp="1"/>
          </p:cNvSpPr>
          <p:nvPr>
            <p:ph type="title"/>
          </p:nvPr>
        </p:nvSpPr>
        <p:spPr>
          <a:xfrm>
            <a:off x="838200" y="-215152"/>
            <a:ext cx="10515600" cy="905636"/>
          </a:xfrm>
        </p:spPr>
        <p:txBody>
          <a:bodyPr/>
          <a:lstStyle/>
          <a:p>
            <a:pPr algn="ctr"/>
            <a:r>
              <a:rPr lang="en-US" dirty="0">
                <a:solidFill>
                  <a:schemeClr val="bg1"/>
                </a:solidFill>
              </a:rPr>
              <a:t>The Roman Telescope: A saving Grace</a:t>
            </a:r>
          </a:p>
        </p:txBody>
      </p:sp>
    </p:spTree>
    <p:extLst>
      <p:ext uri="{BB962C8B-B14F-4D97-AF65-F5344CB8AC3E}">
        <p14:creationId xmlns:p14="http://schemas.microsoft.com/office/powerpoint/2010/main" val="40685742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0ADB408-5598-C168-1BF5-CDE3B6E5613B}"/>
              </a:ext>
            </a:extLst>
          </p:cNvPr>
          <p:cNvSpPr txBox="1">
            <a:spLocks/>
          </p:cNvSpPr>
          <p:nvPr/>
        </p:nvSpPr>
        <p:spPr>
          <a:xfrm>
            <a:off x="513626" y="0"/>
            <a:ext cx="11164747" cy="702432"/>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Simulated CMDs in a Single Roman WFI Observation</a:t>
            </a:r>
          </a:p>
        </p:txBody>
      </p:sp>
      <p:pic>
        <p:nvPicPr>
          <p:cNvPr id="25" name="Picture 24">
            <a:extLst>
              <a:ext uri="{FF2B5EF4-FFF2-40B4-BE49-F238E27FC236}">
                <a16:creationId xmlns:a16="http://schemas.microsoft.com/office/drawing/2014/main" id="{FF78E725-2F97-7829-CF8D-B4DCF51F68E6}"/>
              </a:ext>
            </a:extLst>
          </p:cNvPr>
          <p:cNvPicPr>
            <a:picLocks noChangeAspect="1"/>
          </p:cNvPicPr>
          <p:nvPr/>
        </p:nvPicPr>
        <p:blipFill rotWithShape="1">
          <a:blip r:embed="rId3"/>
          <a:srcRect r="64109" b="51436"/>
          <a:stretch/>
        </p:blipFill>
        <p:spPr>
          <a:xfrm>
            <a:off x="1597590" y="702432"/>
            <a:ext cx="3229053" cy="2874145"/>
          </a:xfrm>
          <a:prstGeom prst="rect">
            <a:avLst/>
          </a:prstGeom>
        </p:spPr>
      </p:pic>
      <p:sp>
        <p:nvSpPr>
          <p:cNvPr id="27" name="TextBox 26">
            <a:extLst>
              <a:ext uri="{FF2B5EF4-FFF2-40B4-BE49-F238E27FC236}">
                <a16:creationId xmlns:a16="http://schemas.microsoft.com/office/drawing/2014/main" id="{9AE4DFF4-5989-E1C5-F553-4F4E8A4C56DC}"/>
              </a:ext>
            </a:extLst>
          </p:cNvPr>
          <p:cNvSpPr txBox="1"/>
          <p:nvPr/>
        </p:nvSpPr>
        <p:spPr>
          <a:xfrm>
            <a:off x="170145" y="1082624"/>
            <a:ext cx="1770926" cy="1107996"/>
          </a:xfrm>
          <a:prstGeom prst="rect">
            <a:avLst/>
          </a:prstGeom>
          <a:noFill/>
        </p:spPr>
        <p:txBody>
          <a:bodyPr wrap="square" rtlCol="0">
            <a:spAutoFit/>
          </a:bodyPr>
          <a:lstStyle/>
          <a:p>
            <a:pPr algn="ctr"/>
            <a:r>
              <a:rPr lang="en-US" sz="2200" dirty="0"/>
              <a:t>Significant non-RGB contamination</a:t>
            </a:r>
          </a:p>
        </p:txBody>
      </p:sp>
    </p:spTree>
    <p:extLst>
      <p:ext uri="{BB962C8B-B14F-4D97-AF65-F5344CB8AC3E}">
        <p14:creationId xmlns:p14="http://schemas.microsoft.com/office/powerpoint/2010/main" val="41153946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FF78E725-2F97-7829-CF8D-B4DCF51F68E6}"/>
              </a:ext>
            </a:extLst>
          </p:cNvPr>
          <p:cNvPicPr>
            <a:picLocks noChangeAspect="1"/>
          </p:cNvPicPr>
          <p:nvPr/>
        </p:nvPicPr>
        <p:blipFill rotWithShape="1">
          <a:blip r:embed="rId3">
            <a:alphaModFix amt="30000"/>
          </a:blip>
          <a:srcRect l="-1" r="64109" b="51436"/>
          <a:stretch/>
        </p:blipFill>
        <p:spPr>
          <a:xfrm>
            <a:off x="1597590" y="702432"/>
            <a:ext cx="3229053" cy="2874145"/>
          </a:xfrm>
          <a:prstGeom prst="rect">
            <a:avLst/>
          </a:prstGeom>
        </p:spPr>
      </p:pic>
      <p:sp>
        <p:nvSpPr>
          <p:cNvPr id="2" name="TextBox 1">
            <a:extLst>
              <a:ext uri="{FF2B5EF4-FFF2-40B4-BE49-F238E27FC236}">
                <a16:creationId xmlns:a16="http://schemas.microsoft.com/office/drawing/2014/main" id="{6FE385CE-14F1-67F9-140D-F950F8748167}"/>
              </a:ext>
            </a:extLst>
          </p:cNvPr>
          <p:cNvSpPr txBox="1"/>
          <p:nvPr/>
        </p:nvSpPr>
        <p:spPr>
          <a:xfrm>
            <a:off x="170145" y="1082624"/>
            <a:ext cx="1770926" cy="2123658"/>
          </a:xfrm>
          <a:prstGeom prst="rect">
            <a:avLst/>
          </a:prstGeom>
          <a:noFill/>
        </p:spPr>
        <p:txBody>
          <a:bodyPr wrap="square" rtlCol="0">
            <a:spAutoFit/>
          </a:bodyPr>
          <a:lstStyle/>
          <a:p>
            <a:pPr algn="ctr"/>
            <a:r>
              <a:rPr lang="en-US" sz="2200" dirty="0"/>
              <a:t>Significant non-RGB contamination</a:t>
            </a:r>
          </a:p>
          <a:p>
            <a:pPr algn="ctr"/>
            <a:r>
              <a:rPr lang="en-US" sz="2200" b="1" dirty="0"/>
              <a:t>and</a:t>
            </a:r>
          </a:p>
          <a:p>
            <a:pPr algn="ctr"/>
            <a:r>
              <a:rPr lang="en-US" sz="2200" dirty="0"/>
              <a:t>low TRGB star counts</a:t>
            </a:r>
          </a:p>
        </p:txBody>
      </p:sp>
      <p:pic>
        <p:nvPicPr>
          <p:cNvPr id="3" name="Picture 2">
            <a:extLst>
              <a:ext uri="{FF2B5EF4-FFF2-40B4-BE49-F238E27FC236}">
                <a16:creationId xmlns:a16="http://schemas.microsoft.com/office/drawing/2014/main" id="{A3DE7BFC-9054-4986-7E28-ECAB6C2E5DD4}"/>
              </a:ext>
            </a:extLst>
          </p:cNvPr>
          <p:cNvPicPr>
            <a:picLocks noChangeAspect="1"/>
          </p:cNvPicPr>
          <p:nvPr/>
        </p:nvPicPr>
        <p:blipFill rotWithShape="1">
          <a:blip r:embed="rId3"/>
          <a:srcRect l="35891" r="31560" b="51436"/>
          <a:stretch/>
        </p:blipFill>
        <p:spPr>
          <a:xfrm>
            <a:off x="4826642" y="702432"/>
            <a:ext cx="2928395" cy="2874145"/>
          </a:xfrm>
          <a:prstGeom prst="rect">
            <a:avLst/>
          </a:prstGeom>
        </p:spPr>
      </p:pic>
      <p:sp>
        <p:nvSpPr>
          <p:cNvPr id="4" name="Title 1">
            <a:extLst>
              <a:ext uri="{FF2B5EF4-FFF2-40B4-BE49-F238E27FC236}">
                <a16:creationId xmlns:a16="http://schemas.microsoft.com/office/drawing/2014/main" id="{CFE8FE68-039D-159D-219C-AC1E1E8839F7}"/>
              </a:ext>
            </a:extLst>
          </p:cNvPr>
          <p:cNvSpPr txBox="1">
            <a:spLocks/>
          </p:cNvSpPr>
          <p:nvPr/>
        </p:nvSpPr>
        <p:spPr>
          <a:xfrm>
            <a:off x="513626" y="0"/>
            <a:ext cx="11164747" cy="702432"/>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Simulated CMDs in a Single Roman WFI Observation</a:t>
            </a:r>
          </a:p>
        </p:txBody>
      </p:sp>
    </p:spTree>
    <p:extLst>
      <p:ext uri="{BB962C8B-B14F-4D97-AF65-F5344CB8AC3E}">
        <p14:creationId xmlns:p14="http://schemas.microsoft.com/office/powerpoint/2010/main" val="9205726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FF78E725-2F97-7829-CF8D-B4DCF51F68E6}"/>
              </a:ext>
            </a:extLst>
          </p:cNvPr>
          <p:cNvPicPr>
            <a:picLocks noChangeAspect="1"/>
          </p:cNvPicPr>
          <p:nvPr/>
        </p:nvPicPr>
        <p:blipFill rotWithShape="1">
          <a:blip r:embed="rId3">
            <a:alphaModFix amt="30000"/>
          </a:blip>
          <a:srcRect l="-1" r="31431" b="51436"/>
          <a:stretch/>
        </p:blipFill>
        <p:spPr>
          <a:xfrm>
            <a:off x="1597589" y="702432"/>
            <a:ext cx="6169024" cy="2874145"/>
          </a:xfrm>
          <a:prstGeom prst="rect">
            <a:avLst/>
          </a:prstGeom>
        </p:spPr>
      </p:pic>
      <p:sp>
        <p:nvSpPr>
          <p:cNvPr id="3" name="TextBox 2">
            <a:extLst>
              <a:ext uri="{FF2B5EF4-FFF2-40B4-BE49-F238E27FC236}">
                <a16:creationId xmlns:a16="http://schemas.microsoft.com/office/drawing/2014/main" id="{0825B026-7D1B-D35C-DD03-D2569546222F}"/>
              </a:ext>
            </a:extLst>
          </p:cNvPr>
          <p:cNvSpPr txBox="1"/>
          <p:nvPr/>
        </p:nvSpPr>
        <p:spPr>
          <a:xfrm>
            <a:off x="10498239" y="1053297"/>
            <a:ext cx="1693761" cy="1938992"/>
          </a:xfrm>
          <a:prstGeom prst="rect">
            <a:avLst/>
          </a:prstGeom>
          <a:noFill/>
        </p:spPr>
        <p:txBody>
          <a:bodyPr wrap="square" rtlCol="0">
            <a:spAutoFit/>
          </a:bodyPr>
          <a:lstStyle/>
          <a:p>
            <a:pPr algn="ctr"/>
            <a:r>
              <a:rPr lang="en-US" sz="2000" dirty="0"/>
              <a:t>Modest contamination</a:t>
            </a:r>
          </a:p>
          <a:p>
            <a:pPr algn="ctr"/>
            <a:r>
              <a:rPr lang="en-US" sz="2000" b="1" dirty="0"/>
              <a:t>and </a:t>
            </a:r>
          </a:p>
          <a:p>
            <a:pPr algn="ctr"/>
            <a:r>
              <a:rPr lang="en-US" sz="2000" dirty="0"/>
              <a:t>low number statistics at the TRGB </a:t>
            </a:r>
          </a:p>
        </p:txBody>
      </p:sp>
      <p:sp>
        <p:nvSpPr>
          <p:cNvPr id="4" name="TextBox 3">
            <a:extLst>
              <a:ext uri="{FF2B5EF4-FFF2-40B4-BE49-F238E27FC236}">
                <a16:creationId xmlns:a16="http://schemas.microsoft.com/office/drawing/2014/main" id="{9A15FE4A-A14A-A769-E2DA-B151EB07204A}"/>
              </a:ext>
            </a:extLst>
          </p:cNvPr>
          <p:cNvSpPr txBox="1"/>
          <p:nvPr/>
        </p:nvSpPr>
        <p:spPr>
          <a:xfrm>
            <a:off x="170145" y="1082624"/>
            <a:ext cx="1770926" cy="2123658"/>
          </a:xfrm>
          <a:prstGeom prst="rect">
            <a:avLst/>
          </a:prstGeom>
          <a:noFill/>
        </p:spPr>
        <p:txBody>
          <a:bodyPr wrap="square" rtlCol="0">
            <a:spAutoFit/>
          </a:bodyPr>
          <a:lstStyle/>
          <a:p>
            <a:pPr algn="ctr"/>
            <a:r>
              <a:rPr lang="en-US" sz="2200" dirty="0">
                <a:solidFill>
                  <a:schemeClr val="tx1">
                    <a:alpha val="30000"/>
                  </a:schemeClr>
                </a:solidFill>
              </a:rPr>
              <a:t>Significant non-RGB contamination</a:t>
            </a:r>
          </a:p>
          <a:p>
            <a:pPr algn="ctr"/>
            <a:r>
              <a:rPr lang="en-US" sz="2200" b="1" dirty="0">
                <a:solidFill>
                  <a:schemeClr val="tx1">
                    <a:alpha val="30000"/>
                  </a:schemeClr>
                </a:solidFill>
              </a:rPr>
              <a:t>and</a:t>
            </a:r>
          </a:p>
          <a:p>
            <a:pPr algn="ctr"/>
            <a:r>
              <a:rPr lang="en-US" sz="2200" dirty="0">
                <a:solidFill>
                  <a:schemeClr val="tx1">
                    <a:alpha val="30000"/>
                  </a:schemeClr>
                </a:solidFill>
              </a:rPr>
              <a:t>low TRGB star counts</a:t>
            </a:r>
          </a:p>
        </p:txBody>
      </p:sp>
      <p:pic>
        <p:nvPicPr>
          <p:cNvPr id="5" name="Picture 4">
            <a:extLst>
              <a:ext uri="{FF2B5EF4-FFF2-40B4-BE49-F238E27FC236}">
                <a16:creationId xmlns:a16="http://schemas.microsoft.com/office/drawing/2014/main" id="{7A82C6FA-F7DA-A82D-2F44-C8ABF6CF49EA}"/>
              </a:ext>
            </a:extLst>
          </p:cNvPr>
          <p:cNvPicPr>
            <a:picLocks noChangeAspect="1"/>
          </p:cNvPicPr>
          <p:nvPr/>
        </p:nvPicPr>
        <p:blipFill rotWithShape="1">
          <a:blip r:embed="rId3"/>
          <a:srcRect l="68569" r="-346" b="51436"/>
          <a:stretch/>
        </p:blipFill>
        <p:spPr>
          <a:xfrm>
            <a:off x="7766613" y="702432"/>
            <a:ext cx="2858946" cy="2874145"/>
          </a:xfrm>
          <a:prstGeom prst="rect">
            <a:avLst/>
          </a:prstGeom>
        </p:spPr>
      </p:pic>
      <p:sp>
        <p:nvSpPr>
          <p:cNvPr id="2" name="Title 1">
            <a:extLst>
              <a:ext uri="{FF2B5EF4-FFF2-40B4-BE49-F238E27FC236}">
                <a16:creationId xmlns:a16="http://schemas.microsoft.com/office/drawing/2014/main" id="{3DC92613-0101-4E32-30DC-955E50F4301A}"/>
              </a:ext>
            </a:extLst>
          </p:cNvPr>
          <p:cNvSpPr txBox="1">
            <a:spLocks/>
          </p:cNvSpPr>
          <p:nvPr/>
        </p:nvSpPr>
        <p:spPr>
          <a:xfrm>
            <a:off x="513626" y="0"/>
            <a:ext cx="11164747" cy="702432"/>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Simulated CMDs in a Single Roman WFI Observation</a:t>
            </a:r>
          </a:p>
        </p:txBody>
      </p:sp>
    </p:spTree>
    <p:extLst>
      <p:ext uri="{BB962C8B-B14F-4D97-AF65-F5344CB8AC3E}">
        <p14:creationId xmlns:p14="http://schemas.microsoft.com/office/powerpoint/2010/main" val="28928517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FF78E725-2F97-7829-CF8D-B4DCF51F68E6}"/>
              </a:ext>
            </a:extLst>
          </p:cNvPr>
          <p:cNvPicPr>
            <a:picLocks noChangeAspect="1"/>
          </p:cNvPicPr>
          <p:nvPr/>
        </p:nvPicPr>
        <p:blipFill rotWithShape="1">
          <a:blip r:embed="rId3">
            <a:alphaModFix amt="30000"/>
          </a:blip>
          <a:srcRect l="-1" r="-346" b="51436"/>
          <a:stretch/>
        </p:blipFill>
        <p:spPr>
          <a:xfrm>
            <a:off x="1597589" y="702432"/>
            <a:ext cx="9027970" cy="2874145"/>
          </a:xfrm>
          <a:prstGeom prst="rect">
            <a:avLst/>
          </a:prstGeom>
        </p:spPr>
      </p:pic>
      <p:pic>
        <p:nvPicPr>
          <p:cNvPr id="2" name="Picture 1">
            <a:extLst>
              <a:ext uri="{FF2B5EF4-FFF2-40B4-BE49-F238E27FC236}">
                <a16:creationId xmlns:a16="http://schemas.microsoft.com/office/drawing/2014/main" id="{91CF82AA-805C-1D97-2EF4-60B0032249FE}"/>
              </a:ext>
            </a:extLst>
          </p:cNvPr>
          <p:cNvPicPr>
            <a:picLocks noChangeAspect="1"/>
          </p:cNvPicPr>
          <p:nvPr/>
        </p:nvPicPr>
        <p:blipFill rotWithShape="1">
          <a:blip r:embed="rId3"/>
          <a:srcRect l="-1" t="48470" r="63981" b="-1276"/>
          <a:stretch/>
        </p:blipFill>
        <p:spPr>
          <a:xfrm>
            <a:off x="1597589" y="3576577"/>
            <a:ext cx="3240629" cy="3125165"/>
          </a:xfrm>
          <a:prstGeom prst="rect">
            <a:avLst/>
          </a:prstGeom>
        </p:spPr>
      </p:pic>
      <p:sp>
        <p:nvSpPr>
          <p:cNvPr id="4" name="TextBox 3">
            <a:extLst>
              <a:ext uri="{FF2B5EF4-FFF2-40B4-BE49-F238E27FC236}">
                <a16:creationId xmlns:a16="http://schemas.microsoft.com/office/drawing/2014/main" id="{5B6A3DA8-FD07-32E4-52CD-695AB55405A5}"/>
              </a:ext>
            </a:extLst>
          </p:cNvPr>
          <p:cNvSpPr txBox="1"/>
          <p:nvPr/>
        </p:nvSpPr>
        <p:spPr>
          <a:xfrm>
            <a:off x="10498239" y="1053297"/>
            <a:ext cx="1693761" cy="1938992"/>
          </a:xfrm>
          <a:prstGeom prst="rect">
            <a:avLst/>
          </a:prstGeom>
          <a:noFill/>
        </p:spPr>
        <p:txBody>
          <a:bodyPr wrap="square" rtlCol="0">
            <a:spAutoFit/>
          </a:bodyPr>
          <a:lstStyle/>
          <a:p>
            <a:pPr algn="ctr"/>
            <a:r>
              <a:rPr lang="en-US" sz="2000" dirty="0">
                <a:solidFill>
                  <a:schemeClr val="tx1">
                    <a:alpha val="30000"/>
                  </a:schemeClr>
                </a:solidFill>
              </a:rPr>
              <a:t>Modest contamination</a:t>
            </a:r>
          </a:p>
          <a:p>
            <a:pPr algn="ctr"/>
            <a:r>
              <a:rPr lang="en-US" sz="2000" b="1" dirty="0">
                <a:solidFill>
                  <a:schemeClr val="tx1">
                    <a:alpha val="30000"/>
                  </a:schemeClr>
                </a:solidFill>
              </a:rPr>
              <a:t>and </a:t>
            </a:r>
          </a:p>
          <a:p>
            <a:pPr algn="ctr"/>
            <a:r>
              <a:rPr lang="en-US" sz="2000" dirty="0">
                <a:solidFill>
                  <a:schemeClr val="tx1">
                    <a:alpha val="30000"/>
                  </a:schemeClr>
                </a:solidFill>
              </a:rPr>
              <a:t>low number statistics at the TRGB </a:t>
            </a:r>
          </a:p>
        </p:txBody>
      </p:sp>
      <p:sp>
        <p:nvSpPr>
          <p:cNvPr id="5" name="TextBox 4">
            <a:extLst>
              <a:ext uri="{FF2B5EF4-FFF2-40B4-BE49-F238E27FC236}">
                <a16:creationId xmlns:a16="http://schemas.microsoft.com/office/drawing/2014/main" id="{B4EF2FD3-3D30-81C3-1CDA-BB5D689E2ECE}"/>
              </a:ext>
            </a:extLst>
          </p:cNvPr>
          <p:cNvSpPr txBox="1"/>
          <p:nvPr/>
        </p:nvSpPr>
        <p:spPr>
          <a:xfrm>
            <a:off x="170145" y="3686926"/>
            <a:ext cx="1770926" cy="2462213"/>
          </a:xfrm>
          <a:prstGeom prst="rect">
            <a:avLst/>
          </a:prstGeom>
          <a:noFill/>
        </p:spPr>
        <p:txBody>
          <a:bodyPr wrap="square" rtlCol="0">
            <a:spAutoFit/>
          </a:bodyPr>
          <a:lstStyle/>
          <a:p>
            <a:pPr algn="ctr"/>
            <a:r>
              <a:rPr lang="en-US" sz="2200" dirty="0"/>
              <a:t>Minimal non-RGB contamination</a:t>
            </a:r>
          </a:p>
          <a:p>
            <a:pPr algn="ctr"/>
            <a:r>
              <a:rPr lang="en-US" sz="2200" b="1" dirty="0"/>
              <a:t>and</a:t>
            </a:r>
          </a:p>
          <a:p>
            <a:pPr algn="ctr"/>
            <a:r>
              <a:rPr lang="en-US" sz="2200" dirty="0"/>
              <a:t>a wide metallicity range</a:t>
            </a:r>
          </a:p>
        </p:txBody>
      </p:sp>
      <p:sp>
        <p:nvSpPr>
          <p:cNvPr id="8" name="TextBox 7">
            <a:extLst>
              <a:ext uri="{FF2B5EF4-FFF2-40B4-BE49-F238E27FC236}">
                <a16:creationId xmlns:a16="http://schemas.microsoft.com/office/drawing/2014/main" id="{6EB805D4-EC89-D543-4439-80D426786EED}"/>
              </a:ext>
            </a:extLst>
          </p:cNvPr>
          <p:cNvSpPr txBox="1"/>
          <p:nvPr/>
        </p:nvSpPr>
        <p:spPr>
          <a:xfrm>
            <a:off x="170145" y="1082624"/>
            <a:ext cx="1770926" cy="2123658"/>
          </a:xfrm>
          <a:prstGeom prst="rect">
            <a:avLst/>
          </a:prstGeom>
          <a:noFill/>
        </p:spPr>
        <p:txBody>
          <a:bodyPr wrap="square" rtlCol="0">
            <a:spAutoFit/>
          </a:bodyPr>
          <a:lstStyle/>
          <a:p>
            <a:pPr algn="ctr"/>
            <a:r>
              <a:rPr lang="en-US" sz="2200" dirty="0">
                <a:solidFill>
                  <a:schemeClr val="tx1">
                    <a:alpha val="30000"/>
                  </a:schemeClr>
                </a:solidFill>
              </a:rPr>
              <a:t>Significant non-RGB contamination</a:t>
            </a:r>
          </a:p>
          <a:p>
            <a:pPr algn="ctr"/>
            <a:r>
              <a:rPr lang="en-US" sz="2200" b="1" dirty="0">
                <a:solidFill>
                  <a:schemeClr val="tx1">
                    <a:alpha val="30000"/>
                  </a:schemeClr>
                </a:solidFill>
              </a:rPr>
              <a:t>and</a:t>
            </a:r>
          </a:p>
          <a:p>
            <a:pPr algn="ctr"/>
            <a:r>
              <a:rPr lang="en-US" sz="2200" dirty="0">
                <a:solidFill>
                  <a:schemeClr val="tx1">
                    <a:alpha val="30000"/>
                  </a:schemeClr>
                </a:solidFill>
              </a:rPr>
              <a:t>low TRGB star counts</a:t>
            </a:r>
          </a:p>
        </p:txBody>
      </p:sp>
      <p:sp>
        <p:nvSpPr>
          <p:cNvPr id="3" name="Title 1">
            <a:extLst>
              <a:ext uri="{FF2B5EF4-FFF2-40B4-BE49-F238E27FC236}">
                <a16:creationId xmlns:a16="http://schemas.microsoft.com/office/drawing/2014/main" id="{3A6D4822-C9AA-DAD9-CBBF-6B1560BAAC75}"/>
              </a:ext>
            </a:extLst>
          </p:cNvPr>
          <p:cNvSpPr txBox="1">
            <a:spLocks/>
          </p:cNvSpPr>
          <p:nvPr/>
        </p:nvSpPr>
        <p:spPr>
          <a:xfrm>
            <a:off x="513626" y="0"/>
            <a:ext cx="11164747" cy="702432"/>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Simulated CMDs in a Single Roman WFI Observation</a:t>
            </a:r>
          </a:p>
        </p:txBody>
      </p:sp>
    </p:spTree>
    <p:extLst>
      <p:ext uri="{BB962C8B-B14F-4D97-AF65-F5344CB8AC3E}">
        <p14:creationId xmlns:p14="http://schemas.microsoft.com/office/powerpoint/2010/main" val="24106600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1CF82AA-805C-1D97-2EF4-60B0032249FE}"/>
              </a:ext>
            </a:extLst>
          </p:cNvPr>
          <p:cNvPicPr>
            <a:picLocks noChangeAspect="1"/>
          </p:cNvPicPr>
          <p:nvPr/>
        </p:nvPicPr>
        <p:blipFill rotWithShape="1">
          <a:blip r:embed="rId3"/>
          <a:srcRect l="35889" t="48470" r="31561" b="-1276"/>
          <a:stretch/>
        </p:blipFill>
        <p:spPr>
          <a:xfrm>
            <a:off x="4826643" y="3576577"/>
            <a:ext cx="2928395" cy="3125165"/>
          </a:xfrm>
          <a:prstGeom prst="rect">
            <a:avLst/>
          </a:prstGeom>
        </p:spPr>
      </p:pic>
      <p:pic>
        <p:nvPicPr>
          <p:cNvPr id="3" name="Picture 2">
            <a:extLst>
              <a:ext uri="{FF2B5EF4-FFF2-40B4-BE49-F238E27FC236}">
                <a16:creationId xmlns:a16="http://schemas.microsoft.com/office/drawing/2014/main" id="{5A27EA25-1DB7-1CFF-2DF9-22485F66CD7E}"/>
              </a:ext>
            </a:extLst>
          </p:cNvPr>
          <p:cNvPicPr>
            <a:picLocks noChangeAspect="1"/>
          </p:cNvPicPr>
          <p:nvPr/>
        </p:nvPicPr>
        <p:blipFill rotWithShape="1">
          <a:blip r:embed="rId3">
            <a:alphaModFix amt="30000"/>
          </a:blip>
          <a:srcRect l="-1" r="-346" b="51436"/>
          <a:stretch/>
        </p:blipFill>
        <p:spPr>
          <a:xfrm>
            <a:off x="1597589" y="702432"/>
            <a:ext cx="9027970" cy="2874145"/>
          </a:xfrm>
          <a:prstGeom prst="rect">
            <a:avLst/>
          </a:prstGeom>
        </p:spPr>
      </p:pic>
      <p:sp>
        <p:nvSpPr>
          <p:cNvPr id="5" name="TextBox 4">
            <a:extLst>
              <a:ext uri="{FF2B5EF4-FFF2-40B4-BE49-F238E27FC236}">
                <a16:creationId xmlns:a16="http://schemas.microsoft.com/office/drawing/2014/main" id="{0FE40F23-05F5-2088-3EC3-7900EA43E8BD}"/>
              </a:ext>
            </a:extLst>
          </p:cNvPr>
          <p:cNvSpPr txBox="1"/>
          <p:nvPr/>
        </p:nvSpPr>
        <p:spPr>
          <a:xfrm>
            <a:off x="10498239" y="1053297"/>
            <a:ext cx="1693761" cy="1938992"/>
          </a:xfrm>
          <a:prstGeom prst="rect">
            <a:avLst/>
          </a:prstGeom>
          <a:noFill/>
        </p:spPr>
        <p:txBody>
          <a:bodyPr wrap="square" rtlCol="0">
            <a:spAutoFit/>
          </a:bodyPr>
          <a:lstStyle/>
          <a:p>
            <a:pPr algn="ctr"/>
            <a:r>
              <a:rPr lang="en-US" sz="2000" dirty="0">
                <a:solidFill>
                  <a:schemeClr val="tx1">
                    <a:alpha val="30000"/>
                  </a:schemeClr>
                </a:solidFill>
              </a:rPr>
              <a:t>Modest contamination</a:t>
            </a:r>
          </a:p>
          <a:p>
            <a:pPr algn="ctr"/>
            <a:r>
              <a:rPr lang="en-US" sz="2000" b="1" dirty="0">
                <a:solidFill>
                  <a:schemeClr val="tx1">
                    <a:alpha val="30000"/>
                  </a:schemeClr>
                </a:solidFill>
              </a:rPr>
              <a:t>and </a:t>
            </a:r>
          </a:p>
          <a:p>
            <a:pPr algn="ctr"/>
            <a:r>
              <a:rPr lang="en-US" sz="2000" dirty="0">
                <a:solidFill>
                  <a:schemeClr val="tx1">
                    <a:alpha val="30000"/>
                  </a:schemeClr>
                </a:solidFill>
              </a:rPr>
              <a:t>low number statistics at the TRGB </a:t>
            </a:r>
          </a:p>
        </p:txBody>
      </p:sp>
      <p:pic>
        <p:nvPicPr>
          <p:cNvPr id="8" name="Picture 7">
            <a:extLst>
              <a:ext uri="{FF2B5EF4-FFF2-40B4-BE49-F238E27FC236}">
                <a16:creationId xmlns:a16="http://schemas.microsoft.com/office/drawing/2014/main" id="{FE544B07-278E-1348-DCBD-72D1C27A2051}"/>
              </a:ext>
            </a:extLst>
          </p:cNvPr>
          <p:cNvPicPr>
            <a:picLocks noChangeAspect="1"/>
          </p:cNvPicPr>
          <p:nvPr/>
        </p:nvPicPr>
        <p:blipFill rotWithShape="1">
          <a:blip r:embed="rId3">
            <a:alphaModFix amt="30000"/>
          </a:blip>
          <a:srcRect l="-3" t="48470" r="64111" b="-1276"/>
          <a:stretch/>
        </p:blipFill>
        <p:spPr>
          <a:xfrm>
            <a:off x="1597590" y="3576577"/>
            <a:ext cx="3229054" cy="3125165"/>
          </a:xfrm>
          <a:prstGeom prst="rect">
            <a:avLst/>
          </a:prstGeom>
        </p:spPr>
      </p:pic>
      <p:sp>
        <p:nvSpPr>
          <p:cNvPr id="10" name="TextBox 9">
            <a:extLst>
              <a:ext uri="{FF2B5EF4-FFF2-40B4-BE49-F238E27FC236}">
                <a16:creationId xmlns:a16="http://schemas.microsoft.com/office/drawing/2014/main" id="{3458DDB4-78AB-EE99-523C-B6A92F9646AB}"/>
              </a:ext>
            </a:extLst>
          </p:cNvPr>
          <p:cNvSpPr txBox="1"/>
          <p:nvPr/>
        </p:nvSpPr>
        <p:spPr>
          <a:xfrm>
            <a:off x="170145" y="3686926"/>
            <a:ext cx="1770926" cy="2462213"/>
          </a:xfrm>
          <a:prstGeom prst="rect">
            <a:avLst/>
          </a:prstGeom>
          <a:noFill/>
        </p:spPr>
        <p:txBody>
          <a:bodyPr wrap="square" rtlCol="0">
            <a:spAutoFit/>
          </a:bodyPr>
          <a:lstStyle/>
          <a:p>
            <a:pPr algn="ctr"/>
            <a:r>
              <a:rPr lang="en-US" sz="2200" dirty="0">
                <a:solidFill>
                  <a:schemeClr val="tx1">
                    <a:alpha val="30000"/>
                  </a:schemeClr>
                </a:solidFill>
              </a:rPr>
              <a:t>Minimal non-RGB contamination</a:t>
            </a:r>
          </a:p>
          <a:p>
            <a:pPr algn="ctr"/>
            <a:r>
              <a:rPr lang="en-US" sz="2200" b="1" dirty="0">
                <a:solidFill>
                  <a:schemeClr val="tx1">
                    <a:alpha val="30000"/>
                  </a:schemeClr>
                </a:solidFill>
              </a:rPr>
              <a:t>and</a:t>
            </a:r>
          </a:p>
          <a:p>
            <a:pPr algn="ctr"/>
            <a:r>
              <a:rPr lang="en-US" sz="2200" dirty="0">
                <a:solidFill>
                  <a:schemeClr val="tx1">
                    <a:alpha val="30000"/>
                  </a:schemeClr>
                </a:solidFill>
              </a:rPr>
              <a:t>a wide metallicity range</a:t>
            </a:r>
          </a:p>
        </p:txBody>
      </p:sp>
      <p:sp>
        <p:nvSpPr>
          <p:cNvPr id="13" name="TextBox 12">
            <a:extLst>
              <a:ext uri="{FF2B5EF4-FFF2-40B4-BE49-F238E27FC236}">
                <a16:creationId xmlns:a16="http://schemas.microsoft.com/office/drawing/2014/main" id="{48C4FD3E-5BF5-7FE2-CC0F-13E0A169454B}"/>
              </a:ext>
            </a:extLst>
          </p:cNvPr>
          <p:cNvSpPr txBox="1"/>
          <p:nvPr/>
        </p:nvSpPr>
        <p:spPr>
          <a:xfrm>
            <a:off x="170145" y="1082624"/>
            <a:ext cx="1770926" cy="2123658"/>
          </a:xfrm>
          <a:prstGeom prst="rect">
            <a:avLst/>
          </a:prstGeom>
          <a:noFill/>
        </p:spPr>
        <p:txBody>
          <a:bodyPr wrap="square" rtlCol="0">
            <a:spAutoFit/>
          </a:bodyPr>
          <a:lstStyle/>
          <a:p>
            <a:pPr algn="ctr"/>
            <a:r>
              <a:rPr lang="en-US" sz="2200" dirty="0">
                <a:solidFill>
                  <a:schemeClr val="tx1">
                    <a:alpha val="30000"/>
                  </a:schemeClr>
                </a:solidFill>
              </a:rPr>
              <a:t>Significant non-RGB contamination</a:t>
            </a:r>
          </a:p>
          <a:p>
            <a:pPr algn="ctr"/>
            <a:r>
              <a:rPr lang="en-US" sz="2200" b="1" dirty="0">
                <a:solidFill>
                  <a:schemeClr val="tx1">
                    <a:alpha val="30000"/>
                  </a:schemeClr>
                </a:solidFill>
              </a:rPr>
              <a:t>and</a:t>
            </a:r>
          </a:p>
          <a:p>
            <a:pPr algn="ctr"/>
            <a:r>
              <a:rPr lang="en-US" sz="2200" dirty="0">
                <a:solidFill>
                  <a:schemeClr val="tx1">
                    <a:alpha val="30000"/>
                  </a:schemeClr>
                </a:solidFill>
              </a:rPr>
              <a:t>low TRGB star counts</a:t>
            </a:r>
          </a:p>
        </p:txBody>
      </p:sp>
      <p:sp>
        <p:nvSpPr>
          <p:cNvPr id="14" name="TextBox 13">
            <a:extLst>
              <a:ext uri="{FF2B5EF4-FFF2-40B4-BE49-F238E27FC236}">
                <a16:creationId xmlns:a16="http://schemas.microsoft.com/office/drawing/2014/main" id="{9E738DCB-5140-7129-BB83-9326A614B833}"/>
              </a:ext>
            </a:extLst>
          </p:cNvPr>
          <p:cNvSpPr txBox="1"/>
          <p:nvPr/>
        </p:nvSpPr>
        <p:spPr>
          <a:xfrm>
            <a:off x="10498239" y="3686926"/>
            <a:ext cx="1693761" cy="1015663"/>
          </a:xfrm>
          <a:prstGeom prst="rect">
            <a:avLst/>
          </a:prstGeom>
          <a:noFill/>
        </p:spPr>
        <p:txBody>
          <a:bodyPr wrap="square" rtlCol="0">
            <a:spAutoFit/>
          </a:bodyPr>
          <a:lstStyle/>
          <a:p>
            <a:pPr algn="ctr"/>
            <a:r>
              <a:rPr lang="en-US" sz="2000" dirty="0"/>
              <a:t>A well-populated  RGB</a:t>
            </a:r>
          </a:p>
        </p:txBody>
      </p:sp>
      <p:sp>
        <p:nvSpPr>
          <p:cNvPr id="4" name="Title 1">
            <a:extLst>
              <a:ext uri="{FF2B5EF4-FFF2-40B4-BE49-F238E27FC236}">
                <a16:creationId xmlns:a16="http://schemas.microsoft.com/office/drawing/2014/main" id="{4408591A-F66F-B202-4D96-EA3F55475AB0}"/>
              </a:ext>
            </a:extLst>
          </p:cNvPr>
          <p:cNvSpPr txBox="1">
            <a:spLocks/>
          </p:cNvSpPr>
          <p:nvPr/>
        </p:nvSpPr>
        <p:spPr>
          <a:xfrm>
            <a:off x="513626" y="0"/>
            <a:ext cx="11164747" cy="702432"/>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Simulated CMDs in a Single Roman WFI Observation</a:t>
            </a:r>
          </a:p>
        </p:txBody>
      </p:sp>
    </p:spTree>
    <p:extLst>
      <p:ext uri="{BB962C8B-B14F-4D97-AF65-F5344CB8AC3E}">
        <p14:creationId xmlns:p14="http://schemas.microsoft.com/office/powerpoint/2010/main" val="15910984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1CF82AA-805C-1D97-2EF4-60B0032249FE}"/>
              </a:ext>
            </a:extLst>
          </p:cNvPr>
          <p:cNvPicPr>
            <a:picLocks noChangeAspect="1"/>
          </p:cNvPicPr>
          <p:nvPr/>
        </p:nvPicPr>
        <p:blipFill rotWithShape="1">
          <a:blip r:embed="rId3"/>
          <a:srcRect l="68503" t="48470" r="3" b="-1276"/>
          <a:stretch/>
        </p:blipFill>
        <p:spPr>
          <a:xfrm>
            <a:off x="7760969" y="3576577"/>
            <a:ext cx="2833441" cy="3125165"/>
          </a:xfrm>
          <a:prstGeom prst="rect">
            <a:avLst/>
          </a:prstGeom>
        </p:spPr>
      </p:pic>
      <p:pic>
        <p:nvPicPr>
          <p:cNvPr id="9" name="Picture 8">
            <a:extLst>
              <a:ext uri="{FF2B5EF4-FFF2-40B4-BE49-F238E27FC236}">
                <a16:creationId xmlns:a16="http://schemas.microsoft.com/office/drawing/2014/main" id="{15804E85-FBC5-B2D1-C78C-B0CC88E028D4}"/>
              </a:ext>
            </a:extLst>
          </p:cNvPr>
          <p:cNvPicPr>
            <a:picLocks noChangeAspect="1"/>
          </p:cNvPicPr>
          <p:nvPr/>
        </p:nvPicPr>
        <p:blipFill rotWithShape="1">
          <a:blip r:embed="rId3">
            <a:alphaModFix amt="30000"/>
          </a:blip>
          <a:srcRect l="-1" r="-346" b="51436"/>
          <a:stretch/>
        </p:blipFill>
        <p:spPr>
          <a:xfrm>
            <a:off x="1597589" y="702432"/>
            <a:ext cx="9027970" cy="2874145"/>
          </a:xfrm>
          <a:prstGeom prst="rect">
            <a:avLst/>
          </a:prstGeom>
        </p:spPr>
      </p:pic>
      <p:sp>
        <p:nvSpPr>
          <p:cNvPr id="11" name="TextBox 10">
            <a:extLst>
              <a:ext uri="{FF2B5EF4-FFF2-40B4-BE49-F238E27FC236}">
                <a16:creationId xmlns:a16="http://schemas.microsoft.com/office/drawing/2014/main" id="{B9C51DAD-ED20-F634-8EA7-047DE40B531B}"/>
              </a:ext>
            </a:extLst>
          </p:cNvPr>
          <p:cNvSpPr txBox="1"/>
          <p:nvPr/>
        </p:nvSpPr>
        <p:spPr>
          <a:xfrm>
            <a:off x="10498239" y="1053297"/>
            <a:ext cx="1693761" cy="1938992"/>
          </a:xfrm>
          <a:prstGeom prst="rect">
            <a:avLst/>
          </a:prstGeom>
          <a:noFill/>
        </p:spPr>
        <p:txBody>
          <a:bodyPr wrap="square" rtlCol="0">
            <a:spAutoFit/>
          </a:bodyPr>
          <a:lstStyle/>
          <a:p>
            <a:pPr algn="ctr"/>
            <a:r>
              <a:rPr lang="en-US" sz="2000" dirty="0">
                <a:solidFill>
                  <a:schemeClr val="tx1">
                    <a:alpha val="30000"/>
                  </a:schemeClr>
                </a:solidFill>
              </a:rPr>
              <a:t>Modest contamination</a:t>
            </a:r>
          </a:p>
          <a:p>
            <a:pPr algn="ctr"/>
            <a:r>
              <a:rPr lang="en-US" sz="2000" b="1" dirty="0">
                <a:solidFill>
                  <a:schemeClr val="tx1">
                    <a:alpha val="30000"/>
                  </a:schemeClr>
                </a:solidFill>
              </a:rPr>
              <a:t>and </a:t>
            </a:r>
          </a:p>
          <a:p>
            <a:pPr algn="ctr"/>
            <a:r>
              <a:rPr lang="en-US" sz="2000" dirty="0">
                <a:solidFill>
                  <a:schemeClr val="tx1">
                    <a:alpha val="30000"/>
                  </a:schemeClr>
                </a:solidFill>
              </a:rPr>
              <a:t>low number statistics at the TRGB </a:t>
            </a:r>
          </a:p>
        </p:txBody>
      </p:sp>
      <p:sp>
        <p:nvSpPr>
          <p:cNvPr id="12" name="TextBox 11">
            <a:extLst>
              <a:ext uri="{FF2B5EF4-FFF2-40B4-BE49-F238E27FC236}">
                <a16:creationId xmlns:a16="http://schemas.microsoft.com/office/drawing/2014/main" id="{98CDF2A2-687D-6F20-8DCF-9531B2127E76}"/>
              </a:ext>
            </a:extLst>
          </p:cNvPr>
          <p:cNvSpPr txBox="1"/>
          <p:nvPr/>
        </p:nvSpPr>
        <p:spPr>
          <a:xfrm>
            <a:off x="170145" y="3686926"/>
            <a:ext cx="1770926" cy="2462213"/>
          </a:xfrm>
          <a:prstGeom prst="rect">
            <a:avLst/>
          </a:prstGeom>
          <a:noFill/>
        </p:spPr>
        <p:txBody>
          <a:bodyPr wrap="square" rtlCol="0">
            <a:spAutoFit/>
          </a:bodyPr>
          <a:lstStyle/>
          <a:p>
            <a:pPr algn="ctr"/>
            <a:r>
              <a:rPr lang="en-US" sz="2200" dirty="0">
                <a:solidFill>
                  <a:schemeClr val="tx1">
                    <a:alpha val="30000"/>
                  </a:schemeClr>
                </a:solidFill>
              </a:rPr>
              <a:t>Minimal non-RGB contamination</a:t>
            </a:r>
          </a:p>
          <a:p>
            <a:pPr algn="ctr"/>
            <a:r>
              <a:rPr lang="en-US" sz="2200" b="1" dirty="0">
                <a:solidFill>
                  <a:schemeClr val="tx1">
                    <a:alpha val="30000"/>
                  </a:schemeClr>
                </a:solidFill>
              </a:rPr>
              <a:t>and</a:t>
            </a:r>
          </a:p>
          <a:p>
            <a:pPr algn="ctr"/>
            <a:r>
              <a:rPr lang="en-US" sz="2200" dirty="0">
                <a:solidFill>
                  <a:schemeClr val="tx1">
                    <a:alpha val="30000"/>
                  </a:schemeClr>
                </a:solidFill>
              </a:rPr>
              <a:t>a wide metallicity range</a:t>
            </a:r>
          </a:p>
        </p:txBody>
      </p:sp>
      <p:pic>
        <p:nvPicPr>
          <p:cNvPr id="17" name="Picture 16">
            <a:extLst>
              <a:ext uri="{FF2B5EF4-FFF2-40B4-BE49-F238E27FC236}">
                <a16:creationId xmlns:a16="http://schemas.microsoft.com/office/drawing/2014/main" id="{61E50D4D-57EF-A922-4D53-316EAEA9BA36}"/>
              </a:ext>
            </a:extLst>
          </p:cNvPr>
          <p:cNvPicPr>
            <a:picLocks noChangeAspect="1"/>
          </p:cNvPicPr>
          <p:nvPr/>
        </p:nvPicPr>
        <p:blipFill rotWithShape="1">
          <a:blip r:embed="rId3">
            <a:alphaModFix amt="30000"/>
          </a:blip>
          <a:srcRect l="-3" t="48470" r="31496" b="-1276"/>
          <a:stretch/>
        </p:blipFill>
        <p:spPr>
          <a:xfrm>
            <a:off x="1597589" y="3576577"/>
            <a:ext cx="6163380" cy="3125165"/>
          </a:xfrm>
          <a:prstGeom prst="rect">
            <a:avLst/>
          </a:prstGeom>
        </p:spPr>
      </p:pic>
      <p:sp>
        <p:nvSpPr>
          <p:cNvPr id="20" name="TextBox 19">
            <a:extLst>
              <a:ext uri="{FF2B5EF4-FFF2-40B4-BE49-F238E27FC236}">
                <a16:creationId xmlns:a16="http://schemas.microsoft.com/office/drawing/2014/main" id="{2D3F494F-F4D0-1B87-AC82-6E7BCD71BB81}"/>
              </a:ext>
            </a:extLst>
          </p:cNvPr>
          <p:cNvSpPr txBox="1"/>
          <p:nvPr/>
        </p:nvSpPr>
        <p:spPr>
          <a:xfrm>
            <a:off x="10498238" y="4702589"/>
            <a:ext cx="1693761" cy="1631216"/>
          </a:xfrm>
          <a:prstGeom prst="rect">
            <a:avLst/>
          </a:prstGeom>
          <a:noFill/>
        </p:spPr>
        <p:txBody>
          <a:bodyPr wrap="square" rtlCol="0">
            <a:spAutoFit/>
          </a:bodyPr>
          <a:lstStyle/>
          <a:p>
            <a:pPr algn="ctr"/>
            <a:r>
              <a:rPr lang="en-US" sz="2000" dirty="0"/>
              <a:t>Significant contamination </a:t>
            </a:r>
            <a:r>
              <a:rPr lang="en-US" sz="2000" b="1" dirty="0"/>
              <a:t>and </a:t>
            </a:r>
          </a:p>
          <a:p>
            <a:pPr algn="ctr"/>
            <a:r>
              <a:rPr lang="en-US" sz="2000" dirty="0"/>
              <a:t>no discernable TRGB</a:t>
            </a:r>
          </a:p>
        </p:txBody>
      </p:sp>
      <p:sp>
        <p:nvSpPr>
          <p:cNvPr id="22" name="TextBox 21">
            <a:extLst>
              <a:ext uri="{FF2B5EF4-FFF2-40B4-BE49-F238E27FC236}">
                <a16:creationId xmlns:a16="http://schemas.microsoft.com/office/drawing/2014/main" id="{6AF8D5A3-9C5D-BF8A-00D6-97A0B49F69A5}"/>
              </a:ext>
            </a:extLst>
          </p:cNvPr>
          <p:cNvSpPr txBox="1"/>
          <p:nvPr/>
        </p:nvSpPr>
        <p:spPr>
          <a:xfrm>
            <a:off x="170145" y="1082624"/>
            <a:ext cx="1770926" cy="2123658"/>
          </a:xfrm>
          <a:prstGeom prst="rect">
            <a:avLst/>
          </a:prstGeom>
          <a:noFill/>
        </p:spPr>
        <p:txBody>
          <a:bodyPr wrap="square" rtlCol="0">
            <a:spAutoFit/>
          </a:bodyPr>
          <a:lstStyle/>
          <a:p>
            <a:pPr algn="ctr"/>
            <a:r>
              <a:rPr lang="en-US" sz="2200" dirty="0">
                <a:solidFill>
                  <a:schemeClr val="tx1">
                    <a:alpha val="30000"/>
                  </a:schemeClr>
                </a:solidFill>
              </a:rPr>
              <a:t>Significant non-RGB contamination</a:t>
            </a:r>
          </a:p>
          <a:p>
            <a:pPr algn="ctr"/>
            <a:r>
              <a:rPr lang="en-US" sz="2200" b="1" dirty="0">
                <a:solidFill>
                  <a:schemeClr val="tx1">
                    <a:alpha val="30000"/>
                  </a:schemeClr>
                </a:solidFill>
              </a:rPr>
              <a:t>and</a:t>
            </a:r>
          </a:p>
          <a:p>
            <a:pPr algn="ctr"/>
            <a:r>
              <a:rPr lang="en-US" sz="2200" dirty="0">
                <a:solidFill>
                  <a:schemeClr val="tx1">
                    <a:alpha val="30000"/>
                  </a:schemeClr>
                </a:solidFill>
              </a:rPr>
              <a:t>low TRGB star counts</a:t>
            </a:r>
          </a:p>
        </p:txBody>
      </p:sp>
      <p:sp>
        <p:nvSpPr>
          <p:cNvPr id="23" name="TextBox 22">
            <a:extLst>
              <a:ext uri="{FF2B5EF4-FFF2-40B4-BE49-F238E27FC236}">
                <a16:creationId xmlns:a16="http://schemas.microsoft.com/office/drawing/2014/main" id="{74F65593-3DC2-1AD2-D79C-80D66D00C2C0}"/>
              </a:ext>
            </a:extLst>
          </p:cNvPr>
          <p:cNvSpPr txBox="1"/>
          <p:nvPr/>
        </p:nvSpPr>
        <p:spPr>
          <a:xfrm>
            <a:off x="10498239" y="3686926"/>
            <a:ext cx="1693761" cy="1015663"/>
          </a:xfrm>
          <a:prstGeom prst="rect">
            <a:avLst/>
          </a:prstGeom>
          <a:noFill/>
        </p:spPr>
        <p:txBody>
          <a:bodyPr wrap="square" rtlCol="0">
            <a:spAutoFit/>
          </a:bodyPr>
          <a:lstStyle/>
          <a:p>
            <a:pPr algn="ctr"/>
            <a:r>
              <a:rPr lang="en-US" sz="2000" dirty="0">
                <a:solidFill>
                  <a:schemeClr val="tx1">
                    <a:alpha val="30000"/>
                  </a:schemeClr>
                </a:solidFill>
              </a:rPr>
              <a:t>A well-populated  RGB</a:t>
            </a:r>
          </a:p>
        </p:txBody>
      </p:sp>
      <p:sp>
        <p:nvSpPr>
          <p:cNvPr id="3" name="Title 1">
            <a:extLst>
              <a:ext uri="{FF2B5EF4-FFF2-40B4-BE49-F238E27FC236}">
                <a16:creationId xmlns:a16="http://schemas.microsoft.com/office/drawing/2014/main" id="{AD43EA41-E39F-66E0-3B4F-6917FE87632A}"/>
              </a:ext>
            </a:extLst>
          </p:cNvPr>
          <p:cNvSpPr txBox="1">
            <a:spLocks/>
          </p:cNvSpPr>
          <p:nvPr/>
        </p:nvSpPr>
        <p:spPr>
          <a:xfrm>
            <a:off x="513626" y="0"/>
            <a:ext cx="11164747" cy="702432"/>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Simulated CMDs in a Single Roman WFI Observation</a:t>
            </a:r>
          </a:p>
        </p:txBody>
      </p:sp>
    </p:spTree>
    <p:extLst>
      <p:ext uri="{BB962C8B-B14F-4D97-AF65-F5344CB8AC3E}">
        <p14:creationId xmlns:p14="http://schemas.microsoft.com/office/powerpoint/2010/main" val="19944961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5E136-D9D2-4F63-B82A-15C800EEF248}"/>
              </a:ext>
            </a:extLst>
          </p:cNvPr>
          <p:cNvSpPr>
            <a:spLocks noGrp="1"/>
          </p:cNvSpPr>
          <p:nvPr>
            <p:ph type="title"/>
          </p:nvPr>
        </p:nvSpPr>
        <p:spPr>
          <a:xfrm>
            <a:off x="419100" y="136525"/>
            <a:ext cx="11353800" cy="1325563"/>
          </a:xfrm>
        </p:spPr>
        <p:txBody>
          <a:bodyPr/>
          <a:lstStyle/>
          <a:p>
            <a:pPr marL="0" indent="0" algn="ctr">
              <a:buNone/>
            </a:pPr>
            <a:r>
              <a:rPr lang="en-US" sz="4400" dirty="0"/>
              <a:t>How does the TRGB with Roman advance science?</a:t>
            </a:r>
          </a:p>
        </p:txBody>
      </p:sp>
      <p:sp>
        <p:nvSpPr>
          <p:cNvPr id="3" name="Content Placeholder 2">
            <a:extLst>
              <a:ext uri="{FF2B5EF4-FFF2-40B4-BE49-F238E27FC236}">
                <a16:creationId xmlns:a16="http://schemas.microsoft.com/office/drawing/2014/main" id="{09A229F6-F301-7FE2-F5B4-848B553C1E95}"/>
              </a:ext>
            </a:extLst>
          </p:cNvPr>
          <p:cNvSpPr>
            <a:spLocks noGrp="1"/>
          </p:cNvSpPr>
          <p:nvPr>
            <p:ph idx="1"/>
          </p:nvPr>
        </p:nvSpPr>
        <p:spPr>
          <a:xfrm>
            <a:off x="0" y="1926416"/>
            <a:ext cx="12192000" cy="3005167"/>
          </a:xfrm>
        </p:spPr>
        <p:txBody>
          <a:bodyPr>
            <a:normAutofit fontScale="92500"/>
          </a:bodyPr>
          <a:lstStyle/>
          <a:p>
            <a:pPr algn="ctr">
              <a:lnSpc>
                <a:spcPct val="150000"/>
              </a:lnSpc>
              <a:buClr>
                <a:schemeClr val="tx1">
                  <a:lumMod val="50000"/>
                  <a:lumOff val="50000"/>
                </a:schemeClr>
              </a:buClr>
              <a:buFont typeface="Wingdings" pitchFamily="2" charset="2"/>
              <a:buChar char="§"/>
            </a:pPr>
            <a:r>
              <a:rPr lang="en-US" sz="3200" dirty="0"/>
              <a:t>H0 </a:t>
            </a:r>
          </a:p>
          <a:p>
            <a:pPr algn="ctr">
              <a:lnSpc>
                <a:spcPct val="150000"/>
              </a:lnSpc>
              <a:buClr>
                <a:schemeClr val="tx1">
                  <a:lumMod val="50000"/>
                  <a:lumOff val="50000"/>
                </a:schemeClr>
              </a:buClr>
              <a:buFont typeface="Wingdings" pitchFamily="2" charset="2"/>
              <a:buChar char="§"/>
            </a:pPr>
            <a:r>
              <a:rPr lang="en-US" sz="3200" dirty="0"/>
              <a:t>Dwarf galaxies in the field (with sufficient star counts)</a:t>
            </a:r>
          </a:p>
          <a:p>
            <a:pPr algn="ctr">
              <a:lnSpc>
                <a:spcPct val="150000"/>
              </a:lnSpc>
              <a:buClr>
                <a:schemeClr val="tx1">
                  <a:lumMod val="50000"/>
                  <a:lumOff val="50000"/>
                </a:schemeClr>
              </a:buClr>
              <a:buFont typeface="Wingdings" pitchFamily="2" charset="2"/>
              <a:buChar char="§"/>
            </a:pPr>
            <a:r>
              <a:rPr lang="en-US" sz="3200" dirty="0"/>
              <a:t>Still a plethora of spiral and early-type galaxies without secure distances </a:t>
            </a:r>
          </a:p>
        </p:txBody>
      </p:sp>
    </p:spTree>
    <p:extLst>
      <p:ext uri="{BB962C8B-B14F-4D97-AF65-F5344CB8AC3E}">
        <p14:creationId xmlns:p14="http://schemas.microsoft.com/office/powerpoint/2010/main" val="20566294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4EB8E5F-6816-928F-0C9F-95951947D2B2}"/>
              </a:ext>
            </a:extLst>
          </p:cNvPr>
          <p:cNvPicPr>
            <a:picLocks noChangeAspect="1"/>
          </p:cNvPicPr>
          <p:nvPr/>
        </p:nvPicPr>
        <p:blipFill>
          <a:blip r:embed="rId3"/>
          <a:stretch>
            <a:fillRect/>
          </a:stretch>
        </p:blipFill>
        <p:spPr>
          <a:xfrm>
            <a:off x="2159995" y="431362"/>
            <a:ext cx="7375013" cy="6268760"/>
          </a:xfrm>
          <a:prstGeom prst="rect">
            <a:avLst/>
          </a:prstGeom>
          <a:effectLst>
            <a:softEdge rad="31750"/>
          </a:effectLst>
        </p:spPr>
      </p:pic>
      <p:sp>
        <p:nvSpPr>
          <p:cNvPr id="9" name="TextBox 8">
            <a:extLst>
              <a:ext uri="{FF2B5EF4-FFF2-40B4-BE49-F238E27FC236}">
                <a16:creationId xmlns:a16="http://schemas.microsoft.com/office/drawing/2014/main" id="{ACF201BB-4079-7175-C96F-FDAB896EC3A0}"/>
              </a:ext>
            </a:extLst>
          </p:cNvPr>
          <p:cNvSpPr txBox="1"/>
          <p:nvPr/>
        </p:nvSpPr>
        <p:spPr>
          <a:xfrm>
            <a:off x="4243616" y="6597591"/>
            <a:ext cx="3207772" cy="276999"/>
          </a:xfrm>
          <a:prstGeom prst="rect">
            <a:avLst/>
          </a:prstGeom>
          <a:noFill/>
        </p:spPr>
        <p:txBody>
          <a:bodyPr wrap="square" rtlCol="0">
            <a:spAutoFit/>
          </a:bodyPr>
          <a:lstStyle/>
          <a:p>
            <a:pPr algn="ctr"/>
            <a:r>
              <a:rPr lang="en-US" sz="1200" dirty="0"/>
              <a:t>http://</a:t>
            </a:r>
            <a:r>
              <a:rPr lang="en-US" sz="1200" dirty="0" err="1"/>
              <a:t>www.atlasoftheuniverse.com</a:t>
            </a:r>
            <a:r>
              <a:rPr lang="en-US" sz="1200" dirty="0"/>
              <a:t>/</a:t>
            </a:r>
            <a:r>
              <a:rPr lang="en-US" sz="1200" dirty="0" err="1"/>
              <a:t>superc.html</a:t>
            </a:r>
            <a:endParaRPr lang="en-US" sz="1200" dirty="0"/>
          </a:p>
        </p:txBody>
      </p:sp>
      <p:sp>
        <p:nvSpPr>
          <p:cNvPr id="7" name="Title 1">
            <a:extLst>
              <a:ext uri="{FF2B5EF4-FFF2-40B4-BE49-F238E27FC236}">
                <a16:creationId xmlns:a16="http://schemas.microsoft.com/office/drawing/2014/main" id="{413BB852-EB35-CFE1-42D4-8564E7D8F571}"/>
              </a:ext>
            </a:extLst>
          </p:cNvPr>
          <p:cNvSpPr txBox="1">
            <a:spLocks/>
          </p:cNvSpPr>
          <p:nvPr/>
        </p:nvSpPr>
        <p:spPr>
          <a:xfrm>
            <a:off x="0" y="0"/>
            <a:ext cx="12204805" cy="533893"/>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300" dirty="0"/>
              <a:t>Distances to Galaxies are a Fundamental Measurement</a:t>
            </a:r>
          </a:p>
        </p:txBody>
      </p:sp>
    </p:spTree>
    <p:extLst>
      <p:ext uri="{BB962C8B-B14F-4D97-AF65-F5344CB8AC3E}">
        <p14:creationId xmlns:p14="http://schemas.microsoft.com/office/powerpoint/2010/main" val="9278896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FA591F8-E222-D2E1-CF11-D6738AFFE6FC}"/>
              </a:ext>
            </a:extLst>
          </p:cNvPr>
          <p:cNvSpPr txBox="1"/>
          <p:nvPr/>
        </p:nvSpPr>
        <p:spPr>
          <a:xfrm>
            <a:off x="994526" y="4709143"/>
            <a:ext cx="4236334" cy="646331"/>
          </a:xfrm>
          <a:prstGeom prst="rect">
            <a:avLst/>
          </a:prstGeom>
          <a:noFill/>
        </p:spPr>
        <p:txBody>
          <a:bodyPr wrap="square" rtlCol="0">
            <a:spAutoFit/>
          </a:bodyPr>
          <a:lstStyle/>
          <a:p>
            <a:pPr algn="ctr"/>
            <a:r>
              <a:rPr lang="en-US" dirty="0"/>
              <a:t>HST F110W and F160W TRGB Calibration</a:t>
            </a:r>
          </a:p>
          <a:p>
            <a:pPr algn="ctr"/>
            <a:r>
              <a:rPr lang="en-US" dirty="0"/>
              <a:t>Newman et al. (2024)</a:t>
            </a:r>
          </a:p>
        </p:txBody>
      </p:sp>
      <p:pic>
        <p:nvPicPr>
          <p:cNvPr id="11" name="Picture 10">
            <a:extLst>
              <a:ext uri="{FF2B5EF4-FFF2-40B4-BE49-F238E27FC236}">
                <a16:creationId xmlns:a16="http://schemas.microsoft.com/office/drawing/2014/main" id="{3C62E325-1CA9-D464-3669-A0BEB13F02E7}"/>
              </a:ext>
            </a:extLst>
          </p:cNvPr>
          <p:cNvPicPr>
            <a:picLocks noChangeAspect="1"/>
          </p:cNvPicPr>
          <p:nvPr/>
        </p:nvPicPr>
        <p:blipFill>
          <a:blip r:embed="rId3"/>
          <a:stretch>
            <a:fillRect/>
          </a:stretch>
        </p:blipFill>
        <p:spPr>
          <a:xfrm>
            <a:off x="7030052" y="242925"/>
            <a:ext cx="4415741" cy="4415741"/>
          </a:xfrm>
          <a:prstGeom prst="rect">
            <a:avLst/>
          </a:prstGeom>
        </p:spPr>
      </p:pic>
      <p:sp>
        <p:nvSpPr>
          <p:cNvPr id="12" name="TextBox 11">
            <a:extLst>
              <a:ext uri="{FF2B5EF4-FFF2-40B4-BE49-F238E27FC236}">
                <a16:creationId xmlns:a16="http://schemas.microsoft.com/office/drawing/2014/main" id="{F197438E-F10A-D8EE-1ECA-FB35092C1F0C}"/>
              </a:ext>
            </a:extLst>
          </p:cNvPr>
          <p:cNvSpPr txBox="1"/>
          <p:nvPr/>
        </p:nvSpPr>
        <p:spPr>
          <a:xfrm>
            <a:off x="6831352" y="4650811"/>
            <a:ext cx="4813140" cy="646331"/>
          </a:xfrm>
          <a:prstGeom prst="rect">
            <a:avLst/>
          </a:prstGeom>
          <a:noFill/>
        </p:spPr>
        <p:txBody>
          <a:bodyPr wrap="square" rtlCol="0">
            <a:spAutoFit/>
          </a:bodyPr>
          <a:lstStyle/>
          <a:p>
            <a:pPr algn="ctr"/>
            <a:r>
              <a:rPr lang="en-US" dirty="0"/>
              <a:t>JWST </a:t>
            </a:r>
            <a:r>
              <a:rPr lang="en-US" dirty="0" err="1"/>
              <a:t>NIRCam</a:t>
            </a:r>
            <a:r>
              <a:rPr lang="en-US" dirty="0"/>
              <a:t> Wide Filters TRGB Calibration</a:t>
            </a:r>
          </a:p>
          <a:p>
            <a:pPr algn="ctr"/>
            <a:r>
              <a:rPr lang="en-US" dirty="0"/>
              <a:t>Newman et al. (submitted)</a:t>
            </a:r>
          </a:p>
        </p:txBody>
      </p:sp>
      <p:sp>
        <p:nvSpPr>
          <p:cNvPr id="2" name="TextBox 1">
            <a:extLst>
              <a:ext uri="{FF2B5EF4-FFF2-40B4-BE49-F238E27FC236}">
                <a16:creationId xmlns:a16="http://schemas.microsoft.com/office/drawing/2014/main" id="{CF245A0D-26BA-DAB1-7265-200918D6F3FF}"/>
              </a:ext>
            </a:extLst>
          </p:cNvPr>
          <p:cNvSpPr txBox="1"/>
          <p:nvPr/>
        </p:nvSpPr>
        <p:spPr>
          <a:xfrm>
            <a:off x="3036570" y="5968744"/>
            <a:ext cx="6118860" cy="646331"/>
          </a:xfrm>
          <a:prstGeom prst="rect">
            <a:avLst/>
          </a:prstGeom>
          <a:noFill/>
        </p:spPr>
        <p:txBody>
          <a:bodyPr wrap="square" rtlCol="0">
            <a:spAutoFit/>
          </a:bodyPr>
          <a:lstStyle/>
          <a:p>
            <a:pPr algn="ctr"/>
            <a:r>
              <a:rPr lang="en-US" dirty="0"/>
              <a:t>For additional questions please don’t hesitate to get in contact: </a:t>
            </a:r>
          </a:p>
          <a:p>
            <a:pPr algn="ctr"/>
            <a:r>
              <a:rPr lang="en-US" b="1" dirty="0"/>
              <a:t>mjn125@physics.rutgers.edu</a:t>
            </a:r>
          </a:p>
        </p:txBody>
      </p:sp>
      <p:pic>
        <p:nvPicPr>
          <p:cNvPr id="3" name="Picture 2">
            <a:extLst>
              <a:ext uri="{FF2B5EF4-FFF2-40B4-BE49-F238E27FC236}">
                <a16:creationId xmlns:a16="http://schemas.microsoft.com/office/drawing/2014/main" id="{531479C0-919E-FCF5-A2A7-DB39E8E69FBD}"/>
              </a:ext>
            </a:extLst>
          </p:cNvPr>
          <p:cNvPicPr>
            <a:picLocks noChangeAspect="1"/>
          </p:cNvPicPr>
          <p:nvPr/>
        </p:nvPicPr>
        <p:blipFill>
          <a:blip r:embed="rId4">
            <a:alphaModFix/>
          </a:blip>
          <a:stretch>
            <a:fillRect/>
          </a:stretch>
        </p:blipFill>
        <p:spPr>
          <a:xfrm>
            <a:off x="988718" y="339963"/>
            <a:ext cx="4242142" cy="4242142"/>
          </a:xfrm>
          <a:prstGeom prst="rect">
            <a:avLst/>
          </a:prstGeom>
        </p:spPr>
      </p:pic>
    </p:spTree>
    <p:extLst>
      <p:ext uri="{BB962C8B-B14F-4D97-AF65-F5344CB8AC3E}">
        <p14:creationId xmlns:p14="http://schemas.microsoft.com/office/powerpoint/2010/main" val="4993986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0ABB5-7B9D-6D0C-98BA-310BCD8E856C}"/>
              </a:ext>
            </a:extLst>
          </p:cNvPr>
          <p:cNvSpPr>
            <a:spLocks noGrp="1"/>
          </p:cNvSpPr>
          <p:nvPr>
            <p:ph type="title"/>
          </p:nvPr>
        </p:nvSpPr>
        <p:spPr>
          <a:xfrm>
            <a:off x="838200" y="2766218"/>
            <a:ext cx="10515600" cy="1325563"/>
          </a:xfrm>
        </p:spPr>
        <p:txBody>
          <a:bodyPr>
            <a:noAutofit/>
          </a:bodyPr>
          <a:lstStyle/>
          <a:p>
            <a:pPr algn="ctr"/>
            <a:r>
              <a:rPr lang="en-US" sz="9000" dirty="0"/>
              <a:t>Bonus Slides</a:t>
            </a:r>
          </a:p>
        </p:txBody>
      </p:sp>
    </p:spTree>
    <p:extLst>
      <p:ext uri="{BB962C8B-B14F-4D97-AF65-F5344CB8AC3E}">
        <p14:creationId xmlns:p14="http://schemas.microsoft.com/office/powerpoint/2010/main" val="26813564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B738A-2EE3-5D47-BDB5-F423F3FF8A4C}"/>
              </a:ext>
            </a:extLst>
          </p:cNvPr>
          <p:cNvSpPr>
            <a:spLocks noGrp="1"/>
          </p:cNvSpPr>
          <p:nvPr>
            <p:ph type="title"/>
          </p:nvPr>
        </p:nvSpPr>
        <p:spPr>
          <a:xfrm>
            <a:off x="303374" y="17014"/>
            <a:ext cx="11585252" cy="1325563"/>
          </a:xfrm>
        </p:spPr>
        <p:txBody>
          <a:bodyPr>
            <a:normAutofit/>
          </a:bodyPr>
          <a:lstStyle/>
          <a:p>
            <a:r>
              <a:rPr lang="en-US" sz="4000" dirty="0"/>
              <a:t>Theory Behind the Tip of the Red Giant Branch (TRGB)</a:t>
            </a:r>
            <a:endParaRPr lang="en-US" sz="4000" dirty="0">
              <a:latin typeface="Rockwell" panose="02060603020205020403" pitchFamily="18" charset="77"/>
            </a:endParaRPr>
          </a:p>
        </p:txBody>
      </p:sp>
      <p:cxnSp>
        <p:nvCxnSpPr>
          <p:cNvPr id="8" name="Straight Connector 7">
            <a:extLst>
              <a:ext uri="{FF2B5EF4-FFF2-40B4-BE49-F238E27FC236}">
                <a16:creationId xmlns:a16="http://schemas.microsoft.com/office/drawing/2014/main" id="{8A1CAE5A-2F84-014E-994A-4B265B04BD49}"/>
              </a:ext>
            </a:extLst>
          </p:cNvPr>
          <p:cNvCxnSpPr>
            <a:cxnSpLocks/>
          </p:cNvCxnSpPr>
          <p:nvPr/>
        </p:nvCxnSpPr>
        <p:spPr>
          <a:xfrm>
            <a:off x="4162826" y="1538493"/>
            <a:ext cx="0" cy="3387621"/>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2322FD6-63E2-214C-83CF-D57A82BD8B82}"/>
              </a:ext>
            </a:extLst>
          </p:cNvPr>
          <p:cNvCxnSpPr>
            <a:cxnSpLocks/>
          </p:cNvCxnSpPr>
          <p:nvPr/>
        </p:nvCxnSpPr>
        <p:spPr>
          <a:xfrm flipH="1">
            <a:off x="4162826" y="4926114"/>
            <a:ext cx="3474720"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0951DBC-F985-5F4B-A73E-96908493D513}"/>
              </a:ext>
            </a:extLst>
          </p:cNvPr>
          <p:cNvSpPr txBox="1"/>
          <p:nvPr/>
        </p:nvSpPr>
        <p:spPr>
          <a:xfrm rot="16200000">
            <a:off x="3239403" y="3209220"/>
            <a:ext cx="1245868" cy="369332"/>
          </a:xfrm>
          <a:prstGeom prst="rect">
            <a:avLst/>
          </a:prstGeom>
          <a:noFill/>
        </p:spPr>
        <p:txBody>
          <a:bodyPr wrap="square" rtlCol="0">
            <a:spAutoFit/>
          </a:bodyPr>
          <a:lstStyle/>
          <a:p>
            <a:r>
              <a:rPr lang="en-US" dirty="0"/>
              <a:t>Luminosity</a:t>
            </a:r>
          </a:p>
        </p:txBody>
      </p:sp>
      <p:sp>
        <p:nvSpPr>
          <p:cNvPr id="25" name="TextBox 24">
            <a:extLst>
              <a:ext uri="{FF2B5EF4-FFF2-40B4-BE49-F238E27FC236}">
                <a16:creationId xmlns:a16="http://schemas.microsoft.com/office/drawing/2014/main" id="{7B8CE74B-3601-0043-B827-EE8059989667}"/>
              </a:ext>
            </a:extLst>
          </p:cNvPr>
          <p:cNvSpPr txBox="1"/>
          <p:nvPr/>
        </p:nvSpPr>
        <p:spPr>
          <a:xfrm>
            <a:off x="5182954" y="5006826"/>
            <a:ext cx="1434464" cy="369332"/>
          </a:xfrm>
          <a:prstGeom prst="rect">
            <a:avLst/>
          </a:prstGeom>
          <a:noFill/>
        </p:spPr>
        <p:txBody>
          <a:bodyPr wrap="square" rtlCol="0">
            <a:spAutoFit/>
          </a:bodyPr>
          <a:lstStyle/>
          <a:p>
            <a:r>
              <a:rPr lang="en-US" dirty="0"/>
              <a:t>Temperature</a:t>
            </a:r>
          </a:p>
        </p:txBody>
      </p:sp>
      <p:cxnSp>
        <p:nvCxnSpPr>
          <p:cNvPr id="13" name="Straight Connector 12">
            <a:extLst>
              <a:ext uri="{FF2B5EF4-FFF2-40B4-BE49-F238E27FC236}">
                <a16:creationId xmlns:a16="http://schemas.microsoft.com/office/drawing/2014/main" id="{04B7FF24-5113-2E47-8EA4-0BB16A50D778}"/>
              </a:ext>
            </a:extLst>
          </p:cNvPr>
          <p:cNvCxnSpPr>
            <a:cxnSpLocks/>
          </p:cNvCxnSpPr>
          <p:nvPr/>
        </p:nvCxnSpPr>
        <p:spPr>
          <a:xfrm>
            <a:off x="4568508" y="1538493"/>
            <a:ext cx="1000208" cy="3181881"/>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66263727-C974-A342-BE97-22CF7154467A}"/>
              </a:ext>
            </a:extLst>
          </p:cNvPr>
          <p:cNvSpPr txBox="1"/>
          <p:nvPr/>
        </p:nvSpPr>
        <p:spPr>
          <a:xfrm rot="4383264">
            <a:off x="4293182" y="3073125"/>
            <a:ext cx="1167375" cy="646331"/>
          </a:xfrm>
          <a:prstGeom prst="rect">
            <a:avLst/>
          </a:prstGeom>
          <a:noFill/>
        </p:spPr>
        <p:txBody>
          <a:bodyPr wrap="square" rtlCol="0">
            <a:spAutoFit/>
          </a:bodyPr>
          <a:lstStyle/>
          <a:p>
            <a:r>
              <a:rPr lang="en-US" dirty="0"/>
              <a:t>Main Sequence</a:t>
            </a:r>
          </a:p>
        </p:txBody>
      </p:sp>
      <p:sp>
        <p:nvSpPr>
          <p:cNvPr id="15" name="Oval 14">
            <a:extLst>
              <a:ext uri="{FF2B5EF4-FFF2-40B4-BE49-F238E27FC236}">
                <a16:creationId xmlns:a16="http://schemas.microsoft.com/office/drawing/2014/main" id="{E661570C-5B3D-A840-99DC-9FDBF70A1AE9}"/>
              </a:ext>
            </a:extLst>
          </p:cNvPr>
          <p:cNvSpPr/>
          <p:nvPr/>
        </p:nvSpPr>
        <p:spPr>
          <a:xfrm>
            <a:off x="5250615" y="4048827"/>
            <a:ext cx="304028" cy="29435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626F0E79-EE79-9049-B0F9-3EC712C00028}"/>
              </a:ext>
            </a:extLst>
          </p:cNvPr>
          <p:cNvSpPr txBox="1"/>
          <p:nvPr/>
        </p:nvSpPr>
        <p:spPr>
          <a:xfrm>
            <a:off x="5624413" y="4006616"/>
            <a:ext cx="1714489" cy="646331"/>
          </a:xfrm>
          <a:prstGeom prst="rect">
            <a:avLst/>
          </a:prstGeom>
          <a:noFill/>
        </p:spPr>
        <p:txBody>
          <a:bodyPr wrap="square" rtlCol="0">
            <a:spAutoFit/>
          </a:bodyPr>
          <a:lstStyle/>
          <a:p>
            <a:r>
              <a:rPr lang="en-US" dirty="0"/>
              <a:t>Hydrogen Core Burning</a:t>
            </a:r>
          </a:p>
        </p:txBody>
      </p:sp>
      <p:cxnSp>
        <p:nvCxnSpPr>
          <p:cNvPr id="30" name="Straight Connector 29">
            <a:extLst>
              <a:ext uri="{FF2B5EF4-FFF2-40B4-BE49-F238E27FC236}">
                <a16:creationId xmlns:a16="http://schemas.microsoft.com/office/drawing/2014/main" id="{724366DC-B38B-2D46-B9DB-C39E0B2EB8A7}"/>
              </a:ext>
            </a:extLst>
          </p:cNvPr>
          <p:cNvCxnSpPr>
            <a:cxnSpLocks/>
          </p:cNvCxnSpPr>
          <p:nvPr/>
        </p:nvCxnSpPr>
        <p:spPr>
          <a:xfrm flipH="1">
            <a:off x="5768390" y="1962460"/>
            <a:ext cx="536838" cy="2727064"/>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3FDE1CF3-D38F-AA4C-9C82-3C9EE303C200}"/>
              </a:ext>
            </a:extLst>
          </p:cNvPr>
          <p:cNvSpPr txBox="1"/>
          <p:nvPr/>
        </p:nvSpPr>
        <p:spPr>
          <a:xfrm>
            <a:off x="6096000" y="3696853"/>
            <a:ext cx="1719072" cy="646331"/>
          </a:xfrm>
          <a:prstGeom prst="rect">
            <a:avLst/>
          </a:prstGeom>
          <a:noFill/>
        </p:spPr>
        <p:txBody>
          <a:bodyPr wrap="square" rtlCol="0">
            <a:spAutoFit/>
          </a:bodyPr>
          <a:lstStyle/>
          <a:p>
            <a:r>
              <a:rPr lang="en-US" dirty="0"/>
              <a:t>Hydrogen Shell Burning</a:t>
            </a:r>
          </a:p>
        </p:txBody>
      </p:sp>
      <p:sp>
        <p:nvSpPr>
          <p:cNvPr id="39" name="TextBox 38">
            <a:extLst>
              <a:ext uri="{FF2B5EF4-FFF2-40B4-BE49-F238E27FC236}">
                <a16:creationId xmlns:a16="http://schemas.microsoft.com/office/drawing/2014/main" id="{CE40AC36-C049-D84D-AA89-0F9CDF20BB2D}"/>
              </a:ext>
            </a:extLst>
          </p:cNvPr>
          <p:cNvSpPr txBox="1"/>
          <p:nvPr/>
        </p:nvSpPr>
        <p:spPr>
          <a:xfrm>
            <a:off x="6702957" y="1538493"/>
            <a:ext cx="1565910" cy="646331"/>
          </a:xfrm>
          <a:prstGeom prst="rect">
            <a:avLst/>
          </a:prstGeom>
          <a:noFill/>
        </p:spPr>
        <p:txBody>
          <a:bodyPr wrap="square" rtlCol="0">
            <a:spAutoFit/>
          </a:bodyPr>
          <a:lstStyle/>
          <a:p>
            <a:r>
              <a:rPr lang="en-US" dirty="0"/>
              <a:t>Helium Core Ignites</a:t>
            </a:r>
          </a:p>
        </p:txBody>
      </p:sp>
      <p:sp>
        <p:nvSpPr>
          <p:cNvPr id="40" name="TextBox 39">
            <a:extLst>
              <a:ext uri="{FF2B5EF4-FFF2-40B4-BE49-F238E27FC236}">
                <a16:creationId xmlns:a16="http://schemas.microsoft.com/office/drawing/2014/main" id="{2B42EA4E-49E7-734F-AE3D-67AEAB2C97A0}"/>
              </a:ext>
            </a:extLst>
          </p:cNvPr>
          <p:cNvSpPr txBox="1"/>
          <p:nvPr/>
        </p:nvSpPr>
        <p:spPr>
          <a:xfrm rot="20564972">
            <a:off x="6676376" y="2520570"/>
            <a:ext cx="1155889" cy="646331"/>
          </a:xfrm>
          <a:prstGeom prst="rect">
            <a:avLst/>
          </a:prstGeom>
          <a:noFill/>
        </p:spPr>
        <p:txBody>
          <a:bodyPr wrap="square" rtlCol="0">
            <a:spAutoFit/>
          </a:bodyPr>
          <a:lstStyle/>
          <a:p>
            <a:r>
              <a:rPr lang="en-US" dirty="0"/>
              <a:t>Red Giant Branch</a:t>
            </a:r>
          </a:p>
        </p:txBody>
      </p:sp>
    </p:spTree>
    <p:extLst>
      <p:ext uri="{BB962C8B-B14F-4D97-AF65-F5344CB8AC3E}">
        <p14:creationId xmlns:p14="http://schemas.microsoft.com/office/powerpoint/2010/main" val="3977924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0" presetClass="path" presetSubtype="0" accel="50000" decel="50000" fill="hold" grpId="1" nodeType="clickEffect">
                                  <p:stCondLst>
                                    <p:cond delay="0"/>
                                  </p:stCondLst>
                                  <p:childTnLst>
                                    <p:animMotion origin="layout" path="M 0 0 L 0.03138 -0.05023 " pathEditMode="relative" ptsTypes="AA">
                                      <p:cBhvr>
                                        <p:cTn id="12" dur="2000" fill="hold"/>
                                        <p:tgtEl>
                                          <p:spTgt spid="15"/>
                                        </p:tgtEl>
                                        <p:attrNameLst>
                                          <p:attrName>ppt_x</p:attrName>
                                          <p:attrName>ppt_y</p:attrName>
                                        </p:attrNameLst>
                                      </p:cBhvr>
                                    </p:animMotion>
                                  </p:childTnLst>
                                </p:cTn>
                              </p:par>
                              <p:par>
                                <p:cTn id="13" presetID="6" presetClass="emph" presetSubtype="0" fill="hold" grpId="2" nodeType="withEffect">
                                  <p:stCondLst>
                                    <p:cond delay="0"/>
                                  </p:stCondLst>
                                  <p:childTnLst>
                                    <p:animScale>
                                      <p:cBhvr>
                                        <p:cTn id="14" dur="2000" fill="hold"/>
                                        <p:tgtEl>
                                          <p:spTgt spid="15"/>
                                        </p:tgtEl>
                                      </p:cBhvr>
                                      <p:by x="150000" y="150000"/>
                                    </p:animScale>
                                  </p:childTnLst>
                                </p:cTn>
                              </p:par>
                              <p:par>
                                <p:cTn id="15" presetID="1" presetClass="emph" presetSubtype="2" fill="hold" nodeType="withEffect">
                                  <p:stCondLst>
                                    <p:cond delay="0"/>
                                  </p:stCondLst>
                                  <p:childTnLst>
                                    <p:animClr clrSpc="rgb" dir="cw">
                                      <p:cBhvr>
                                        <p:cTn id="16" dur="2000" fill="hold"/>
                                        <p:tgtEl>
                                          <p:spTgt spid="15"/>
                                        </p:tgtEl>
                                        <p:attrNameLst>
                                          <p:attrName>fillcolor</p:attrName>
                                        </p:attrNameLst>
                                      </p:cBhvr>
                                      <p:to>
                                        <a:srgbClr val="FF3400"/>
                                      </p:to>
                                    </p:animClr>
                                    <p:set>
                                      <p:cBhvr>
                                        <p:cTn id="17" dur="2000" fill="hold"/>
                                        <p:tgtEl>
                                          <p:spTgt spid="15"/>
                                        </p:tgtEl>
                                        <p:attrNameLst>
                                          <p:attrName>fill.type</p:attrName>
                                        </p:attrNameLst>
                                      </p:cBhvr>
                                      <p:to>
                                        <p:strVal val="solid"/>
                                      </p:to>
                                    </p:set>
                                    <p:set>
                                      <p:cBhvr>
                                        <p:cTn id="18" dur="2000" fill="hold"/>
                                        <p:tgtEl>
                                          <p:spTgt spid="15"/>
                                        </p:tgtEl>
                                        <p:attrNameLst>
                                          <p:attrName>fill.on</p:attrName>
                                        </p:attrNameLst>
                                      </p:cBhvr>
                                      <p:to>
                                        <p:strVal val="true"/>
                                      </p:to>
                                    </p:set>
                                  </p:childTnLst>
                                </p:cTn>
                              </p:par>
                              <p:par>
                                <p:cTn id="19" presetID="0" presetClass="path" presetSubtype="0" accel="50000" decel="50000" fill="hold" grpId="1" nodeType="withEffect">
                                  <p:stCondLst>
                                    <p:cond delay="0"/>
                                  </p:stCondLst>
                                  <p:childTnLst>
                                    <p:animMotion origin="layout" path="M -2.70833E-6 -2.59259E-6 L 0.03138 -0.05023 " pathEditMode="relative" rAng="0" ptsTypes="AA">
                                      <p:cBhvr>
                                        <p:cTn id="20" dur="2000" fill="hold"/>
                                        <p:tgtEl>
                                          <p:spTgt spid="18"/>
                                        </p:tgtEl>
                                        <p:attrNameLst>
                                          <p:attrName>ppt_x</p:attrName>
                                          <p:attrName>ppt_y</p:attrName>
                                        </p:attrNameLst>
                                      </p:cBhvr>
                                      <p:rCtr x="1563" y="-2523"/>
                                    </p:animMotion>
                                  </p:childTnLst>
                                </p:cTn>
                              </p:par>
                              <p:par>
                                <p:cTn id="21" presetID="1" presetClass="exit" presetSubtype="0" fill="hold" grpId="2" nodeType="withEffect">
                                  <p:stCondLst>
                                    <p:cond delay="0"/>
                                  </p:stCondLst>
                                  <p:childTnLst>
                                    <p:set>
                                      <p:cBhvr>
                                        <p:cTn id="22" dur="1" fill="hold">
                                          <p:stCondLst>
                                            <p:cond delay="0"/>
                                          </p:stCondLst>
                                        </p:cTn>
                                        <p:tgtEl>
                                          <p:spTgt spid="18"/>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0" presetClass="path" presetSubtype="0" accel="50000" decel="50000" fill="hold" grpId="3" nodeType="clickEffect">
                                  <p:stCondLst>
                                    <p:cond delay="0"/>
                                  </p:stCondLst>
                                  <p:childTnLst>
                                    <p:animMotion origin="layout" path="M 0.03138 -0.05023 L 0.06458 -0.30092 " pathEditMode="relative" rAng="0" ptsTypes="AA">
                                      <p:cBhvr>
                                        <p:cTn id="32" dur="2000" fill="hold"/>
                                        <p:tgtEl>
                                          <p:spTgt spid="15"/>
                                        </p:tgtEl>
                                        <p:attrNameLst>
                                          <p:attrName>ppt_x</p:attrName>
                                          <p:attrName>ppt_y</p:attrName>
                                        </p:attrNameLst>
                                      </p:cBhvr>
                                      <p:rCtr x="1654" y="-12546"/>
                                    </p:animMotion>
                                  </p:childTnLst>
                                </p:cTn>
                              </p:par>
                              <p:par>
                                <p:cTn id="33" presetID="1" presetClass="emph" presetSubtype="2" fill="hold" nodeType="withEffect">
                                  <p:stCondLst>
                                    <p:cond delay="0"/>
                                  </p:stCondLst>
                                  <p:childTnLst>
                                    <p:animClr clrSpc="rgb" dir="cw">
                                      <p:cBhvr>
                                        <p:cTn id="34" dur="2000" fill="hold"/>
                                        <p:tgtEl>
                                          <p:spTgt spid="15"/>
                                        </p:tgtEl>
                                        <p:attrNameLst>
                                          <p:attrName>fillcolor</p:attrName>
                                        </p:attrNameLst>
                                      </p:cBhvr>
                                      <p:to>
                                        <a:srgbClr val="BD151C"/>
                                      </p:to>
                                    </p:animClr>
                                    <p:set>
                                      <p:cBhvr>
                                        <p:cTn id="35" dur="2000" fill="hold"/>
                                        <p:tgtEl>
                                          <p:spTgt spid="15"/>
                                        </p:tgtEl>
                                        <p:attrNameLst>
                                          <p:attrName>fill.type</p:attrName>
                                        </p:attrNameLst>
                                      </p:cBhvr>
                                      <p:to>
                                        <p:strVal val="solid"/>
                                      </p:to>
                                    </p:set>
                                    <p:set>
                                      <p:cBhvr>
                                        <p:cTn id="36" dur="2000" fill="hold"/>
                                        <p:tgtEl>
                                          <p:spTgt spid="15"/>
                                        </p:tgtEl>
                                        <p:attrNameLst>
                                          <p:attrName>fill.on</p:attrName>
                                        </p:attrNameLst>
                                      </p:cBhvr>
                                      <p:to>
                                        <p:strVal val="true"/>
                                      </p:to>
                                    </p:set>
                                  </p:childTnLst>
                                </p:cTn>
                              </p:par>
                              <p:par>
                                <p:cTn id="37" presetID="6" presetClass="emph" presetSubtype="0" fill="hold" grpId="4" nodeType="withEffect">
                                  <p:stCondLst>
                                    <p:cond delay="0"/>
                                  </p:stCondLst>
                                  <p:childTnLst>
                                    <p:animScale>
                                      <p:cBhvr>
                                        <p:cTn id="38" dur="2000" fill="hold"/>
                                        <p:tgtEl>
                                          <p:spTgt spid="15"/>
                                        </p:tgtEl>
                                      </p:cBhvr>
                                      <p:by x="150000" y="150000"/>
                                    </p:animScale>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38"/>
                                        </p:tgtEl>
                                        <p:attrNameLst>
                                          <p:attrName>style.visibility</p:attrName>
                                        </p:attrNameLst>
                                      </p:cBhvr>
                                      <p:to>
                                        <p:strVal val="hidden"/>
                                      </p:to>
                                    </p:set>
                                  </p:childTnLst>
                                </p:cTn>
                              </p:par>
                              <p:par>
                                <p:cTn id="43" presetID="1" presetClass="entr" presetSubtype="0" fill="hold" grpId="0" nodeType="withEffect">
                                  <p:stCondLst>
                                    <p:cond delay="0"/>
                                  </p:stCondLst>
                                  <p:childTnLst>
                                    <p:set>
                                      <p:cBhvr>
                                        <p:cTn id="44"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5" grpId="2" animBg="1"/>
      <p:bldP spid="15" grpId="3" animBg="1"/>
      <p:bldP spid="15" grpId="4" animBg="1"/>
      <p:bldP spid="18" grpId="0"/>
      <p:bldP spid="18" grpId="1"/>
      <p:bldP spid="18" grpId="2"/>
      <p:bldP spid="38" grpId="0"/>
      <p:bldP spid="38" grpId="1"/>
      <p:bldP spid="39" grpId="0"/>
      <p:bldP spid="4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2B4EC47-2055-9D25-22D0-6CCC4879CCB5}"/>
              </a:ext>
            </a:extLst>
          </p:cNvPr>
          <p:cNvSpPr txBox="1">
            <a:spLocks/>
          </p:cNvSpPr>
          <p:nvPr/>
        </p:nvSpPr>
        <p:spPr>
          <a:xfrm>
            <a:off x="171027" y="252869"/>
            <a:ext cx="12084423" cy="533893"/>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300" dirty="0"/>
              <a:t>Distances to Galaxies are a Fundamental Measurement</a:t>
            </a:r>
          </a:p>
        </p:txBody>
      </p:sp>
      <p:pic>
        <p:nvPicPr>
          <p:cNvPr id="6" name="Picture 5">
            <a:extLst>
              <a:ext uri="{FF2B5EF4-FFF2-40B4-BE49-F238E27FC236}">
                <a16:creationId xmlns:a16="http://schemas.microsoft.com/office/drawing/2014/main" id="{C0EEB1B7-D229-D58D-594A-E2C4211A0FB6}"/>
              </a:ext>
            </a:extLst>
          </p:cNvPr>
          <p:cNvPicPr>
            <a:picLocks noChangeAspect="1"/>
          </p:cNvPicPr>
          <p:nvPr/>
        </p:nvPicPr>
        <p:blipFill>
          <a:blip r:embed="rId3"/>
          <a:stretch>
            <a:fillRect/>
          </a:stretch>
        </p:blipFill>
        <p:spPr>
          <a:xfrm>
            <a:off x="416626" y="786762"/>
            <a:ext cx="4818842" cy="5297908"/>
          </a:xfrm>
          <a:prstGeom prst="rect">
            <a:avLst/>
          </a:prstGeom>
        </p:spPr>
      </p:pic>
      <p:sp>
        <p:nvSpPr>
          <p:cNvPr id="7" name="TextBox 6">
            <a:extLst>
              <a:ext uri="{FF2B5EF4-FFF2-40B4-BE49-F238E27FC236}">
                <a16:creationId xmlns:a16="http://schemas.microsoft.com/office/drawing/2014/main" id="{439E2A70-40BF-0198-3F41-5F0205670BD4}"/>
              </a:ext>
            </a:extLst>
          </p:cNvPr>
          <p:cNvSpPr txBox="1"/>
          <p:nvPr/>
        </p:nvSpPr>
        <p:spPr>
          <a:xfrm>
            <a:off x="564595" y="6172627"/>
            <a:ext cx="4522905" cy="646331"/>
          </a:xfrm>
          <a:prstGeom prst="rect">
            <a:avLst/>
          </a:prstGeom>
          <a:noFill/>
        </p:spPr>
        <p:txBody>
          <a:bodyPr wrap="square" rtlCol="0">
            <a:spAutoFit/>
          </a:bodyPr>
          <a:lstStyle/>
          <a:p>
            <a:pPr algn="ctr"/>
            <a:r>
              <a:rPr lang="en-US" dirty="0" err="1"/>
              <a:t>Laniakea</a:t>
            </a:r>
            <a:r>
              <a:rPr lang="en-US" dirty="0"/>
              <a:t> supercluster of galaxies</a:t>
            </a:r>
            <a:br>
              <a:rPr lang="en-US" dirty="0"/>
            </a:br>
            <a:r>
              <a:rPr lang="en-US" dirty="0"/>
              <a:t>(Tully+2014)</a:t>
            </a:r>
          </a:p>
        </p:txBody>
      </p:sp>
      <p:pic>
        <p:nvPicPr>
          <p:cNvPr id="8" name="Picture 7">
            <a:extLst>
              <a:ext uri="{FF2B5EF4-FFF2-40B4-BE49-F238E27FC236}">
                <a16:creationId xmlns:a16="http://schemas.microsoft.com/office/drawing/2014/main" id="{14EB8E5F-6816-928F-0C9F-95951947D2B2}"/>
              </a:ext>
            </a:extLst>
          </p:cNvPr>
          <p:cNvPicPr>
            <a:picLocks noChangeAspect="1"/>
          </p:cNvPicPr>
          <p:nvPr/>
        </p:nvPicPr>
        <p:blipFill>
          <a:blip r:embed="rId4"/>
          <a:stretch>
            <a:fillRect/>
          </a:stretch>
        </p:blipFill>
        <p:spPr>
          <a:xfrm>
            <a:off x="5934692" y="1325563"/>
            <a:ext cx="5080000" cy="4318000"/>
          </a:xfrm>
          <a:prstGeom prst="rect">
            <a:avLst/>
          </a:prstGeom>
          <a:effectLst>
            <a:softEdge rad="31750"/>
          </a:effectLst>
        </p:spPr>
      </p:pic>
      <p:sp>
        <p:nvSpPr>
          <p:cNvPr id="9" name="TextBox 8">
            <a:extLst>
              <a:ext uri="{FF2B5EF4-FFF2-40B4-BE49-F238E27FC236}">
                <a16:creationId xmlns:a16="http://schemas.microsoft.com/office/drawing/2014/main" id="{ACF201BB-4079-7175-C96F-FDAB896EC3A0}"/>
              </a:ext>
            </a:extLst>
          </p:cNvPr>
          <p:cNvSpPr txBox="1"/>
          <p:nvPr/>
        </p:nvSpPr>
        <p:spPr>
          <a:xfrm>
            <a:off x="6213239" y="6112993"/>
            <a:ext cx="4522905" cy="369332"/>
          </a:xfrm>
          <a:prstGeom prst="rect">
            <a:avLst/>
          </a:prstGeom>
          <a:noFill/>
        </p:spPr>
        <p:txBody>
          <a:bodyPr wrap="square" rtlCol="0">
            <a:spAutoFit/>
          </a:bodyPr>
          <a:lstStyle/>
          <a:p>
            <a:r>
              <a:rPr lang="en-US" dirty="0"/>
              <a:t>http://</a:t>
            </a:r>
            <a:r>
              <a:rPr lang="en-US" dirty="0" err="1"/>
              <a:t>www.atlasoftheuniverse.com</a:t>
            </a:r>
            <a:r>
              <a:rPr lang="en-US" dirty="0"/>
              <a:t>/</a:t>
            </a:r>
            <a:r>
              <a:rPr lang="en-US" dirty="0" err="1"/>
              <a:t>superc.html</a:t>
            </a:r>
            <a:endParaRPr lang="en-US" dirty="0"/>
          </a:p>
        </p:txBody>
      </p:sp>
    </p:spTree>
    <p:extLst>
      <p:ext uri="{BB962C8B-B14F-4D97-AF65-F5344CB8AC3E}">
        <p14:creationId xmlns:p14="http://schemas.microsoft.com/office/powerpoint/2010/main" val="2525883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54939503-08BC-7637-9047-1916A4D38D02}"/>
                  </a:ext>
                </a:extLst>
              </p:cNvPr>
              <p:cNvSpPr txBox="1"/>
              <p:nvPr/>
            </p:nvSpPr>
            <p:spPr>
              <a:xfrm rot="16200000">
                <a:off x="2219110" y="3568599"/>
                <a:ext cx="4496687" cy="430887"/>
              </a:xfrm>
              <a:prstGeom prst="rect">
                <a:avLst/>
              </a:prstGeom>
              <a:solidFill>
                <a:schemeClr val="bg1"/>
              </a:solidFill>
            </p:spPr>
            <p:txBody>
              <a:bodyPr wrap="square" rtlCol="0">
                <a:spAutoFit/>
              </a:bodyPr>
              <a:lstStyle/>
              <a:p>
                <a:pPr algn="ctr"/>
                <a:r>
                  <a:rPr lang="en-US" sz="2200" dirty="0">
                    <a:latin typeface="Baloo 2" panose="03080502040302020200" pitchFamily="66" charset="77"/>
                    <a:cs typeface="Baloo 2" panose="03080502040302020200" pitchFamily="66" charset="77"/>
                  </a:rPr>
                  <a:t>1.1 </a:t>
                </a:r>
                <a14:m>
                  <m:oMath xmlns:m="http://schemas.openxmlformats.org/officeDocument/2006/math">
                    <m:r>
                      <a:rPr lang="en-US" sz="2200" b="0" i="1" smtClean="0">
                        <a:latin typeface="Cambria Math" panose="02040503050406030204" pitchFamily="18" charset="0"/>
                        <a:cs typeface="Baloo 2" panose="03080502040302020200" pitchFamily="66" charset="77"/>
                      </a:rPr>
                      <m:t>𝜇</m:t>
                    </m:r>
                  </m:oMath>
                </a14:m>
                <a:r>
                  <a:rPr lang="en-US" sz="2200" dirty="0">
                    <a:latin typeface="Baloo 2" panose="03080502040302020200" pitchFamily="66" charset="77"/>
                    <a:cs typeface="Baloo 2" panose="03080502040302020200" pitchFamily="66" charset="77"/>
                  </a:rPr>
                  <a:t>m</a:t>
                </a:r>
              </a:p>
            </p:txBody>
          </p:sp>
        </mc:Choice>
        <mc:Fallback xmlns="">
          <p:sp>
            <p:nvSpPr>
              <p:cNvPr id="12" name="TextBox 11">
                <a:extLst>
                  <a:ext uri="{FF2B5EF4-FFF2-40B4-BE49-F238E27FC236}">
                    <a16:creationId xmlns:a16="http://schemas.microsoft.com/office/drawing/2014/main" id="{54939503-08BC-7637-9047-1916A4D38D02}"/>
                  </a:ext>
                </a:extLst>
              </p:cNvPr>
              <p:cNvSpPr txBox="1">
                <a:spLocks noRot="1" noChangeAspect="1" noMove="1" noResize="1" noEditPoints="1" noAdjustHandles="1" noChangeArrowheads="1" noChangeShapeType="1" noTextEdit="1"/>
              </p:cNvSpPr>
              <p:nvPr/>
            </p:nvSpPr>
            <p:spPr>
              <a:xfrm rot="16200000">
                <a:off x="2219110" y="3568599"/>
                <a:ext cx="4496687" cy="430887"/>
              </a:xfrm>
              <a:prstGeom prst="rect">
                <a:avLst/>
              </a:prstGeom>
              <a:blipFill>
                <a:blip r:embed="rId6"/>
                <a:stretch>
                  <a:fillRect l="-8824" r="-3235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CF1E0912-05E9-92D9-C6EC-0DD324FDD642}"/>
                  </a:ext>
                </a:extLst>
              </p:cNvPr>
              <p:cNvSpPr txBox="1"/>
              <p:nvPr/>
            </p:nvSpPr>
            <p:spPr>
              <a:xfrm rot="16200000">
                <a:off x="5784613" y="3427242"/>
                <a:ext cx="4496687" cy="430887"/>
              </a:xfrm>
              <a:prstGeom prst="rect">
                <a:avLst/>
              </a:prstGeom>
              <a:solidFill>
                <a:schemeClr val="bg1"/>
              </a:solidFill>
            </p:spPr>
            <p:txBody>
              <a:bodyPr wrap="square" rtlCol="0">
                <a:spAutoFit/>
              </a:bodyPr>
              <a:lstStyle/>
              <a:p>
                <a:pPr algn="ctr"/>
                <a:r>
                  <a:rPr lang="en-US" sz="2200" dirty="0">
                    <a:latin typeface="Baloo 2" panose="03080502040302020200" pitchFamily="66" charset="77"/>
                    <a:cs typeface="Baloo 2" panose="03080502040302020200" pitchFamily="66" charset="77"/>
                  </a:rPr>
                  <a:t>1.6 </a:t>
                </a:r>
                <a14:m>
                  <m:oMath xmlns:m="http://schemas.openxmlformats.org/officeDocument/2006/math">
                    <m:r>
                      <a:rPr lang="en-US" sz="2200" b="0" i="1" smtClean="0">
                        <a:latin typeface="Cambria Math" panose="02040503050406030204" pitchFamily="18" charset="0"/>
                        <a:cs typeface="Baloo 2" panose="03080502040302020200" pitchFamily="66" charset="77"/>
                      </a:rPr>
                      <m:t>𝜇</m:t>
                    </m:r>
                  </m:oMath>
                </a14:m>
                <a:r>
                  <a:rPr lang="en-US" sz="2200" dirty="0">
                    <a:latin typeface="Baloo 2" panose="03080502040302020200" pitchFamily="66" charset="77"/>
                    <a:cs typeface="Baloo 2" panose="03080502040302020200" pitchFamily="66" charset="77"/>
                  </a:rPr>
                  <a:t>m</a:t>
                </a:r>
              </a:p>
            </p:txBody>
          </p:sp>
        </mc:Choice>
        <mc:Fallback xmlns="">
          <p:sp>
            <p:nvSpPr>
              <p:cNvPr id="13" name="TextBox 12">
                <a:extLst>
                  <a:ext uri="{FF2B5EF4-FFF2-40B4-BE49-F238E27FC236}">
                    <a16:creationId xmlns:a16="http://schemas.microsoft.com/office/drawing/2014/main" id="{CF1E0912-05E9-92D9-C6EC-0DD324FDD642}"/>
                  </a:ext>
                </a:extLst>
              </p:cNvPr>
              <p:cNvSpPr txBox="1">
                <a:spLocks noRot="1" noChangeAspect="1" noMove="1" noResize="1" noEditPoints="1" noAdjustHandles="1" noChangeArrowheads="1" noChangeShapeType="1" noTextEdit="1"/>
              </p:cNvSpPr>
              <p:nvPr/>
            </p:nvSpPr>
            <p:spPr>
              <a:xfrm rot="16200000">
                <a:off x="5784613" y="3427242"/>
                <a:ext cx="4496687" cy="430887"/>
              </a:xfrm>
              <a:prstGeom prst="rect">
                <a:avLst/>
              </a:prstGeom>
              <a:blipFill>
                <a:blip r:embed="rId7"/>
                <a:stretch>
                  <a:fillRect l="-5714" r="-31429"/>
                </a:stretch>
              </a:blipFill>
            </p:spPr>
            <p:txBody>
              <a:bodyPr/>
              <a:lstStyle/>
              <a:p>
                <a:r>
                  <a:rPr lang="en-US">
                    <a:noFill/>
                  </a:rPr>
                  <a:t> </a:t>
                </a:r>
              </a:p>
            </p:txBody>
          </p:sp>
        </mc:Fallback>
      </mc:AlternateContent>
      <p:sp>
        <p:nvSpPr>
          <p:cNvPr id="2" name="Title 1">
            <a:extLst>
              <a:ext uri="{FF2B5EF4-FFF2-40B4-BE49-F238E27FC236}">
                <a16:creationId xmlns:a16="http://schemas.microsoft.com/office/drawing/2014/main" id="{B7883EFF-639B-D868-911C-80DA397796AE}"/>
              </a:ext>
            </a:extLst>
          </p:cNvPr>
          <p:cNvSpPr>
            <a:spLocks noGrp="1"/>
          </p:cNvSpPr>
          <p:nvPr>
            <p:ph type="title"/>
          </p:nvPr>
        </p:nvSpPr>
        <p:spPr>
          <a:xfrm>
            <a:off x="1279313" y="-46767"/>
            <a:ext cx="9633373" cy="1325563"/>
          </a:xfrm>
        </p:spPr>
        <p:txBody>
          <a:bodyPr>
            <a:normAutofit/>
          </a:bodyPr>
          <a:lstStyle/>
          <a:p>
            <a:pPr algn="ctr"/>
            <a:r>
              <a:rPr lang="en-US" sz="4000" dirty="0">
                <a:latin typeface="Rockwell" panose="02060603020205020403" pitchFamily="18" charset="77"/>
              </a:rPr>
              <a:t>Combined Stellar Catalog: </a:t>
            </a:r>
            <a:br>
              <a:rPr lang="en-US" sz="4000" dirty="0">
                <a:latin typeface="Rockwell" panose="02060603020205020403" pitchFamily="18" charset="77"/>
              </a:rPr>
            </a:br>
            <a:r>
              <a:rPr lang="en-US" sz="4000" dirty="0">
                <a:latin typeface="Rockwell" panose="02060603020205020403" pitchFamily="18" charset="77"/>
              </a:rPr>
              <a:t>Broadening the Color Baseline</a:t>
            </a:r>
          </a:p>
        </p:txBody>
      </p:sp>
      <p:pic>
        <p:nvPicPr>
          <p:cNvPr id="4" name="Picture 3">
            <a:extLst>
              <a:ext uri="{FF2B5EF4-FFF2-40B4-BE49-F238E27FC236}">
                <a16:creationId xmlns:a16="http://schemas.microsoft.com/office/drawing/2014/main" id="{F264A9B5-48DD-A388-4DE3-4BB2BA13D3E8}"/>
              </a:ext>
            </a:extLst>
          </p:cNvPr>
          <p:cNvPicPr>
            <a:picLocks noChangeAspect="1"/>
          </p:cNvPicPr>
          <p:nvPr/>
        </p:nvPicPr>
        <p:blipFill>
          <a:blip r:embed="rId8"/>
          <a:stretch>
            <a:fillRect/>
          </a:stretch>
        </p:blipFill>
        <p:spPr>
          <a:xfrm>
            <a:off x="832711" y="1227590"/>
            <a:ext cx="10526573" cy="5151478"/>
          </a:xfrm>
          <a:prstGeom prst="rect">
            <a:avLst/>
          </a:prstGeom>
        </p:spPr>
      </p:pic>
      <p:sp>
        <p:nvSpPr>
          <p:cNvPr id="15" name="TextBox 14">
            <a:extLst>
              <a:ext uri="{FF2B5EF4-FFF2-40B4-BE49-F238E27FC236}">
                <a16:creationId xmlns:a16="http://schemas.microsoft.com/office/drawing/2014/main" id="{45AE928A-BE30-547A-0B95-48463FC9D0A0}"/>
              </a:ext>
            </a:extLst>
          </p:cNvPr>
          <p:cNvSpPr txBox="1"/>
          <p:nvPr/>
        </p:nvSpPr>
        <p:spPr>
          <a:xfrm>
            <a:off x="4798905" y="6488668"/>
            <a:ext cx="2704554" cy="369332"/>
          </a:xfrm>
          <a:prstGeom prst="rect">
            <a:avLst/>
          </a:prstGeom>
          <a:noFill/>
        </p:spPr>
        <p:txBody>
          <a:bodyPr wrap="square" rtlCol="0">
            <a:spAutoFit/>
          </a:bodyPr>
          <a:lstStyle/>
          <a:p>
            <a:pPr algn="ctr"/>
            <a:r>
              <a:rPr lang="en-US" dirty="0"/>
              <a:t>Newman et al. (submitted)</a:t>
            </a:r>
          </a:p>
        </p:txBody>
      </p:sp>
    </p:spTree>
    <p:extLst>
      <p:ext uri="{BB962C8B-B14F-4D97-AF65-F5344CB8AC3E}">
        <p14:creationId xmlns:p14="http://schemas.microsoft.com/office/powerpoint/2010/main" val="39678954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83EFF-639B-D868-911C-80DA397796AE}"/>
              </a:ext>
            </a:extLst>
          </p:cNvPr>
          <p:cNvSpPr>
            <a:spLocks noGrp="1"/>
          </p:cNvSpPr>
          <p:nvPr>
            <p:ph type="title"/>
          </p:nvPr>
        </p:nvSpPr>
        <p:spPr>
          <a:xfrm>
            <a:off x="1279313" y="-46767"/>
            <a:ext cx="9633373" cy="1325563"/>
          </a:xfrm>
        </p:spPr>
        <p:txBody>
          <a:bodyPr>
            <a:normAutofit/>
          </a:bodyPr>
          <a:lstStyle/>
          <a:p>
            <a:pPr algn="ctr"/>
            <a:r>
              <a:rPr lang="en-US" sz="4000" dirty="0">
                <a:latin typeface="Rockwell" panose="02060603020205020403" pitchFamily="18" charset="77"/>
              </a:rPr>
              <a:t>Combined Stellar Catalog: </a:t>
            </a:r>
            <a:br>
              <a:rPr lang="en-US" sz="4000" dirty="0">
                <a:latin typeface="Rockwell" panose="02060603020205020403" pitchFamily="18" charset="77"/>
              </a:rPr>
            </a:br>
            <a:r>
              <a:rPr lang="en-US" sz="4000" dirty="0">
                <a:latin typeface="Rockwell" panose="02060603020205020403" pitchFamily="18" charset="77"/>
              </a:rPr>
              <a:t>Broadening the Color Baseline</a:t>
            </a:r>
          </a:p>
        </p:txBody>
      </p:sp>
      <p:pic>
        <p:nvPicPr>
          <p:cNvPr id="5" name="Picture 4">
            <a:extLst>
              <a:ext uri="{FF2B5EF4-FFF2-40B4-BE49-F238E27FC236}">
                <a16:creationId xmlns:a16="http://schemas.microsoft.com/office/drawing/2014/main" id="{4A8E1D44-8074-B8D1-2A45-F1BFFC45E107}"/>
              </a:ext>
            </a:extLst>
          </p:cNvPr>
          <p:cNvPicPr>
            <a:picLocks noChangeAspect="1"/>
          </p:cNvPicPr>
          <p:nvPr/>
        </p:nvPicPr>
        <p:blipFill>
          <a:blip r:embed="rId3"/>
          <a:stretch>
            <a:fillRect/>
          </a:stretch>
        </p:blipFill>
        <p:spPr>
          <a:xfrm>
            <a:off x="832711" y="1227590"/>
            <a:ext cx="10526573" cy="5151478"/>
          </a:xfrm>
          <a:prstGeom prst="rect">
            <a:avLst/>
          </a:prstGeom>
        </p:spPr>
      </p:pic>
      <p:sp>
        <p:nvSpPr>
          <p:cNvPr id="11" name="TextBox 10">
            <a:extLst>
              <a:ext uri="{FF2B5EF4-FFF2-40B4-BE49-F238E27FC236}">
                <a16:creationId xmlns:a16="http://schemas.microsoft.com/office/drawing/2014/main" id="{194D71A2-969B-06FF-7B5E-E804A25C58BC}"/>
              </a:ext>
            </a:extLst>
          </p:cNvPr>
          <p:cNvSpPr txBox="1"/>
          <p:nvPr/>
        </p:nvSpPr>
        <p:spPr>
          <a:xfrm>
            <a:off x="4798905" y="6488668"/>
            <a:ext cx="2704554" cy="369332"/>
          </a:xfrm>
          <a:prstGeom prst="rect">
            <a:avLst/>
          </a:prstGeom>
          <a:noFill/>
        </p:spPr>
        <p:txBody>
          <a:bodyPr wrap="square" rtlCol="0">
            <a:spAutoFit/>
          </a:bodyPr>
          <a:lstStyle/>
          <a:p>
            <a:pPr algn="ctr"/>
            <a:r>
              <a:rPr lang="en-US" dirty="0"/>
              <a:t>Newman et al. (submitted)</a:t>
            </a:r>
          </a:p>
        </p:txBody>
      </p:sp>
    </p:spTree>
    <p:extLst>
      <p:ext uri="{BB962C8B-B14F-4D97-AF65-F5344CB8AC3E}">
        <p14:creationId xmlns:p14="http://schemas.microsoft.com/office/powerpoint/2010/main" val="38703667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83EFF-639B-D868-911C-80DA397796AE}"/>
              </a:ext>
            </a:extLst>
          </p:cNvPr>
          <p:cNvSpPr>
            <a:spLocks noGrp="1"/>
          </p:cNvSpPr>
          <p:nvPr>
            <p:ph type="title"/>
          </p:nvPr>
        </p:nvSpPr>
        <p:spPr>
          <a:xfrm>
            <a:off x="1279313" y="-46767"/>
            <a:ext cx="9633373" cy="1325563"/>
          </a:xfrm>
        </p:spPr>
        <p:txBody>
          <a:bodyPr>
            <a:normAutofit/>
          </a:bodyPr>
          <a:lstStyle/>
          <a:p>
            <a:pPr algn="ctr"/>
            <a:r>
              <a:rPr lang="en-US" sz="4000" dirty="0">
                <a:latin typeface="Rockwell" panose="02060603020205020403" pitchFamily="18" charset="77"/>
              </a:rPr>
              <a:t>Combined Stellar Catalog: </a:t>
            </a:r>
            <a:br>
              <a:rPr lang="en-US" sz="4000" dirty="0">
                <a:latin typeface="Rockwell" panose="02060603020205020403" pitchFamily="18" charset="77"/>
              </a:rPr>
            </a:br>
            <a:r>
              <a:rPr lang="en-US" sz="4000" dirty="0">
                <a:latin typeface="Rockwell" panose="02060603020205020403" pitchFamily="18" charset="77"/>
              </a:rPr>
              <a:t>Broadening the Color Baseline</a:t>
            </a:r>
          </a:p>
        </p:txBody>
      </p:sp>
      <p:pic>
        <p:nvPicPr>
          <p:cNvPr id="5" name="Picture 4">
            <a:extLst>
              <a:ext uri="{FF2B5EF4-FFF2-40B4-BE49-F238E27FC236}">
                <a16:creationId xmlns:a16="http://schemas.microsoft.com/office/drawing/2014/main" id="{813F177D-DC72-E3A5-EAAA-F8635D9C4AC9}"/>
              </a:ext>
            </a:extLst>
          </p:cNvPr>
          <p:cNvPicPr>
            <a:picLocks noChangeAspect="1"/>
          </p:cNvPicPr>
          <p:nvPr/>
        </p:nvPicPr>
        <p:blipFill>
          <a:blip r:embed="rId3"/>
          <a:stretch>
            <a:fillRect/>
          </a:stretch>
        </p:blipFill>
        <p:spPr>
          <a:xfrm>
            <a:off x="827025" y="1224809"/>
            <a:ext cx="10532259" cy="5154260"/>
          </a:xfrm>
          <a:prstGeom prst="rect">
            <a:avLst/>
          </a:prstGeom>
        </p:spPr>
      </p:pic>
      <p:sp>
        <p:nvSpPr>
          <p:cNvPr id="10" name="TextBox 9">
            <a:extLst>
              <a:ext uri="{FF2B5EF4-FFF2-40B4-BE49-F238E27FC236}">
                <a16:creationId xmlns:a16="http://schemas.microsoft.com/office/drawing/2014/main" id="{86EDBAEF-0FE1-B0B9-BFEA-D4BA5997B41A}"/>
              </a:ext>
            </a:extLst>
          </p:cNvPr>
          <p:cNvSpPr txBox="1"/>
          <p:nvPr/>
        </p:nvSpPr>
        <p:spPr>
          <a:xfrm>
            <a:off x="4798905" y="6488668"/>
            <a:ext cx="2704554" cy="369332"/>
          </a:xfrm>
          <a:prstGeom prst="rect">
            <a:avLst/>
          </a:prstGeom>
          <a:noFill/>
        </p:spPr>
        <p:txBody>
          <a:bodyPr wrap="square" rtlCol="0">
            <a:spAutoFit/>
          </a:bodyPr>
          <a:lstStyle/>
          <a:p>
            <a:pPr algn="ctr"/>
            <a:r>
              <a:rPr lang="en-US" dirty="0"/>
              <a:t>Newman et al. (submitted)</a:t>
            </a:r>
          </a:p>
        </p:txBody>
      </p:sp>
    </p:spTree>
    <p:extLst>
      <p:ext uri="{BB962C8B-B14F-4D97-AF65-F5344CB8AC3E}">
        <p14:creationId xmlns:p14="http://schemas.microsoft.com/office/powerpoint/2010/main" val="12188313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588C0-00D1-BC6E-2A61-31930C02F63F}"/>
              </a:ext>
            </a:extLst>
          </p:cNvPr>
          <p:cNvSpPr>
            <a:spLocks noGrp="1"/>
          </p:cNvSpPr>
          <p:nvPr>
            <p:ph type="title"/>
          </p:nvPr>
        </p:nvSpPr>
        <p:spPr>
          <a:xfrm>
            <a:off x="0" y="18255"/>
            <a:ext cx="12192000" cy="1325563"/>
          </a:xfrm>
        </p:spPr>
        <p:txBody>
          <a:bodyPr>
            <a:normAutofit/>
          </a:bodyPr>
          <a:lstStyle/>
          <a:p>
            <a:pPr algn="ctr"/>
            <a:r>
              <a:rPr lang="en-US" sz="3500" dirty="0"/>
              <a:t>Observational Challenges of the TRGB method with HST and JWST</a:t>
            </a:r>
          </a:p>
        </p:txBody>
      </p:sp>
      <p:pic>
        <p:nvPicPr>
          <p:cNvPr id="5" name="Content Placeholder 4">
            <a:extLst>
              <a:ext uri="{FF2B5EF4-FFF2-40B4-BE49-F238E27FC236}">
                <a16:creationId xmlns:a16="http://schemas.microsoft.com/office/drawing/2014/main" id="{27991662-147E-9777-00A1-975A6473F5FF}"/>
              </a:ext>
            </a:extLst>
          </p:cNvPr>
          <p:cNvPicPr>
            <a:picLocks noGrp="1" noChangeAspect="1"/>
          </p:cNvPicPr>
          <p:nvPr>
            <p:ph idx="1"/>
          </p:nvPr>
        </p:nvPicPr>
        <p:blipFill>
          <a:blip r:embed="rId3"/>
          <a:stretch>
            <a:fillRect/>
          </a:stretch>
        </p:blipFill>
        <p:spPr>
          <a:xfrm>
            <a:off x="4453749" y="1089901"/>
            <a:ext cx="7601615" cy="5240798"/>
          </a:xfrm>
        </p:spPr>
      </p:pic>
      <p:pic>
        <p:nvPicPr>
          <p:cNvPr id="7" name="Picture 6">
            <a:extLst>
              <a:ext uri="{FF2B5EF4-FFF2-40B4-BE49-F238E27FC236}">
                <a16:creationId xmlns:a16="http://schemas.microsoft.com/office/drawing/2014/main" id="{5CECFBAE-F333-A34B-969F-1A66D9E6B8C0}"/>
              </a:ext>
            </a:extLst>
          </p:cNvPr>
          <p:cNvPicPr>
            <a:picLocks noChangeAspect="1"/>
          </p:cNvPicPr>
          <p:nvPr/>
        </p:nvPicPr>
        <p:blipFill>
          <a:blip r:embed="rId4"/>
          <a:stretch>
            <a:fillRect/>
          </a:stretch>
        </p:blipFill>
        <p:spPr>
          <a:xfrm>
            <a:off x="136636" y="1680396"/>
            <a:ext cx="3932510" cy="3833786"/>
          </a:xfrm>
          <a:prstGeom prst="rect">
            <a:avLst/>
          </a:prstGeom>
        </p:spPr>
      </p:pic>
      <p:sp>
        <p:nvSpPr>
          <p:cNvPr id="8" name="TextBox 7">
            <a:extLst>
              <a:ext uri="{FF2B5EF4-FFF2-40B4-BE49-F238E27FC236}">
                <a16:creationId xmlns:a16="http://schemas.microsoft.com/office/drawing/2014/main" id="{52656F45-BC1E-D56D-EEA9-F7B8BE6B9AEA}"/>
              </a:ext>
            </a:extLst>
          </p:cNvPr>
          <p:cNvSpPr txBox="1"/>
          <p:nvPr/>
        </p:nvSpPr>
        <p:spPr>
          <a:xfrm>
            <a:off x="136635" y="6474372"/>
            <a:ext cx="3846785" cy="369332"/>
          </a:xfrm>
          <a:prstGeom prst="rect">
            <a:avLst/>
          </a:prstGeom>
          <a:noFill/>
        </p:spPr>
        <p:txBody>
          <a:bodyPr wrap="square" rtlCol="0">
            <a:spAutoFit/>
          </a:bodyPr>
          <a:lstStyle/>
          <a:p>
            <a:r>
              <a:rPr lang="en-US" dirty="0" err="1"/>
              <a:t>Radburn</a:t>
            </a:r>
            <a:r>
              <a:rPr lang="en-US" dirty="0"/>
              <a:t>-Smith et al. (2011); GHOSTS</a:t>
            </a:r>
          </a:p>
        </p:txBody>
      </p:sp>
    </p:spTree>
    <p:extLst>
      <p:ext uri="{BB962C8B-B14F-4D97-AF65-F5344CB8AC3E}">
        <p14:creationId xmlns:p14="http://schemas.microsoft.com/office/powerpoint/2010/main" val="28704100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D6BBB37-A24A-96A5-A9C8-53F740BE3E76}"/>
              </a:ext>
            </a:extLst>
          </p:cNvPr>
          <p:cNvPicPr>
            <a:picLocks noChangeAspect="1"/>
          </p:cNvPicPr>
          <p:nvPr/>
        </p:nvPicPr>
        <p:blipFill>
          <a:blip r:embed="rId3"/>
          <a:stretch>
            <a:fillRect/>
          </a:stretch>
        </p:blipFill>
        <p:spPr>
          <a:xfrm>
            <a:off x="499419" y="1444176"/>
            <a:ext cx="11193162" cy="4342872"/>
          </a:xfrm>
          <a:prstGeom prst="rect">
            <a:avLst/>
          </a:prstGeom>
        </p:spPr>
      </p:pic>
      <p:sp>
        <p:nvSpPr>
          <p:cNvPr id="10" name="Rectangle 9">
            <a:extLst>
              <a:ext uri="{FF2B5EF4-FFF2-40B4-BE49-F238E27FC236}">
                <a16:creationId xmlns:a16="http://schemas.microsoft.com/office/drawing/2014/main" id="{A3D89862-F553-DF1E-D9D3-86712D9DD534}"/>
              </a:ext>
            </a:extLst>
          </p:cNvPr>
          <p:cNvSpPr/>
          <p:nvPr/>
        </p:nvSpPr>
        <p:spPr>
          <a:xfrm>
            <a:off x="3393989" y="5823301"/>
            <a:ext cx="5404022" cy="307777"/>
          </a:xfrm>
          <a:prstGeom prst="rect">
            <a:avLst/>
          </a:prstGeom>
        </p:spPr>
        <p:txBody>
          <a:bodyPr wrap="square">
            <a:spAutoFit/>
          </a:bodyPr>
          <a:lstStyle/>
          <a:p>
            <a:r>
              <a:rPr lang="en-US" sz="1400" dirty="0"/>
              <a:t>http://</a:t>
            </a:r>
            <a:r>
              <a:rPr lang="en-US" sz="1400" dirty="0" err="1"/>
              <a:t>spiff.rit.edu</a:t>
            </a:r>
            <a:r>
              <a:rPr lang="en-US" sz="1400" dirty="0"/>
              <a:t>/classes/ladder/lectures/</a:t>
            </a:r>
            <a:r>
              <a:rPr lang="en-US" sz="1400" dirty="0" err="1"/>
              <a:t>distant_gal</a:t>
            </a:r>
            <a:r>
              <a:rPr lang="en-US" sz="1400" dirty="0"/>
              <a:t>/</a:t>
            </a:r>
            <a:r>
              <a:rPr lang="en-US" sz="1400" dirty="0" err="1"/>
              <a:t>distant_gal.html</a:t>
            </a:r>
            <a:endParaRPr lang="en-US" sz="1400" dirty="0"/>
          </a:p>
        </p:txBody>
      </p:sp>
      <p:sp>
        <p:nvSpPr>
          <p:cNvPr id="4" name="Title 1">
            <a:extLst>
              <a:ext uri="{FF2B5EF4-FFF2-40B4-BE49-F238E27FC236}">
                <a16:creationId xmlns:a16="http://schemas.microsoft.com/office/drawing/2014/main" id="{0FD1923D-E5B0-06D3-DB0C-FF30D67B8BE1}"/>
              </a:ext>
            </a:extLst>
          </p:cNvPr>
          <p:cNvSpPr>
            <a:spLocks noGrp="1"/>
          </p:cNvSpPr>
          <p:nvPr>
            <p:ph type="title"/>
          </p:nvPr>
        </p:nvSpPr>
        <p:spPr>
          <a:xfrm>
            <a:off x="0" y="0"/>
            <a:ext cx="12192000" cy="1325563"/>
          </a:xfrm>
        </p:spPr>
        <p:txBody>
          <a:bodyPr>
            <a:normAutofit/>
          </a:bodyPr>
          <a:lstStyle/>
          <a:p>
            <a:pPr algn="ctr"/>
            <a:r>
              <a:rPr lang="en-US" sz="3300" dirty="0"/>
              <a:t>Distance Measurement Methods are Scale Dependent</a:t>
            </a:r>
          </a:p>
        </p:txBody>
      </p:sp>
      <p:cxnSp>
        <p:nvCxnSpPr>
          <p:cNvPr id="3" name="Straight Arrow Connector 2">
            <a:extLst>
              <a:ext uri="{FF2B5EF4-FFF2-40B4-BE49-F238E27FC236}">
                <a16:creationId xmlns:a16="http://schemas.microsoft.com/office/drawing/2014/main" id="{AA62B581-D3DB-6C3B-53E9-6CD071C62887}"/>
              </a:ext>
            </a:extLst>
          </p:cNvPr>
          <p:cNvCxnSpPr>
            <a:cxnSpLocks/>
          </p:cNvCxnSpPr>
          <p:nvPr/>
        </p:nvCxnSpPr>
        <p:spPr>
          <a:xfrm>
            <a:off x="1200150" y="1811545"/>
            <a:ext cx="9258300" cy="0"/>
          </a:xfrm>
          <a:prstGeom prst="straightConnector1">
            <a:avLst/>
          </a:prstGeom>
          <a:ln w="76200">
            <a:solidFill>
              <a:srgbClr val="FFC000"/>
            </a:solidFill>
            <a:tailEnd type="triangle"/>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B0BB2615-2075-6049-BF2C-3E1D2DBDBECF}"/>
              </a:ext>
            </a:extLst>
          </p:cNvPr>
          <p:cNvSpPr txBox="1"/>
          <p:nvPr/>
        </p:nvSpPr>
        <p:spPr>
          <a:xfrm>
            <a:off x="4501515" y="1446209"/>
            <a:ext cx="3188970" cy="369332"/>
          </a:xfrm>
          <a:prstGeom prst="rect">
            <a:avLst/>
          </a:prstGeom>
          <a:noFill/>
        </p:spPr>
        <p:txBody>
          <a:bodyPr wrap="square" rtlCol="0">
            <a:spAutoFit/>
          </a:bodyPr>
          <a:lstStyle/>
          <a:p>
            <a:r>
              <a:rPr lang="en-US" dirty="0">
                <a:solidFill>
                  <a:schemeClr val="bg1"/>
                </a:solidFill>
              </a:rPr>
              <a:t>Distance away from our Galaxy</a:t>
            </a:r>
          </a:p>
        </p:txBody>
      </p:sp>
      <p:sp>
        <p:nvSpPr>
          <p:cNvPr id="9" name="Rectangle 8">
            <a:extLst>
              <a:ext uri="{FF2B5EF4-FFF2-40B4-BE49-F238E27FC236}">
                <a16:creationId xmlns:a16="http://schemas.microsoft.com/office/drawing/2014/main" id="{F3EB1E86-2800-6B47-3969-364931D92BA8}"/>
              </a:ext>
            </a:extLst>
          </p:cNvPr>
          <p:cNvSpPr/>
          <p:nvPr/>
        </p:nvSpPr>
        <p:spPr>
          <a:xfrm>
            <a:off x="731520" y="4674870"/>
            <a:ext cx="7372350" cy="1077888"/>
          </a:xfrm>
          <a:prstGeom prst="rect">
            <a:avLst/>
          </a:prstGeom>
          <a:solidFill>
            <a:schemeClr val="tx1"/>
          </a:solidFill>
          <a:ln w="38100">
            <a:solidFill>
              <a:srgbClr val="D7C3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38274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D6BBB37-A24A-96A5-A9C8-53F740BE3E76}"/>
              </a:ext>
            </a:extLst>
          </p:cNvPr>
          <p:cNvPicPr>
            <a:picLocks noChangeAspect="1"/>
          </p:cNvPicPr>
          <p:nvPr/>
        </p:nvPicPr>
        <p:blipFill>
          <a:blip r:embed="rId3"/>
          <a:stretch>
            <a:fillRect/>
          </a:stretch>
        </p:blipFill>
        <p:spPr>
          <a:xfrm>
            <a:off x="499419" y="1444176"/>
            <a:ext cx="11193162" cy="4342872"/>
          </a:xfrm>
          <a:prstGeom prst="rect">
            <a:avLst/>
          </a:prstGeom>
        </p:spPr>
      </p:pic>
      <p:sp>
        <p:nvSpPr>
          <p:cNvPr id="10" name="Rectangle 9">
            <a:extLst>
              <a:ext uri="{FF2B5EF4-FFF2-40B4-BE49-F238E27FC236}">
                <a16:creationId xmlns:a16="http://schemas.microsoft.com/office/drawing/2014/main" id="{A3D89862-F553-DF1E-D9D3-86712D9DD534}"/>
              </a:ext>
            </a:extLst>
          </p:cNvPr>
          <p:cNvSpPr/>
          <p:nvPr/>
        </p:nvSpPr>
        <p:spPr>
          <a:xfrm>
            <a:off x="3393989" y="5823301"/>
            <a:ext cx="5404022" cy="307777"/>
          </a:xfrm>
          <a:prstGeom prst="rect">
            <a:avLst/>
          </a:prstGeom>
        </p:spPr>
        <p:txBody>
          <a:bodyPr wrap="square">
            <a:spAutoFit/>
          </a:bodyPr>
          <a:lstStyle/>
          <a:p>
            <a:r>
              <a:rPr lang="en-US" sz="1400" dirty="0"/>
              <a:t>http://</a:t>
            </a:r>
            <a:r>
              <a:rPr lang="en-US" sz="1400" dirty="0" err="1"/>
              <a:t>spiff.rit.edu</a:t>
            </a:r>
            <a:r>
              <a:rPr lang="en-US" sz="1400" dirty="0"/>
              <a:t>/classes/ladder/lectures/</a:t>
            </a:r>
            <a:r>
              <a:rPr lang="en-US" sz="1400" dirty="0" err="1"/>
              <a:t>distant_gal</a:t>
            </a:r>
            <a:r>
              <a:rPr lang="en-US" sz="1400" dirty="0"/>
              <a:t>/</a:t>
            </a:r>
            <a:r>
              <a:rPr lang="en-US" sz="1400" dirty="0" err="1"/>
              <a:t>distant_gal.html</a:t>
            </a:r>
            <a:endParaRPr lang="en-US" sz="1400" dirty="0"/>
          </a:p>
        </p:txBody>
      </p:sp>
      <p:sp>
        <p:nvSpPr>
          <p:cNvPr id="4" name="Title 1">
            <a:extLst>
              <a:ext uri="{FF2B5EF4-FFF2-40B4-BE49-F238E27FC236}">
                <a16:creationId xmlns:a16="http://schemas.microsoft.com/office/drawing/2014/main" id="{0FD1923D-E5B0-06D3-DB0C-FF30D67B8BE1}"/>
              </a:ext>
            </a:extLst>
          </p:cNvPr>
          <p:cNvSpPr>
            <a:spLocks noGrp="1"/>
          </p:cNvSpPr>
          <p:nvPr>
            <p:ph type="title"/>
          </p:nvPr>
        </p:nvSpPr>
        <p:spPr>
          <a:xfrm>
            <a:off x="0" y="0"/>
            <a:ext cx="12192000" cy="1325563"/>
          </a:xfrm>
        </p:spPr>
        <p:txBody>
          <a:bodyPr>
            <a:normAutofit/>
          </a:bodyPr>
          <a:lstStyle/>
          <a:p>
            <a:pPr algn="ctr"/>
            <a:r>
              <a:rPr lang="en-US" sz="3300" dirty="0"/>
              <a:t>Distance Measurement Methods are Scale Dependent</a:t>
            </a:r>
          </a:p>
        </p:txBody>
      </p:sp>
      <p:cxnSp>
        <p:nvCxnSpPr>
          <p:cNvPr id="3" name="Straight Connector 2">
            <a:extLst>
              <a:ext uri="{FF2B5EF4-FFF2-40B4-BE49-F238E27FC236}">
                <a16:creationId xmlns:a16="http://schemas.microsoft.com/office/drawing/2014/main" id="{9DECF629-3614-7892-B565-BF5CEE4C6ECB}"/>
              </a:ext>
            </a:extLst>
          </p:cNvPr>
          <p:cNvCxnSpPr/>
          <p:nvPr/>
        </p:nvCxnSpPr>
        <p:spPr>
          <a:xfrm>
            <a:off x="8583064" y="1444176"/>
            <a:ext cx="0" cy="4342872"/>
          </a:xfrm>
          <a:prstGeom prst="line">
            <a:avLst/>
          </a:prstGeom>
          <a:ln w="50800">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135C26D9-1622-3F54-A2BA-2E1B45B96356}"/>
              </a:ext>
            </a:extLst>
          </p:cNvPr>
          <p:cNvCxnSpPr>
            <a:cxnSpLocks/>
          </p:cNvCxnSpPr>
          <p:nvPr/>
        </p:nvCxnSpPr>
        <p:spPr>
          <a:xfrm>
            <a:off x="8606109" y="3619180"/>
            <a:ext cx="1152612" cy="0"/>
          </a:xfrm>
          <a:prstGeom prst="straightConnector1">
            <a:avLst/>
          </a:prstGeom>
          <a:ln w="38100">
            <a:solidFill>
              <a:srgbClr val="D7C33C"/>
            </a:solidFill>
            <a:tailEnd type="triangle"/>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D2E8512E-AD20-7C47-4E87-C9BC998C3685}"/>
              </a:ext>
            </a:extLst>
          </p:cNvPr>
          <p:cNvCxnSpPr/>
          <p:nvPr/>
        </p:nvCxnSpPr>
        <p:spPr>
          <a:xfrm>
            <a:off x="8613793" y="4726166"/>
            <a:ext cx="2320587"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CD39F62C-FA67-F090-218F-31C81A592227}"/>
              </a:ext>
            </a:extLst>
          </p:cNvPr>
          <p:cNvSpPr txBox="1"/>
          <p:nvPr/>
        </p:nvSpPr>
        <p:spPr>
          <a:xfrm>
            <a:off x="8758843" y="4241449"/>
            <a:ext cx="2446713" cy="1200329"/>
          </a:xfrm>
          <a:prstGeom prst="rect">
            <a:avLst/>
          </a:prstGeom>
          <a:noFill/>
        </p:spPr>
        <p:txBody>
          <a:bodyPr wrap="square" rtlCol="0">
            <a:spAutoFit/>
          </a:bodyPr>
          <a:lstStyle/>
          <a:p>
            <a:pPr algn="ctr"/>
            <a:r>
              <a:rPr lang="en-US" dirty="0">
                <a:solidFill>
                  <a:srgbClr val="D7C33C"/>
                </a:solidFill>
              </a:rPr>
              <a:t>Redshift-based distances</a:t>
            </a:r>
            <a:br>
              <a:rPr lang="en-US" dirty="0">
                <a:solidFill>
                  <a:srgbClr val="D7C33C"/>
                </a:solidFill>
              </a:rPr>
            </a:br>
            <a:r>
              <a:rPr lang="en-US" dirty="0">
                <a:solidFill>
                  <a:srgbClr val="D7C33C"/>
                </a:solidFill>
              </a:rPr>
              <a:t>peculiar velocities contribute &lt; 1% statistical uncertainty</a:t>
            </a:r>
          </a:p>
        </p:txBody>
      </p:sp>
      <p:sp>
        <p:nvSpPr>
          <p:cNvPr id="15" name="TextBox 14">
            <a:extLst>
              <a:ext uri="{FF2B5EF4-FFF2-40B4-BE49-F238E27FC236}">
                <a16:creationId xmlns:a16="http://schemas.microsoft.com/office/drawing/2014/main" id="{CC6772DF-DCC9-DE1C-5B48-529E44C4BBDC}"/>
              </a:ext>
            </a:extLst>
          </p:cNvPr>
          <p:cNvSpPr txBox="1"/>
          <p:nvPr/>
        </p:nvSpPr>
        <p:spPr>
          <a:xfrm>
            <a:off x="9375790" y="5441778"/>
            <a:ext cx="1212817" cy="276999"/>
          </a:xfrm>
          <a:prstGeom prst="rect">
            <a:avLst/>
          </a:prstGeom>
          <a:noFill/>
        </p:spPr>
        <p:txBody>
          <a:bodyPr wrap="square" rtlCol="0">
            <a:spAutoFit/>
          </a:bodyPr>
          <a:lstStyle/>
          <a:p>
            <a:pPr algn="ctr"/>
            <a:r>
              <a:rPr lang="en-US" sz="1200" dirty="0">
                <a:solidFill>
                  <a:schemeClr val="bg1"/>
                </a:solidFill>
              </a:rPr>
              <a:t>Peterson+2022</a:t>
            </a:r>
          </a:p>
        </p:txBody>
      </p:sp>
      <p:cxnSp>
        <p:nvCxnSpPr>
          <p:cNvPr id="6" name="Straight Arrow Connector 5">
            <a:extLst>
              <a:ext uri="{FF2B5EF4-FFF2-40B4-BE49-F238E27FC236}">
                <a16:creationId xmlns:a16="http://schemas.microsoft.com/office/drawing/2014/main" id="{74EA54A5-FEC5-AB43-80DF-0CCA2D0F89DD}"/>
              </a:ext>
            </a:extLst>
          </p:cNvPr>
          <p:cNvCxnSpPr>
            <a:cxnSpLocks/>
          </p:cNvCxnSpPr>
          <p:nvPr/>
        </p:nvCxnSpPr>
        <p:spPr>
          <a:xfrm>
            <a:off x="1200150" y="1811545"/>
            <a:ext cx="9258300" cy="0"/>
          </a:xfrm>
          <a:prstGeom prst="straightConnector1">
            <a:avLst/>
          </a:prstGeom>
          <a:ln w="76200">
            <a:solidFill>
              <a:srgbClr val="FFC000"/>
            </a:solidFill>
            <a:tailEnd type="triangle"/>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6AB5388B-E147-6CCD-5990-4BE120064AF8}"/>
              </a:ext>
            </a:extLst>
          </p:cNvPr>
          <p:cNvSpPr txBox="1"/>
          <p:nvPr/>
        </p:nvSpPr>
        <p:spPr>
          <a:xfrm>
            <a:off x="4501515" y="1446209"/>
            <a:ext cx="3188970" cy="369332"/>
          </a:xfrm>
          <a:prstGeom prst="rect">
            <a:avLst/>
          </a:prstGeom>
          <a:noFill/>
        </p:spPr>
        <p:txBody>
          <a:bodyPr wrap="square" rtlCol="0">
            <a:spAutoFit/>
          </a:bodyPr>
          <a:lstStyle/>
          <a:p>
            <a:r>
              <a:rPr lang="en-US" dirty="0">
                <a:solidFill>
                  <a:schemeClr val="bg1"/>
                </a:solidFill>
              </a:rPr>
              <a:t>Distance away from our Galaxy</a:t>
            </a:r>
          </a:p>
        </p:txBody>
      </p:sp>
      <p:sp>
        <p:nvSpPr>
          <p:cNvPr id="11" name="Rectangle 10">
            <a:extLst>
              <a:ext uri="{FF2B5EF4-FFF2-40B4-BE49-F238E27FC236}">
                <a16:creationId xmlns:a16="http://schemas.microsoft.com/office/drawing/2014/main" id="{CA9CCB62-79DC-FAC1-0890-C02AAD3EA6BA}"/>
              </a:ext>
            </a:extLst>
          </p:cNvPr>
          <p:cNvSpPr/>
          <p:nvPr/>
        </p:nvSpPr>
        <p:spPr>
          <a:xfrm>
            <a:off x="731520" y="4674870"/>
            <a:ext cx="7372350" cy="1077888"/>
          </a:xfrm>
          <a:prstGeom prst="rect">
            <a:avLst/>
          </a:prstGeom>
          <a:solidFill>
            <a:schemeClr val="tx1"/>
          </a:solidFill>
          <a:ln w="38100">
            <a:solidFill>
              <a:srgbClr val="D7C3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61871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D6BBB37-A24A-96A5-A9C8-53F740BE3E76}"/>
              </a:ext>
            </a:extLst>
          </p:cNvPr>
          <p:cNvPicPr>
            <a:picLocks noChangeAspect="1"/>
          </p:cNvPicPr>
          <p:nvPr/>
        </p:nvPicPr>
        <p:blipFill>
          <a:blip r:embed="rId3"/>
          <a:stretch>
            <a:fillRect/>
          </a:stretch>
        </p:blipFill>
        <p:spPr>
          <a:xfrm>
            <a:off x="499419" y="1444176"/>
            <a:ext cx="11193162" cy="4342872"/>
          </a:xfrm>
          <a:prstGeom prst="rect">
            <a:avLst/>
          </a:prstGeom>
        </p:spPr>
      </p:pic>
      <p:sp>
        <p:nvSpPr>
          <p:cNvPr id="10" name="Rectangle 9">
            <a:extLst>
              <a:ext uri="{FF2B5EF4-FFF2-40B4-BE49-F238E27FC236}">
                <a16:creationId xmlns:a16="http://schemas.microsoft.com/office/drawing/2014/main" id="{A3D89862-F553-DF1E-D9D3-86712D9DD534}"/>
              </a:ext>
            </a:extLst>
          </p:cNvPr>
          <p:cNvSpPr/>
          <p:nvPr/>
        </p:nvSpPr>
        <p:spPr>
          <a:xfrm>
            <a:off x="3393989" y="5823301"/>
            <a:ext cx="5404022" cy="307777"/>
          </a:xfrm>
          <a:prstGeom prst="rect">
            <a:avLst/>
          </a:prstGeom>
        </p:spPr>
        <p:txBody>
          <a:bodyPr wrap="square">
            <a:spAutoFit/>
          </a:bodyPr>
          <a:lstStyle/>
          <a:p>
            <a:r>
              <a:rPr lang="en-US" sz="1400" dirty="0"/>
              <a:t>http://</a:t>
            </a:r>
            <a:r>
              <a:rPr lang="en-US" sz="1400" dirty="0" err="1"/>
              <a:t>spiff.rit.edu</a:t>
            </a:r>
            <a:r>
              <a:rPr lang="en-US" sz="1400" dirty="0"/>
              <a:t>/classes/ladder/lectures/</a:t>
            </a:r>
            <a:r>
              <a:rPr lang="en-US" sz="1400" dirty="0" err="1"/>
              <a:t>distant_gal</a:t>
            </a:r>
            <a:r>
              <a:rPr lang="en-US" sz="1400" dirty="0"/>
              <a:t>/</a:t>
            </a:r>
            <a:r>
              <a:rPr lang="en-US" sz="1400" dirty="0" err="1"/>
              <a:t>distant_gal.html</a:t>
            </a:r>
            <a:endParaRPr lang="en-US" sz="1400" dirty="0"/>
          </a:p>
        </p:txBody>
      </p:sp>
      <p:sp>
        <p:nvSpPr>
          <p:cNvPr id="4" name="Title 1">
            <a:extLst>
              <a:ext uri="{FF2B5EF4-FFF2-40B4-BE49-F238E27FC236}">
                <a16:creationId xmlns:a16="http://schemas.microsoft.com/office/drawing/2014/main" id="{0FD1923D-E5B0-06D3-DB0C-FF30D67B8BE1}"/>
              </a:ext>
            </a:extLst>
          </p:cNvPr>
          <p:cNvSpPr>
            <a:spLocks noGrp="1"/>
          </p:cNvSpPr>
          <p:nvPr>
            <p:ph type="title"/>
          </p:nvPr>
        </p:nvSpPr>
        <p:spPr>
          <a:xfrm>
            <a:off x="0" y="0"/>
            <a:ext cx="12192000" cy="1325563"/>
          </a:xfrm>
        </p:spPr>
        <p:txBody>
          <a:bodyPr>
            <a:normAutofit/>
          </a:bodyPr>
          <a:lstStyle/>
          <a:p>
            <a:pPr algn="ctr"/>
            <a:r>
              <a:rPr lang="en-US" sz="3300" dirty="0"/>
              <a:t>Distance Measurement Methods are Scale Dependent</a:t>
            </a:r>
          </a:p>
        </p:txBody>
      </p:sp>
      <p:cxnSp>
        <p:nvCxnSpPr>
          <p:cNvPr id="3" name="Straight Connector 2">
            <a:extLst>
              <a:ext uri="{FF2B5EF4-FFF2-40B4-BE49-F238E27FC236}">
                <a16:creationId xmlns:a16="http://schemas.microsoft.com/office/drawing/2014/main" id="{9DECF629-3614-7892-B565-BF5CEE4C6ECB}"/>
              </a:ext>
            </a:extLst>
          </p:cNvPr>
          <p:cNvCxnSpPr/>
          <p:nvPr/>
        </p:nvCxnSpPr>
        <p:spPr>
          <a:xfrm>
            <a:off x="8583064" y="1444176"/>
            <a:ext cx="0" cy="4342872"/>
          </a:xfrm>
          <a:prstGeom prst="line">
            <a:avLst/>
          </a:prstGeom>
          <a:ln w="50800">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135C26D9-1622-3F54-A2BA-2E1B45B96356}"/>
              </a:ext>
            </a:extLst>
          </p:cNvPr>
          <p:cNvCxnSpPr>
            <a:cxnSpLocks/>
          </p:cNvCxnSpPr>
          <p:nvPr/>
        </p:nvCxnSpPr>
        <p:spPr>
          <a:xfrm flipH="1">
            <a:off x="7491933" y="3619180"/>
            <a:ext cx="1114176" cy="0"/>
          </a:xfrm>
          <a:prstGeom prst="straightConnector1">
            <a:avLst/>
          </a:prstGeom>
          <a:ln w="38100">
            <a:solidFill>
              <a:srgbClr val="D7C33C"/>
            </a:solidFill>
            <a:tailEnd type="triangle"/>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D2E8512E-AD20-7C47-4E87-C9BC998C3685}"/>
              </a:ext>
            </a:extLst>
          </p:cNvPr>
          <p:cNvCxnSpPr/>
          <p:nvPr/>
        </p:nvCxnSpPr>
        <p:spPr>
          <a:xfrm>
            <a:off x="8613793" y="4726166"/>
            <a:ext cx="2320587"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971315D9-42CC-D9B9-EBCB-76CCB6F0461C}"/>
              </a:ext>
            </a:extLst>
          </p:cNvPr>
          <p:cNvSpPr txBox="1"/>
          <p:nvPr/>
        </p:nvSpPr>
        <p:spPr>
          <a:xfrm>
            <a:off x="8758843" y="4238035"/>
            <a:ext cx="2446713" cy="1200329"/>
          </a:xfrm>
          <a:prstGeom prst="rect">
            <a:avLst/>
          </a:prstGeom>
          <a:noFill/>
        </p:spPr>
        <p:txBody>
          <a:bodyPr wrap="square" rtlCol="0">
            <a:spAutoFit/>
          </a:bodyPr>
          <a:lstStyle/>
          <a:p>
            <a:pPr algn="ctr"/>
            <a:r>
              <a:rPr lang="en-US" dirty="0">
                <a:solidFill>
                  <a:srgbClr val="D7C33C"/>
                </a:solidFill>
              </a:rPr>
              <a:t>Redshift-based distances</a:t>
            </a:r>
            <a:br>
              <a:rPr lang="en-US" dirty="0">
                <a:solidFill>
                  <a:srgbClr val="D7C33C"/>
                </a:solidFill>
              </a:rPr>
            </a:br>
            <a:r>
              <a:rPr lang="en-US" dirty="0">
                <a:solidFill>
                  <a:srgbClr val="D7C33C"/>
                </a:solidFill>
              </a:rPr>
              <a:t>peculiar velocities contribute 10% statistical uncertainty</a:t>
            </a:r>
          </a:p>
        </p:txBody>
      </p:sp>
      <p:cxnSp>
        <p:nvCxnSpPr>
          <p:cNvPr id="15" name="Straight Arrow Connector 14">
            <a:extLst>
              <a:ext uri="{FF2B5EF4-FFF2-40B4-BE49-F238E27FC236}">
                <a16:creationId xmlns:a16="http://schemas.microsoft.com/office/drawing/2014/main" id="{FF29E750-C375-1EEC-4B04-B505D6B5D054}"/>
              </a:ext>
            </a:extLst>
          </p:cNvPr>
          <p:cNvCxnSpPr>
            <a:cxnSpLocks/>
          </p:cNvCxnSpPr>
          <p:nvPr/>
        </p:nvCxnSpPr>
        <p:spPr>
          <a:xfrm>
            <a:off x="1200150" y="1811545"/>
            <a:ext cx="9258300" cy="0"/>
          </a:xfrm>
          <a:prstGeom prst="straightConnector1">
            <a:avLst/>
          </a:prstGeom>
          <a:ln w="76200">
            <a:solidFill>
              <a:srgbClr val="FFC000"/>
            </a:solidFill>
            <a:tailEnd type="triangle"/>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3A290191-6493-E216-C9BD-36362ADD18EC}"/>
              </a:ext>
            </a:extLst>
          </p:cNvPr>
          <p:cNvSpPr txBox="1"/>
          <p:nvPr/>
        </p:nvSpPr>
        <p:spPr>
          <a:xfrm>
            <a:off x="4501515" y="1446209"/>
            <a:ext cx="3188970" cy="369332"/>
          </a:xfrm>
          <a:prstGeom prst="rect">
            <a:avLst/>
          </a:prstGeom>
          <a:noFill/>
        </p:spPr>
        <p:txBody>
          <a:bodyPr wrap="square" rtlCol="0">
            <a:spAutoFit/>
          </a:bodyPr>
          <a:lstStyle/>
          <a:p>
            <a:r>
              <a:rPr lang="en-US" dirty="0">
                <a:solidFill>
                  <a:schemeClr val="bg1"/>
                </a:solidFill>
              </a:rPr>
              <a:t>Distance away from our Galaxy</a:t>
            </a:r>
          </a:p>
        </p:txBody>
      </p:sp>
      <p:sp>
        <p:nvSpPr>
          <p:cNvPr id="17" name="Rectangle 16">
            <a:extLst>
              <a:ext uri="{FF2B5EF4-FFF2-40B4-BE49-F238E27FC236}">
                <a16:creationId xmlns:a16="http://schemas.microsoft.com/office/drawing/2014/main" id="{1191C77D-2C92-352C-D53A-F2AEAABF25C1}"/>
              </a:ext>
            </a:extLst>
          </p:cNvPr>
          <p:cNvSpPr/>
          <p:nvPr/>
        </p:nvSpPr>
        <p:spPr>
          <a:xfrm>
            <a:off x="731520" y="4674870"/>
            <a:ext cx="7372350" cy="1077888"/>
          </a:xfrm>
          <a:prstGeom prst="rect">
            <a:avLst/>
          </a:prstGeom>
          <a:noFill/>
          <a:ln w="38100">
            <a:solidFill>
              <a:srgbClr val="D7C3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2BC1CE4F-21FD-5B15-AA47-D63B73CFE388}"/>
              </a:ext>
            </a:extLst>
          </p:cNvPr>
          <p:cNvSpPr txBox="1"/>
          <p:nvPr/>
        </p:nvSpPr>
        <p:spPr>
          <a:xfrm>
            <a:off x="9375790" y="5441778"/>
            <a:ext cx="1212817" cy="276999"/>
          </a:xfrm>
          <a:prstGeom prst="rect">
            <a:avLst/>
          </a:prstGeom>
          <a:noFill/>
        </p:spPr>
        <p:txBody>
          <a:bodyPr wrap="square" rtlCol="0">
            <a:spAutoFit/>
          </a:bodyPr>
          <a:lstStyle/>
          <a:p>
            <a:pPr algn="ctr"/>
            <a:r>
              <a:rPr lang="en-US" sz="1200" dirty="0">
                <a:solidFill>
                  <a:schemeClr val="bg1"/>
                </a:solidFill>
              </a:rPr>
              <a:t>Peterson+2022</a:t>
            </a:r>
          </a:p>
        </p:txBody>
      </p:sp>
    </p:spTree>
    <p:extLst>
      <p:ext uri="{BB962C8B-B14F-4D97-AF65-F5344CB8AC3E}">
        <p14:creationId xmlns:p14="http://schemas.microsoft.com/office/powerpoint/2010/main" val="10609395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D6BBB37-A24A-96A5-A9C8-53F740BE3E76}"/>
              </a:ext>
            </a:extLst>
          </p:cNvPr>
          <p:cNvPicPr>
            <a:picLocks noChangeAspect="1"/>
          </p:cNvPicPr>
          <p:nvPr/>
        </p:nvPicPr>
        <p:blipFill>
          <a:blip r:embed="rId3"/>
          <a:stretch>
            <a:fillRect/>
          </a:stretch>
        </p:blipFill>
        <p:spPr>
          <a:xfrm>
            <a:off x="499419" y="1444176"/>
            <a:ext cx="11193162" cy="4342872"/>
          </a:xfrm>
          <a:prstGeom prst="rect">
            <a:avLst/>
          </a:prstGeom>
        </p:spPr>
      </p:pic>
      <p:sp>
        <p:nvSpPr>
          <p:cNvPr id="10" name="Rectangle 9">
            <a:extLst>
              <a:ext uri="{FF2B5EF4-FFF2-40B4-BE49-F238E27FC236}">
                <a16:creationId xmlns:a16="http://schemas.microsoft.com/office/drawing/2014/main" id="{A3D89862-F553-DF1E-D9D3-86712D9DD534}"/>
              </a:ext>
            </a:extLst>
          </p:cNvPr>
          <p:cNvSpPr/>
          <p:nvPr/>
        </p:nvSpPr>
        <p:spPr>
          <a:xfrm>
            <a:off x="3393989" y="5823301"/>
            <a:ext cx="5404022" cy="307777"/>
          </a:xfrm>
          <a:prstGeom prst="rect">
            <a:avLst/>
          </a:prstGeom>
        </p:spPr>
        <p:txBody>
          <a:bodyPr wrap="square">
            <a:spAutoFit/>
          </a:bodyPr>
          <a:lstStyle/>
          <a:p>
            <a:r>
              <a:rPr lang="en-US" sz="1400" dirty="0"/>
              <a:t>http://</a:t>
            </a:r>
            <a:r>
              <a:rPr lang="en-US" sz="1400" dirty="0" err="1"/>
              <a:t>spiff.rit.edu</a:t>
            </a:r>
            <a:r>
              <a:rPr lang="en-US" sz="1400" dirty="0"/>
              <a:t>/classes/ladder/lectures/</a:t>
            </a:r>
            <a:r>
              <a:rPr lang="en-US" sz="1400" dirty="0" err="1"/>
              <a:t>distant_gal</a:t>
            </a:r>
            <a:r>
              <a:rPr lang="en-US" sz="1400" dirty="0"/>
              <a:t>/</a:t>
            </a:r>
            <a:r>
              <a:rPr lang="en-US" sz="1400" dirty="0" err="1"/>
              <a:t>distant_gal.html</a:t>
            </a:r>
            <a:endParaRPr lang="en-US" sz="1400" dirty="0"/>
          </a:p>
        </p:txBody>
      </p:sp>
      <p:sp>
        <p:nvSpPr>
          <p:cNvPr id="7" name="Left Brace 6">
            <a:extLst>
              <a:ext uri="{FF2B5EF4-FFF2-40B4-BE49-F238E27FC236}">
                <a16:creationId xmlns:a16="http://schemas.microsoft.com/office/drawing/2014/main" id="{7008BD76-A566-B175-CE0E-011A118670C5}"/>
              </a:ext>
            </a:extLst>
          </p:cNvPr>
          <p:cNvSpPr/>
          <p:nvPr/>
        </p:nvSpPr>
        <p:spPr>
          <a:xfrm rot="16200000">
            <a:off x="3303128" y="3212444"/>
            <a:ext cx="1038828" cy="3107805"/>
          </a:xfrm>
          <a:prstGeom prst="leftBrace">
            <a:avLst>
              <a:gd name="adj1" fmla="val 33664"/>
              <a:gd name="adj2" fmla="val 85012"/>
            </a:avLst>
          </a:prstGeom>
          <a:ln>
            <a:solidFill>
              <a:srgbClr val="FFFF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2" name="Rectangle 1">
            <a:extLst>
              <a:ext uri="{FF2B5EF4-FFF2-40B4-BE49-F238E27FC236}">
                <a16:creationId xmlns:a16="http://schemas.microsoft.com/office/drawing/2014/main" id="{2DAC20C7-B740-F3CD-9521-E57F3CA43577}"/>
              </a:ext>
            </a:extLst>
          </p:cNvPr>
          <p:cNvSpPr/>
          <p:nvPr/>
        </p:nvSpPr>
        <p:spPr>
          <a:xfrm>
            <a:off x="1411258" y="4878728"/>
            <a:ext cx="2281066" cy="80201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10C83BEC-AED3-5BE5-B186-62E6F7A3645C}"/>
              </a:ext>
            </a:extLst>
          </p:cNvPr>
          <p:cNvSpPr/>
          <p:nvPr/>
        </p:nvSpPr>
        <p:spPr>
          <a:xfrm>
            <a:off x="5133372" y="4921005"/>
            <a:ext cx="2772137" cy="80201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6F002CA8-E34D-9C02-8F1D-B60697887823}"/>
              </a:ext>
            </a:extLst>
          </p:cNvPr>
          <p:cNvSpPr>
            <a:spLocks noGrp="1"/>
          </p:cNvSpPr>
          <p:nvPr>
            <p:ph type="title"/>
          </p:nvPr>
        </p:nvSpPr>
        <p:spPr>
          <a:xfrm>
            <a:off x="0" y="0"/>
            <a:ext cx="12192000" cy="1325563"/>
          </a:xfrm>
        </p:spPr>
        <p:txBody>
          <a:bodyPr>
            <a:normAutofit/>
          </a:bodyPr>
          <a:lstStyle/>
          <a:p>
            <a:pPr algn="ctr"/>
            <a:r>
              <a:rPr lang="en-US" sz="3300" dirty="0"/>
              <a:t>Distance Measurement Methods are Scale Dependent</a:t>
            </a:r>
          </a:p>
        </p:txBody>
      </p:sp>
    </p:spTree>
    <p:extLst>
      <p:ext uri="{BB962C8B-B14F-4D97-AF65-F5344CB8AC3E}">
        <p14:creationId xmlns:p14="http://schemas.microsoft.com/office/powerpoint/2010/main" val="24556932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A58BC07-23E8-1A08-24A7-4F13FD1A2DCC}"/>
              </a:ext>
            </a:extLst>
          </p:cNvPr>
          <p:cNvSpPr txBox="1"/>
          <p:nvPr/>
        </p:nvSpPr>
        <p:spPr>
          <a:xfrm>
            <a:off x="3823996" y="6353628"/>
            <a:ext cx="4544008" cy="369332"/>
          </a:xfrm>
          <a:prstGeom prst="rect">
            <a:avLst/>
          </a:prstGeom>
          <a:noFill/>
        </p:spPr>
        <p:txBody>
          <a:bodyPr wrap="square" rtlCol="0">
            <a:spAutoFit/>
          </a:bodyPr>
          <a:lstStyle/>
          <a:p>
            <a:pPr algn="ctr"/>
            <a:r>
              <a:rPr lang="en-US" b="0" i="0" u="none" strike="noStrike" dirty="0">
                <a:effectLst/>
                <a:latin typeface="Public Sans Web"/>
              </a:rPr>
              <a:t>Credits: NASA, ESA, and A. </a:t>
            </a:r>
            <a:r>
              <a:rPr lang="en-US" b="0" i="0" u="none" strike="noStrike" dirty="0" err="1">
                <a:effectLst/>
                <a:latin typeface="Public Sans Web"/>
              </a:rPr>
              <a:t>Feild</a:t>
            </a:r>
            <a:r>
              <a:rPr lang="en-US" b="0" i="0" u="none" strike="noStrike" dirty="0">
                <a:effectLst/>
                <a:latin typeface="Public Sans Web"/>
              </a:rPr>
              <a:t> (</a:t>
            </a:r>
            <a:r>
              <a:rPr lang="en-US" b="0" i="0" u="none" strike="noStrike" dirty="0" err="1">
                <a:effectLst/>
                <a:latin typeface="Public Sans Web"/>
              </a:rPr>
              <a:t>STScI</a:t>
            </a:r>
            <a:r>
              <a:rPr lang="en-US" b="0" i="0" u="none" strike="noStrike" dirty="0">
                <a:effectLst/>
                <a:latin typeface="Public Sans Web"/>
              </a:rPr>
              <a:t>)</a:t>
            </a:r>
            <a:endParaRPr lang="en-US" dirty="0"/>
          </a:p>
        </p:txBody>
      </p:sp>
      <p:pic>
        <p:nvPicPr>
          <p:cNvPr id="4" name="Picture 3">
            <a:extLst>
              <a:ext uri="{FF2B5EF4-FFF2-40B4-BE49-F238E27FC236}">
                <a16:creationId xmlns:a16="http://schemas.microsoft.com/office/drawing/2014/main" id="{5678C716-6F46-08FB-A229-86909F6FD146}"/>
              </a:ext>
            </a:extLst>
          </p:cNvPr>
          <p:cNvPicPr>
            <a:picLocks noChangeAspect="1"/>
          </p:cNvPicPr>
          <p:nvPr/>
        </p:nvPicPr>
        <p:blipFill>
          <a:blip r:embed="rId3"/>
          <a:stretch>
            <a:fillRect/>
          </a:stretch>
        </p:blipFill>
        <p:spPr>
          <a:xfrm>
            <a:off x="1261434" y="599354"/>
            <a:ext cx="9628876" cy="5777326"/>
          </a:xfrm>
          <a:prstGeom prst="rect">
            <a:avLst/>
          </a:prstGeom>
        </p:spPr>
      </p:pic>
      <p:sp>
        <p:nvSpPr>
          <p:cNvPr id="7" name="Rectangle 6">
            <a:extLst>
              <a:ext uri="{FF2B5EF4-FFF2-40B4-BE49-F238E27FC236}">
                <a16:creationId xmlns:a16="http://schemas.microsoft.com/office/drawing/2014/main" id="{E72E4398-A4F9-460C-F03B-8C14881CBE70}"/>
              </a:ext>
            </a:extLst>
          </p:cNvPr>
          <p:cNvSpPr/>
          <p:nvPr/>
        </p:nvSpPr>
        <p:spPr>
          <a:xfrm>
            <a:off x="3286534" y="1695767"/>
            <a:ext cx="885896" cy="95410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4D043DF-0566-2998-6FF2-67A40A0FC722}"/>
              </a:ext>
            </a:extLst>
          </p:cNvPr>
          <p:cNvSpPr/>
          <p:nvPr/>
        </p:nvSpPr>
        <p:spPr>
          <a:xfrm>
            <a:off x="4250187" y="1695767"/>
            <a:ext cx="819527" cy="85533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Triangle 8">
            <a:extLst>
              <a:ext uri="{FF2B5EF4-FFF2-40B4-BE49-F238E27FC236}">
                <a16:creationId xmlns:a16="http://schemas.microsoft.com/office/drawing/2014/main" id="{94E50C3E-BE75-68FD-2488-81326C91B38E}"/>
              </a:ext>
            </a:extLst>
          </p:cNvPr>
          <p:cNvSpPr/>
          <p:nvPr/>
        </p:nvSpPr>
        <p:spPr>
          <a:xfrm rot="10800000" flipV="1">
            <a:off x="4659948" y="2452348"/>
            <a:ext cx="409765" cy="98751"/>
          </a:xfrm>
          <a:prstGeom prst="rtTriangle">
            <a:avLst/>
          </a:prstGeom>
          <a:solidFill>
            <a:srgbClr val="2220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236054CC-2A56-639E-AF8A-E6F5E0A2D4E4}"/>
              </a:ext>
            </a:extLst>
          </p:cNvPr>
          <p:cNvSpPr txBox="1"/>
          <p:nvPr/>
        </p:nvSpPr>
        <p:spPr>
          <a:xfrm>
            <a:off x="3084504" y="1756977"/>
            <a:ext cx="1195200" cy="954107"/>
          </a:xfrm>
          <a:prstGeom prst="rect">
            <a:avLst/>
          </a:prstGeom>
          <a:noFill/>
        </p:spPr>
        <p:txBody>
          <a:bodyPr wrap="square" rtlCol="0">
            <a:spAutoFit/>
          </a:bodyPr>
          <a:lstStyle/>
          <a:p>
            <a:pPr algn="ctr"/>
            <a:r>
              <a:rPr lang="en-US" sz="1400" dirty="0">
                <a:solidFill>
                  <a:schemeClr val="bg1"/>
                </a:solidFill>
              </a:rPr>
              <a:t>TRGB in the Large </a:t>
            </a:r>
            <a:r>
              <a:rPr lang="en-US" sz="1400" dirty="0" err="1">
                <a:solidFill>
                  <a:schemeClr val="bg1"/>
                </a:solidFill>
              </a:rPr>
              <a:t>Magellanic</a:t>
            </a:r>
            <a:r>
              <a:rPr lang="en-US" sz="1400" dirty="0">
                <a:solidFill>
                  <a:schemeClr val="bg1"/>
                </a:solidFill>
              </a:rPr>
              <a:t> Cloud</a:t>
            </a:r>
          </a:p>
        </p:txBody>
      </p:sp>
      <p:sp>
        <p:nvSpPr>
          <p:cNvPr id="12" name="TextBox 11">
            <a:extLst>
              <a:ext uri="{FF2B5EF4-FFF2-40B4-BE49-F238E27FC236}">
                <a16:creationId xmlns:a16="http://schemas.microsoft.com/office/drawing/2014/main" id="{A407CB5A-F22D-B556-912B-877931985408}"/>
              </a:ext>
            </a:extLst>
          </p:cNvPr>
          <p:cNvSpPr txBox="1"/>
          <p:nvPr/>
        </p:nvSpPr>
        <p:spPr>
          <a:xfrm>
            <a:off x="3997989" y="1626640"/>
            <a:ext cx="1323921" cy="954107"/>
          </a:xfrm>
          <a:prstGeom prst="rect">
            <a:avLst/>
          </a:prstGeom>
          <a:noFill/>
        </p:spPr>
        <p:txBody>
          <a:bodyPr wrap="square" rtlCol="0">
            <a:spAutoFit/>
          </a:bodyPr>
          <a:lstStyle/>
          <a:p>
            <a:pPr algn="ctr"/>
            <a:r>
              <a:rPr lang="en-US" sz="1400" dirty="0">
                <a:solidFill>
                  <a:schemeClr val="bg1"/>
                </a:solidFill>
              </a:rPr>
              <a:t>Galaxies hosting TRGB and Type </a:t>
            </a:r>
            <a:r>
              <a:rPr lang="en-US" sz="1400" dirty="0" err="1">
                <a:solidFill>
                  <a:schemeClr val="bg1"/>
                </a:solidFill>
              </a:rPr>
              <a:t>Ia</a:t>
            </a:r>
            <a:r>
              <a:rPr lang="en-US" sz="1400" dirty="0">
                <a:solidFill>
                  <a:schemeClr val="bg1"/>
                </a:solidFill>
              </a:rPr>
              <a:t> Supernovae</a:t>
            </a:r>
          </a:p>
        </p:txBody>
      </p:sp>
      <p:sp>
        <p:nvSpPr>
          <p:cNvPr id="13" name="Rectangle 12">
            <a:extLst>
              <a:ext uri="{FF2B5EF4-FFF2-40B4-BE49-F238E27FC236}">
                <a16:creationId xmlns:a16="http://schemas.microsoft.com/office/drawing/2014/main" id="{60C0C9C8-656C-44A1-E268-5E193DEC361C}"/>
              </a:ext>
            </a:extLst>
          </p:cNvPr>
          <p:cNvSpPr/>
          <p:nvPr/>
        </p:nvSpPr>
        <p:spPr>
          <a:xfrm>
            <a:off x="2475330" y="5370162"/>
            <a:ext cx="1423809" cy="38989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AE372D6-6A6A-9BD3-01CA-081181086C32}"/>
              </a:ext>
            </a:extLst>
          </p:cNvPr>
          <p:cNvSpPr/>
          <p:nvPr/>
        </p:nvSpPr>
        <p:spPr>
          <a:xfrm>
            <a:off x="3899140" y="5374468"/>
            <a:ext cx="4353464" cy="37483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A73128C-052D-7D4C-2269-6EB86033BACF}"/>
              </a:ext>
            </a:extLst>
          </p:cNvPr>
          <p:cNvSpPr/>
          <p:nvPr/>
        </p:nvSpPr>
        <p:spPr>
          <a:xfrm>
            <a:off x="6677787" y="5438528"/>
            <a:ext cx="3865626" cy="24304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33670135-0C2C-9D22-8DC5-4D2A6578CF2E}"/>
              </a:ext>
            </a:extLst>
          </p:cNvPr>
          <p:cNvSpPr txBox="1">
            <a:spLocks/>
          </p:cNvSpPr>
          <p:nvPr/>
        </p:nvSpPr>
        <p:spPr>
          <a:xfrm>
            <a:off x="0" y="20745"/>
            <a:ext cx="12192000" cy="6373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300" dirty="0"/>
              <a:t>The Cosmological Distance Ladder</a:t>
            </a:r>
          </a:p>
        </p:txBody>
      </p:sp>
    </p:spTree>
    <p:extLst>
      <p:ext uri="{BB962C8B-B14F-4D97-AF65-F5344CB8AC3E}">
        <p14:creationId xmlns:p14="http://schemas.microsoft.com/office/powerpoint/2010/main" val="37352314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A58BC07-23E8-1A08-24A7-4F13FD1A2DCC}"/>
              </a:ext>
            </a:extLst>
          </p:cNvPr>
          <p:cNvSpPr txBox="1"/>
          <p:nvPr/>
        </p:nvSpPr>
        <p:spPr>
          <a:xfrm>
            <a:off x="3823996" y="6353628"/>
            <a:ext cx="4544008" cy="369332"/>
          </a:xfrm>
          <a:prstGeom prst="rect">
            <a:avLst/>
          </a:prstGeom>
          <a:noFill/>
        </p:spPr>
        <p:txBody>
          <a:bodyPr wrap="square" rtlCol="0">
            <a:spAutoFit/>
          </a:bodyPr>
          <a:lstStyle/>
          <a:p>
            <a:pPr algn="ctr"/>
            <a:r>
              <a:rPr lang="en-US" b="0" i="0" u="none" strike="noStrike" dirty="0">
                <a:effectLst/>
                <a:latin typeface="Public Sans Web"/>
              </a:rPr>
              <a:t>Credits: NASA, ESA, and A. </a:t>
            </a:r>
            <a:r>
              <a:rPr lang="en-US" b="0" i="0" u="none" strike="noStrike" dirty="0" err="1">
                <a:effectLst/>
                <a:latin typeface="Public Sans Web"/>
              </a:rPr>
              <a:t>Feild</a:t>
            </a:r>
            <a:r>
              <a:rPr lang="en-US" b="0" i="0" u="none" strike="noStrike" dirty="0">
                <a:effectLst/>
                <a:latin typeface="Public Sans Web"/>
              </a:rPr>
              <a:t> (</a:t>
            </a:r>
            <a:r>
              <a:rPr lang="en-US" b="0" i="0" u="none" strike="noStrike" dirty="0" err="1">
                <a:effectLst/>
                <a:latin typeface="Public Sans Web"/>
              </a:rPr>
              <a:t>STScI</a:t>
            </a:r>
            <a:r>
              <a:rPr lang="en-US" b="0" i="0" u="none" strike="noStrike" dirty="0">
                <a:effectLst/>
                <a:latin typeface="Public Sans Web"/>
              </a:rPr>
              <a:t>)</a:t>
            </a:r>
            <a:endParaRPr lang="en-US" dirty="0"/>
          </a:p>
        </p:txBody>
      </p:sp>
      <p:pic>
        <p:nvPicPr>
          <p:cNvPr id="4" name="Picture 3">
            <a:extLst>
              <a:ext uri="{FF2B5EF4-FFF2-40B4-BE49-F238E27FC236}">
                <a16:creationId xmlns:a16="http://schemas.microsoft.com/office/drawing/2014/main" id="{5678C716-6F46-08FB-A229-86909F6FD146}"/>
              </a:ext>
            </a:extLst>
          </p:cNvPr>
          <p:cNvPicPr>
            <a:picLocks noChangeAspect="1"/>
          </p:cNvPicPr>
          <p:nvPr/>
        </p:nvPicPr>
        <p:blipFill>
          <a:blip r:embed="rId3"/>
          <a:stretch>
            <a:fillRect/>
          </a:stretch>
        </p:blipFill>
        <p:spPr>
          <a:xfrm>
            <a:off x="1261434" y="599354"/>
            <a:ext cx="9628876" cy="5777326"/>
          </a:xfrm>
          <a:prstGeom prst="rect">
            <a:avLst/>
          </a:prstGeom>
        </p:spPr>
      </p:pic>
      <p:sp>
        <p:nvSpPr>
          <p:cNvPr id="7" name="Rectangle 6">
            <a:extLst>
              <a:ext uri="{FF2B5EF4-FFF2-40B4-BE49-F238E27FC236}">
                <a16:creationId xmlns:a16="http://schemas.microsoft.com/office/drawing/2014/main" id="{E72E4398-A4F9-460C-F03B-8C14881CBE70}"/>
              </a:ext>
            </a:extLst>
          </p:cNvPr>
          <p:cNvSpPr/>
          <p:nvPr/>
        </p:nvSpPr>
        <p:spPr>
          <a:xfrm>
            <a:off x="3286534" y="1695767"/>
            <a:ext cx="885896" cy="95410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4D043DF-0566-2998-6FF2-67A40A0FC722}"/>
              </a:ext>
            </a:extLst>
          </p:cNvPr>
          <p:cNvSpPr/>
          <p:nvPr/>
        </p:nvSpPr>
        <p:spPr>
          <a:xfrm>
            <a:off x="4250187" y="1695767"/>
            <a:ext cx="819527" cy="85533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Triangle 8">
            <a:extLst>
              <a:ext uri="{FF2B5EF4-FFF2-40B4-BE49-F238E27FC236}">
                <a16:creationId xmlns:a16="http://schemas.microsoft.com/office/drawing/2014/main" id="{94E50C3E-BE75-68FD-2488-81326C91B38E}"/>
              </a:ext>
            </a:extLst>
          </p:cNvPr>
          <p:cNvSpPr/>
          <p:nvPr/>
        </p:nvSpPr>
        <p:spPr>
          <a:xfrm rot="10800000" flipV="1">
            <a:off x="4659948" y="2452348"/>
            <a:ext cx="409765" cy="98751"/>
          </a:xfrm>
          <a:prstGeom prst="rtTriangle">
            <a:avLst/>
          </a:prstGeom>
          <a:solidFill>
            <a:srgbClr val="2220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236054CC-2A56-639E-AF8A-E6F5E0A2D4E4}"/>
              </a:ext>
            </a:extLst>
          </p:cNvPr>
          <p:cNvSpPr txBox="1"/>
          <p:nvPr/>
        </p:nvSpPr>
        <p:spPr>
          <a:xfrm>
            <a:off x="3084504" y="1756977"/>
            <a:ext cx="1195200" cy="954107"/>
          </a:xfrm>
          <a:prstGeom prst="rect">
            <a:avLst/>
          </a:prstGeom>
          <a:noFill/>
        </p:spPr>
        <p:txBody>
          <a:bodyPr wrap="square" rtlCol="0">
            <a:spAutoFit/>
          </a:bodyPr>
          <a:lstStyle/>
          <a:p>
            <a:pPr algn="ctr"/>
            <a:r>
              <a:rPr lang="en-US" sz="1400" dirty="0">
                <a:solidFill>
                  <a:schemeClr val="bg1"/>
                </a:solidFill>
              </a:rPr>
              <a:t>TRGB in the Large </a:t>
            </a:r>
            <a:r>
              <a:rPr lang="en-US" sz="1400" dirty="0" err="1">
                <a:solidFill>
                  <a:schemeClr val="bg1"/>
                </a:solidFill>
              </a:rPr>
              <a:t>Magellanic</a:t>
            </a:r>
            <a:r>
              <a:rPr lang="en-US" sz="1400" dirty="0">
                <a:solidFill>
                  <a:schemeClr val="bg1"/>
                </a:solidFill>
              </a:rPr>
              <a:t> Cloud</a:t>
            </a:r>
          </a:p>
        </p:txBody>
      </p:sp>
      <p:sp>
        <p:nvSpPr>
          <p:cNvPr id="12" name="TextBox 11">
            <a:extLst>
              <a:ext uri="{FF2B5EF4-FFF2-40B4-BE49-F238E27FC236}">
                <a16:creationId xmlns:a16="http://schemas.microsoft.com/office/drawing/2014/main" id="{A407CB5A-F22D-B556-912B-877931985408}"/>
              </a:ext>
            </a:extLst>
          </p:cNvPr>
          <p:cNvSpPr txBox="1"/>
          <p:nvPr/>
        </p:nvSpPr>
        <p:spPr>
          <a:xfrm>
            <a:off x="3997989" y="1626640"/>
            <a:ext cx="1323921" cy="954107"/>
          </a:xfrm>
          <a:prstGeom prst="rect">
            <a:avLst/>
          </a:prstGeom>
          <a:noFill/>
        </p:spPr>
        <p:txBody>
          <a:bodyPr wrap="square" rtlCol="0">
            <a:spAutoFit/>
          </a:bodyPr>
          <a:lstStyle/>
          <a:p>
            <a:pPr algn="ctr"/>
            <a:r>
              <a:rPr lang="en-US" sz="1400" dirty="0">
                <a:solidFill>
                  <a:schemeClr val="bg1"/>
                </a:solidFill>
              </a:rPr>
              <a:t>Galaxies hosting TRGB and Type </a:t>
            </a:r>
            <a:r>
              <a:rPr lang="en-US" sz="1400" dirty="0" err="1">
                <a:solidFill>
                  <a:schemeClr val="bg1"/>
                </a:solidFill>
              </a:rPr>
              <a:t>Ia</a:t>
            </a:r>
            <a:r>
              <a:rPr lang="en-US" sz="1400" dirty="0">
                <a:solidFill>
                  <a:schemeClr val="bg1"/>
                </a:solidFill>
              </a:rPr>
              <a:t> Supernovae</a:t>
            </a:r>
          </a:p>
        </p:txBody>
      </p:sp>
      <p:sp>
        <p:nvSpPr>
          <p:cNvPr id="13" name="Rectangle 12">
            <a:extLst>
              <a:ext uri="{FF2B5EF4-FFF2-40B4-BE49-F238E27FC236}">
                <a16:creationId xmlns:a16="http://schemas.microsoft.com/office/drawing/2014/main" id="{60C0C9C8-656C-44A1-E268-5E193DEC361C}"/>
              </a:ext>
            </a:extLst>
          </p:cNvPr>
          <p:cNvSpPr/>
          <p:nvPr/>
        </p:nvSpPr>
        <p:spPr>
          <a:xfrm>
            <a:off x="2475330" y="5370162"/>
            <a:ext cx="1423809" cy="38989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AE372D6-6A6A-9BD3-01CA-081181086C32}"/>
              </a:ext>
            </a:extLst>
          </p:cNvPr>
          <p:cNvSpPr/>
          <p:nvPr/>
        </p:nvSpPr>
        <p:spPr>
          <a:xfrm>
            <a:off x="3899140" y="5374468"/>
            <a:ext cx="4353464" cy="37483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A73128C-052D-7D4C-2269-6EB86033BACF}"/>
              </a:ext>
            </a:extLst>
          </p:cNvPr>
          <p:cNvSpPr/>
          <p:nvPr/>
        </p:nvSpPr>
        <p:spPr>
          <a:xfrm>
            <a:off x="6677787" y="5438528"/>
            <a:ext cx="3865626" cy="24304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33670135-0C2C-9D22-8DC5-4D2A6578CF2E}"/>
              </a:ext>
            </a:extLst>
          </p:cNvPr>
          <p:cNvSpPr txBox="1">
            <a:spLocks/>
          </p:cNvSpPr>
          <p:nvPr/>
        </p:nvSpPr>
        <p:spPr>
          <a:xfrm>
            <a:off x="0" y="20745"/>
            <a:ext cx="12192000" cy="6373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300" dirty="0"/>
              <a:t>The Cosmological Distance Ladder</a:t>
            </a:r>
          </a:p>
        </p:txBody>
      </p:sp>
      <p:sp>
        <p:nvSpPr>
          <p:cNvPr id="2" name="Oval 1">
            <a:extLst>
              <a:ext uri="{FF2B5EF4-FFF2-40B4-BE49-F238E27FC236}">
                <a16:creationId xmlns:a16="http://schemas.microsoft.com/office/drawing/2014/main" id="{AEF5ECF7-DD88-8AAE-C7DA-55CA5336000A}"/>
              </a:ext>
            </a:extLst>
          </p:cNvPr>
          <p:cNvSpPr/>
          <p:nvPr/>
        </p:nvSpPr>
        <p:spPr>
          <a:xfrm>
            <a:off x="2966133" y="1544491"/>
            <a:ext cx="1323922" cy="2650991"/>
          </a:xfrm>
          <a:prstGeom prst="ellipse">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66345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18543</TotalTime>
  <Words>2494</Words>
  <Application>Microsoft Macintosh PowerPoint</Application>
  <PresentationFormat>Widescreen</PresentationFormat>
  <Paragraphs>322</Paragraphs>
  <Slides>37</Slides>
  <Notes>36</Notes>
  <HiddenSlides>1</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37</vt:i4>
      </vt:variant>
    </vt:vector>
  </HeadingPairs>
  <TitlesOfParts>
    <vt:vector size="46" baseType="lpstr">
      <vt:lpstr>Aptos</vt:lpstr>
      <vt:lpstr>Arial</vt:lpstr>
      <vt:lpstr>Baloo 2</vt:lpstr>
      <vt:lpstr>Cambria Math</vt:lpstr>
      <vt:lpstr>Public Sans Web</vt:lpstr>
      <vt:lpstr>Rockwell</vt:lpstr>
      <vt:lpstr>Tw Cen MT</vt:lpstr>
      <vt:lpstr>Wingdings</vt:lpstr>
      <vt:lpstr>Office Theme</vt:lpstr>
      <vt:lpstr>The Tip of Red Giant Branch-based Distance Method  in the Era of Infrared Space-based Telescopes</vt:lpstr>
      <vt:lpstr>PowerPoint Presentation</vt:lpstr>
      <vt:lpstr>PowerPoint Presentation</vt:lpstr>
      <vt:lpstr>Distance Measurement Methods are Scale Dependent</vt:lpstr>
      <vt:lpstr>Distance Measurement Methods are Scale Dependent</vt:lpstr>
      <vt:lpstr>Distance Measurement Methods are Scale Dependent</vt:lpstr>
      <vt:lpstr>Distance Measurement Methods are Scale Dependent</vt:lpstr>
      <vt:lpstr>PowerPoint Presentation</vt:lpstr>
      <vt:lpstr>PowerPoint Presentation</vt:lpstr>
      <vt:lpstr>PowerPoint Presentation</vt:lpstr>
      <vt:lpstr>PowerPoint Presentation</vt:lpstr>
      <vt:lpstr>The TRGB from Optical to Near Infrared (NIR) Wavelengths</vt:lpstr>
      <vt:lpstr>PowerPoint Presentation</vt:lpstr>
      <vt:lpstr>PowerPoint Presentation</vt:lpstr>
      <vt:lpstr>PowerPoint Presentation</vt:lpstr>
      <vt:lpstr>Empirical Characterization of the HST NIR TRGB color-dependence</vt:lpstr>
      <vt:lpstr>Empirical Characterization of the HST NIR TRGB color-dependence</vt:lpstr>
      <vt:lpstr>Empirical Characterization of the HST NIR TRGB color-dependence</vt:lpstr>
      <vt:lpstr>The TRGB in JWST NIRCam Wide Filters</vt:lpstr>
      <vt:lpstr>The TRGB in JWST NIRCam Wide Filters</vt:lpstr>
      <vt:lpstr>The TRGB in JWST NIRCam Wide Filters</vt:lpstr>
      <vt:lpstr>The Roman Telescope: A saving Grace</vt:lpstr>
      <vt:lpstr>PowerPoint Presentation</vt:lpstr>
      <vt:lpstr>PowerPoint Presentation</vt:lpstr>
      <vt:lpstr>PowerPoint Presentation</vt:lpstr>
      <vt:lpstr>PowerPoint Presentation</vt:lpstr>
      <vt:lpstr>PowerPoint Presentation</vt:lpstr>
      <vt:lpstr>PowerPoint Presentation</vt:lpstr>
      <vt:lpstr>How does the TRGB with Roman advance science?</vt:lpstr>
      <vt:lpstr>PowerPoint Presentation</vt:lpstr>
      <vt:lpstr>Bonus Slides</vt:lpstr>
      <vt:lpstr>Theory Behind the Tip of the Red Giant Branch (TRGB)</vt:lpstr>
      <vt:lpstr>PowerPoint Presentation</vt:lpstr>
      <vt:lpstr>Combined Stellar Catalog:  Broadening the Color Baseline</vt:lpstr>
      <vt:lpstr>Combined Stellar Catalog:  Broadening the Color Baseline</vt:lpstr>
      <vt:lpstr>Combined Stellar Catalog:  Broadening the Color Baseline</vt:lpstr>
      <vt:lpstr>Observational Challenges of the TRGB method with HST and JWST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Tip of Red Giant Branch-based Distance Method  in the Era of Infrared Space-based Telescopes</dc:title>
  <dc:creator>Max Newman</dc:creator>
  <cp:lastModifiedBy>Max Newman</cp:lastModifiedBy>
  <cp:revision>479</cp:revision>
  <dcterms:created xsi:type="dcterms:W3CDTF">2024-06-19T17:02:24Z</dcterms:created>
  <dcterms:modified xsi:type="dcterms:W3CDTF">2024-07-11T06:03:18Z</dcterms:modified>
</cp:coreProperties>
</file>