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oto Sans Symbol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otoSansSymbols-bold.fntdata"/><Relationship Id="rId10" Type="http://schemas.openxmlformats.org/officeDocument/2006/relationships/slide" Target="slides/slide5.xml"/><Relationship Id="rId21" Type="http://schemas.openxmlformats.org/officeDocument/2006/relationships/font" Target="fonts/NotoSansSymbol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"/>
          <p:cNvSpPr txBox="1"/>
          <p:nvPr>
            <p:ph idx="1" type="body"/>
          </p:nvPr>
        </p:nvSpPr>
        <p:spPr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58" name="Google Shape;58;p2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 rot="5400000">
            <a:off x="2872978" y="-1215628"/>
            <a:ext cx="339804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5" name="Google Shape;155;p11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1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 rot="5400000">
            <a:off x="5463183" y="1374577"/>
            <a:ext cx="438983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1" type="body"/>
          </p:nvPr>
        </p:nvSpPr>
        <p:spPr>
          <a:xfrm rot="5400000">
            <a:off x="1272183" y="-606623"/>
            <a:ext cx="43898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2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457200" y="1200150"/>
            <a:ext cx="4038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2" type="body"/>
          </p:nvPr>
        </p:nvSpPr>
        <p:spPr>
          <a:xfrm>
            <a:off x="4648200" y="1200150"/>
            <a:ext cx="4038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68" name="Google Shape;168;p13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"/>
          <p:cNvGrpSpPr/>
          <p:nvPr/>
        </p:nvGrpSpPr>
        <p:grpSpPr>
          <a:xfrm>
            <a:off x="0" y="0"/>
            <a:ext cx="9144000" cy="5142310"/>
            <a:chOff x="0" y="0"/>
            <a:chExt cx="5760" cy="4319"/>
          </a:xfrm>
        </p:grpSpPr>
        <p:sp>
          <p:nvSpPr>
            <p:cNvPr id="72" name="Google Shape;72;p5"/>
            <p:cNvSpPr/>
            <p:nvPr/>
          </p:nvSpPr>
          <p:spPr>
            <a:xfrm>
              <a:off x="0" y="12"/>
              <a:ext cx="5758" cy="3273"/>
            </a:xfrm>
            <a:custGeom>
              <a:rect b="b" l="l" r="r" t="t"/>
              <a:pathLst>
                <a:path extrusionOk="0" h="3273" w="574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6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49" y="0"/>
              <a:ext cx="5609" cy="3243"/>
            </a:xfrm>
            <a:custGeom>
              <a:rect b="b" l="l" r="r" t="t"/>
              <a:pathLst>
                <a:path extrusionOk="0" h="3243" w="5591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7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0" y="3433"/>
              <a:ext cx="4038" cy="191"/>
            </a:xfrm>
            <a:custGeom>
              <a:rect b="b" l="l" r="r" t="t"/>
              <a:pathLst>
                <a:path extrusionOk="0" h="192" w="404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7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038" y="3577"/>
              <a:ext cx="1720" cy="65"/>
            </a:xfrm>
            <a:custGeom>
              <a:rect b="b" l="l" r="r" t="t"/>
              <a:pathLst>
                <a:path extrusionOk="0" h="66" w="1722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3726"/>
              <a:ext cx="4784" cy="329"/>
            </a:xfrm>
            <a:custGeom>
              <a:rect b="b" l="l" r="r" t="t"/>
              <a:pathLst>
                <a:path extrusionOk="0" h="329" w="478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8B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784" y="3702"/>
              <a:ext cx="974" cy="101"/>
            </a:xfrm>
            <a:custGeom>
              <a:rect b="b" l="l" r="r" t="t"/>
              <a:pathLst>
                <a:path extrusionOk="0" h="101" w="975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9" y="3815"/>
              <a:ext cx="2139" cy="198"/>
            </a:xfrm>
            <a:custGeom>
              <a:rect b="b" l="l" r="r" t="t"/>
              <a:pathLst>
                <a:path extrusionOk="0" h="198" w="2141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0" y="3971"/>
              <a:ext cx="3619" cy="348"/>
            </a:xfrm>
            <a:custGeom>
              <a:rect b="b" l="l" r="r" t="t"/>
              <a:pathLst>
                <a:path extrusionOk="0" h="348" w="3623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84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2097" y="4043"/>
              <a:ext cx="2514" cy="276"/>
            </a:xfrm>
            <a:custGeom>
              <a:rect b="b" l="l" r="r" t="t"/>
              <a:pathLst>
                <a:path extrusionOk="0" h="276" w="2517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354" y="3869"/>
              <a:ext cx="1404" cy="378"/>
            </a:xfrm>
            <a:custGeom>
              <a:rect b="b" l="l" r="r" t="t"/>
              <a:pathLst>
                <a:path extrusionOk="0" h="378" w="1405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35359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0" y="3151"/>
              <a:ext cx="728" cy="240"/>
            </a:xfrm>
            <a:custGeom>
              <a:rect b="b" l="l" r="r" t="t"/>
              <a:pathLst>
                <a:path extrusionOk="0" h="240" w="729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0" y="1486"/>
              <a:ext cx="5030" cy="1671"/>
            </a:xfrm>
            <a:custGeom>
              <a:rect b="b" l="l" r="r" t="t"/>
              <a:pathLst>
                <a:path extrusionOk="0" h="1672" w="5035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74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0" y="3049"/>
              <a:ext cx="728" cy="318"/>
            </a:xfrm>
            <a:custGeom>
              <a:rect b="b" l="l" r="r" t="t"/>
              <a:pathLst>
                <a:path extrusionOk="0" h="318" w="729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0" y="916"/>
              <a:ext cx="5030" cy="2187"/>
            </a:xfrm>
            <a:custGeom>
              <a:rect b="b" l="l" r="r" t="t"/>
              <a:pathLst>
                <a:path extrusionOk="0" h="2188" w="5035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294" y="0"/>
              <a:ext cx="3159" cy="2725"/>
            </a:xfrm>
            <a:custGeom>
              <a:rect b="b" l="l" r="r" t="t"/>
              <a:pathLst>
                <a:path extrusionOk="0" h="2727" w="3163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435" y="2702"/>
              <a:ext cx="323" cy="299"/>
            </a:xfrm>
            <a:custGeom>
              <a:rect b="b" l="l" r="r" t="t"/>
              <a:pathLst>
                <a:path extrusionOk="0" h="299" w="323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646A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477" y="2588"/>
              <a:ext cx="281" cy="335"/>
            </a:xfrm>
            <a:custGeom>
              <a:rect b="b" l="l" r="r" t="t"/>
              <a:pathLst>
                <a:path extrusionOk="0" h="335" w="281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454" y="0"/>
              <a:ext cx="3119" cy="2678"/>
            </a:xfrm>
            <a:custGeom>
              <a:rect b="b" l="l" r="r" t="t"/>
              <a:pathLst>
                <a:path extrusionOk="0" h="2680" w="3122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626" y="2534"/>
              <a:ext cx="132" cy="132"/>
            </a:xfrm>
            <a:custGeom>
              <a:rect b="b" l="l" r="r" t="t"/>
              <a:pathLst>
                <a:path extrusionOk="0" h="132" w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112" y="0"/>
              <a:ext cx="2514" cy="2534"/>
            </a:xfrm>
            <a:custGeom>
              <a:rect b="b" l="l" r="r" t="t"/>
              <a:pathLst>
                <a:path extrusionOk="0" h="2536" w="2517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488" y="0"/>
              <a:ext cx="2198" cy="2480"/>
            </a:xfrm>
            <a:custGeom>
              <a:rect b="b" l="l" r="r" t="t"/>
              <a:pathLst>
                <a:path extrusionOk="0" h="2482" w="220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74" y="2474"/>
              <a:ext cx="84" cy="96"/>
            </a:xfrm>
            <a:custGeom>
              <a:rect b="b" l="l" r="r" t="t"/>
              <a:pathLst>
                <a:path extrusionOk="0" h="96" w="84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5555A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603" y="850"/>
              <a:ext cx="155" cy="516"/>
            </a:xfrm>
            <a:custGeom>
              <a:rect b="b" l="l" r="r" t="t"/>
              <a:pathLst>
                <a:path extrusionOk="0" h="516" w="155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107" y="0"/>
              <a:ext cx="573" cy="1042"/>
            </a:xfrm>
            <a:custGeom>
              <a:rect b="b" l="l" r="r" t="t"/>
              <a:pathLst>
                <a:path extrusionOk="0" h="1043" w="574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411" y="0"/>
              <a:ext cx="341" cy="796"/>
            </a:xfrm>
            <a:custGeom>
              <a:rect b="b" l="l" r="r" t="t"/>
              <a:pathLst>
                <a:path extrusionOk="0" h="797" w="341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6C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98" y="653"/>
              <a:ext cx="60" cy="311"/>
            </a:xfrm>
            <a:custGeom>
              <a:rect b="b" l="l" r="r" t="t"/>
              <a:pathLst>
                <a:path extrusionOk="0" h="312" w="6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" y="1601"/>
              <a:ext cx="5752" cy="1864"/>
            </a:xfrm>
            <a:custGeom>
              <a:rect b="b" l="l" r="r" t="t"/>
              <a:pathLst>
                <a:path extrusionOk="0" h="1864" w="574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7C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754" y="3483"/>
              <a:ext cx="6" cy="6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" y="2152"/>
              <a:ext cx="5752" cy="1337"/>
            </a:xfrm>
            <a:custGeom>
              <a:rect b="b" l="l" r="r" t="t"/>
              <a:pathLst>
                <a:path extrusionOk="0" h="1337" w="574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7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" y="3177"/>
              <a:ext cx="5752" cy="414"/>
            </a:xfrm>
            <a:custGeom>
              <a:rect b="b" l="l" r="r" t="t"/>
              <a:pathLst>
                <a:path extrusionOk="0" h="414" w="574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297" y="0"/>
              <a:ext cx="4457" cy="3177"/>
            </a:xfrm>
            <a:custGeom>
              <a:rect b="b" l="l" r="r" t="t"/>
              <a:pathLst>
                <a:path extrusionOk="0" h="3177" w="4448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321" y="0"/>
              <a:ext cx="2433" cy="2614"/>
            </a:xfrm>
            <a:custGeom>
              <a:rect b="b" l="l" r="r" t="t"/>
              <a:pathLst>
                <a:path extrusionOk="0" h="2614" w="2428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950" y="0"/>
              <a:ext cx="1804" cy="2464"/>
            </a:xfrm>
            <a:custGeom>
              <a:rect b="b" l="l" r="r" t="t"/>
              <a:pathLst>
                <a:path extrusionOk="0" h="2464" w="180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519" y="0"/>
              <a:ext cx="1235" cy="2074"/>
            </a:xfrm>
            <a:custGeom>
              <a:rect b="b" l="l" r="r" t="t"/>
              <a:pathLst>
                <a:path extrusionOk="0" h="2074" w="1232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694" y="0"/>
              <a:ext cx="1060" cy="1936"/>
            </a:xfrm>
            <a:custGeom>
              <a:rect b="b" l="l" r="r" t="t"/>
              <a:pathLst>
                <a:path extrusionOk="0" h="1936" w="1058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4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4981" y="0"/>
              <a:ext cx="773" cy="1487"/>
            </a:xfrm>
            <a:custGeom>
              <a:rect b="b" l="l" r="r" t="t"/>
              <a:pathLst>
                <a:path extrusionOk="0" h="1487" w="771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8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" name="Google Shape;108;p5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0" y="1632"/>
                <a:ext cx="3670" cy="1313"/>
              </a:xfrm>
              <a:custGeom>
                <a:rect b="b" l="l" r="r" t="t"/>
                <a:pathLst>
                  <a:path extrusionOk="0" h="1313" w="3659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84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rect b="b" l="l" r="r" t="t"/>
                <a:pathLst>
                  <a:path extrusionOk="0" h="695" w="210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555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Google Shape;111;p5"/>
          <p:cNvSpPr txBox="1"/>
          <p:nvPr>
            <p:ph type="ctrTitle"/>
          </p:nvPr>
        </p:nvSpPr>
        <p:spPr>
          <a:xfrm>
            <a:off x="457200" y="12001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/>
        </p:txBody>
      </p:sp>
      <p:sp>
        <p:nvSpPr>
          <p:cNvPr id="119" name="Google Shape;119;p6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457200" y="1200150"/>
            <a:ext cx="4038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4648200" y="1200150"/>
            <a:ext cx="4038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spcBef>
                <a:spcPts val="560"/>
              </a:spcBef>
              <a:spcAft>
                <a:spcPts val="0"/>
              </a:spcAft>
              <a:buSzPts val="252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31470" lvl="4" marL="22860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132" name="Google Shape;132;p8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20039" lvl="4" marL="22860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133" name="Google Shape;133;p8"/>
          <p:cNvSpPr txBox="1"/>
          <p:nvPr>
            <p:ph idx="3" type="body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134" name="Google Shape;134;p8"/>
          <p:cNvSpPr txBox="1"/>
          <p:nvPr>
            <p:ph idx="4" type="body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20039" lvl="4" marL="22860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135" name="Google Shape;135;p8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3575050" y="204790"/>
            <a:ext cx="5111751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/>
        </p:txBody>
      </p:sp>
      <p:sp>
        <p:nvSpPr>
          <p:cNvPr id="141" name="Google Shape;141;p9"/>
          <p:cNvSpPr txBox="1"/>
          <p:nvPr>
            <p:ph idx="2" type="body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42" name="Google Shape;142;p9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49" name="Google Shape;149;p10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0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77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5142310"/>
            <a:chOff x="0" y="0"/>
            <a:chExt cx="5760" cy="4319"/>
          </a:xfrm>
        </p:grpSpPr>
        <p:sp>
          <p:nvSpPr>
            <p:cNvPr id="11" name="Google Shape;11;p1"/>
            <p:cNvSpPr/>
            <p:nvPr/>
          </p:nvSpPr>
          <p:spPr>
            <a:xfrm>
              <a:off x="0" y="12"/>
              <a:ext cx="5758" cy="3273"/>
            </a:xfrm>
            <a:custGeom>
              <a:rect b="b" l="l" r="r" t="t"/>
              <a:pathLst>
                <a:path extrusionOk="0" h="3273" w="574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6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9" y="0"/>
              <a:ext cx="5609" cy="3243"/>
            </a:xfrm>
            <a:custGeom>
              <a:rect b="b" l="l" r="r" t="t"/>
              <a:pathLst>
                <a:path extrusionOk="0" h="3243" w="5591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7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3433"/>
              <a:ext cx="4038" cy="191"/>
            </a:xfrm>
            <a:custGeom>
              <a:rect b="b" l="l" r="r" t="t"/>
              <a:pathLst>
                <a:path extrusionOk="0" h="192" w="404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7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38" y="3577"/>
              <a:ext cx="1720" cy="65"/>
            </a:xfrm>
            <a:custGeom>
              <a:rect b="b" l="l" r="r" t="t"/>
              <a:pathLst>
                <a:path extrusionOk="0" h="66" w="1722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3726"/>
              <a:ext cx="4784" cy="329"/>
            </a:xfrm>
            <a:custGeom>
              <a:rect b="b" l="l" r="r" t="t"/>
              <a:pathLst>
                <a:path extrusionOk="0" h="329" w="478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8B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784" y="3702"/>
              <a:ext cx="974" cy="101"/>
            </a:xfrm>
            <a:custGeom>
              <a:rect b="b" l="l" r="r" t="t"/>
              <a:pathLst>
                <a:path extrusionOk="0" h="101" w="975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619" y="3815"/>
              <a:ext cx="2139" cy="198"/>
            </a:xfrm>
            <a:custGeom>
              <a:rect b="b" l="l" r="r" t="t"/>
              <a:pathLst>
                <a:path extrusionOk="0" h="198" w="2141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3971"/>
              <a:ext cx="3619" cy="348"/>
            </a:xfrm>
            <a:custGeom>
              <a:rect b="b" l="l" r="r" t="t"/>
              <a:pathLst>
                <a:path extrusionOk="0" h="348" w="3623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84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097" y="4043"/>
              <a:ext cx="2514" cy="276"/>
            </a:xfrm>
            <a:custGeom>
              <a:rect b="b" l="l" r="r" t="t"/>
              <a:pathLst>
                <a:path extrusionOk="0" h="276" w="2517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354" y="3869"/>
              <a:ext cx="1404" cy="378"/>
            </a:xfrm>
            <a:custGeom>
              <a:rect b="b" l="l" r="r" t="t"/>
              <a:pathLst>
                <a:path extrusionOk="0" h="378" w="1405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35359D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030" y="3151"/>
              <a:ext cx="728" cy="240"/>
            </a:xfrm>
            <a:custGeom>
              <a:rect b="b" l="l" r="r" t="t"/>
              <a:pathLst>
                <a:path extrusionOk="0" h="240" w="729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1486"/>
              <a:ext cx="5030" cy="1671"/>
            </a:xfrm>
            <a:custGeom>
              <a:rect b="b" l="l" r="r" t="t"/>
              <a:pathLst>
                <a:path extrusionOk="0" h="1672" w="5035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74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30" y="3049"/>
              <a:ext cx="728" cy="318"/>
            </a:xfrm>
            <a:custGeom>
              <a:rect b="b" l="l" r="r" t="t"/>
              <a:pathLst>
                <a:path extrusionOk="0" h="318" w="729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916"/>
              <a:ext cx="5030" cy="2187"/>
            </a:xfrm>
            <a:custGeom>
              <a:rect b="b" l="l" r="r" t="t"/>
              <a:pathLst>
                <a:path extrusionOk="0" h="2188" w="5035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294" y="0"/>
              <a:ext cx="3159" cy="2725"/>
            </a:xfrm>
            <a:custGeom>
              <a:rect b="b" l="l" r="r" t="t"/>
              <a:pathLst>
                <a:path extrusionOk="0" h="2727" w="3163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435" y="2702"/>
              <a:ext cx="323" cy="299"/>
            </a:xfrm>
            <a:custGeom>
              <a:rect b="b" l="l" r="r" t="t"/>
              <a:pathLst>
                <a:path extrusionOk="0" h="299" w="323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646A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477" y="2588"/>
              <a:ext cx="281" cy="335"/>
            </a:xfrm>
            <a:custGeom>
              <a:rect b="b" l="l" r="r" t="t"/>
              <a:pathLst>
                <a:path extrusionOk="0" h="335" w="281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54" y="0"/>
              <a:ext cx="3119" cy="2678"/>
            </a:xfrm>
            <a:custGeom>
              <a:rect b="b" l="l" r="r" t="t"/>
              <a:pathLst>
                <a:path extrusionOk="0" h="2680" w="3122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26" y="2534"/>
              <a:ext cx="132" cy="132"/>
            </a:xfrm>
            <a:custGeom>
              <a:rect b="b" l="l" r="r" t="t"/>
              <a:pathLst>
                <a:path extrusionOk="0" h="132" w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112" y="0"/>
              <a:ext cx="2514" cy="2534"/>
            </a:xfrm>
            <a:custGeom>
              <a:rect b="b" l="l" r="r" t="t"/>
              <a:pathLst>
                <a:path extrusionOk="0" h="2536" w="2517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488" y="0"/>
              <a:ext cx="2198" cy="2480"/>
            </a:xfrm>
            <a:custGeom>
              <a:rect b="b" l="l" r="r" t="t"/>
              <a:pathLst>
                <a:path extrusionOk="0" h="2482" w="220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74" y="2474"/>
              <a:ext cx="84" cy="96"/>
            </a:xfrm>
            <a:custGeom>
              <a:rect b="b" l="l" r="r" t="t"/>
              <a:pathLst>
                <a:path extrusionOk="0" h="96" w="84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5555A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603" y="850"/>
              <a:ext cx="155" cy="516"/>
            </a:xfrm>
            <a:custGeom>
              <a:rect b="b" l="l" r="r" t="t"/>
              <a:pathLst>
                <a:path extrusionOk="0" h="516" w="155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107" y="0"/>
              <a:ext cx="573" cy="1042"/>
            </a:xfrm>
            <a:custGeom>
              <a:rect b="b" l="l" r="r" t="t"/>
              <a:pathLst>
                <a:path extrusionOk="0" h="1043" w="574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411" y="0"/>
              <a:ext cx="341" cy="796"/>
            </a:xfrm>
            <a:custGeom>
              <a:rect b="b" l="l" r="r" t="t"/>
              <a:pathLst>
                <a:path extrusionOk="0" h="797" w="341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6C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698" y="653"/>
              <a:ext cx="60" cy="311"/>
            </a:xfrm>
            <a:custGeom>
              <a:rect b="b" l="l" r="r" t="t"/>
              <a:pathLst>
                <a:path extrusionOk="0" h="312" w="6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" y="1601"/>
              <a:ext cx="5752" cy="1864"/>
            </a:xfrm>
            <a:custGeom>
              <a:rect b="b" l="l" r="r" t="t"/>
              <a:pathLst>
                <a:path extrusionOk="0" h="1864" w="574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7C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5754" y="3483"/>
              <a:ext cx="6" cy="6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" y="2152"/>
              <a:ext cx="5752" cy="1337"/>
            </a:xfrm>
            <a:custGeom>
              <a:rect b="b" l="l" r="r" t="t"/>
              <a:pathLst>
                <a:path extrusionOk="0" h="1337" w="574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7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" y="3177"/>
              <a:ext cx="5752" cy="414"/>
            </a:xfrm>
            <a:custGeom>
              <a:rect b="b" l="l" r="r" t="t"/>
              <a:pathLst>
                <a:path extrusionOk="0" h="414" w="574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297" y="0"/>
              <a:ext cx="4457" cy="3177"/>
            </a:xfrm>
            <a:custGeom>
              <a:rect b="b" l="l" r="r" t="t"/>
              <a:pathLst>
                <a:path extrusionOk="0" h="3177" w="4448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321" y="0"/>
              <a:ext cx="2433" cy="2614"/>
            </a:xfrm>
            <a:custGeom>
              <a:rect b="b" l="l" r="r" t="t"/>
              <a:pathLst>
                <a:path extrusionOk="0" h="2614" w="2428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950" y="0"/>
              <a:ext cx="1804" cy="2464"/>
            </a:xfrm>
            <a:custGeom>
              <a:rect b="b" l="l" r="r" t="t"/>
              <a:pathLst>
                <a:path extrusionOk="0" h="2464" w="180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519" y="0"/>
              <a:ext cx="1235" cy="2074"/>
            </a:xfrm>
            <a:custGeom>
              <a:rect b="b" l="l" r="r" t="t"/>
              <a:pathLst>
                <a:path extrusionOk="0" h="2074" w="1232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694" y="0"/>
              <a:ext cx="1060" cy="1936"/>
            </a:xfrm>
            <a:custGeom>
              <a:rect b="b" l="l" r="r" t="t"/>
              <a:pathLst>
                <a:path extrusionOk="0" h="1936" w="1058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4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981" y="0"/>
              <a:ext cx="773" cy="1487"/>
            </a:xfrm>
            <a:custGeom>
              <a:rect b="b" l="l" r="r" t="t"/>
              <a:pathLst>
                <a:path extrusionOk="0" h="1487" w="771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8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" name="Google Shape;48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rect b="b" l="l" r="r" t="t"/>
                <a:pathLst>
                  <a:path extrusionOk="0" h="1313" w="3659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84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rect b="b" l="l" r="r" t="t"/>
                <a:pathLst>
                  <a:path extrusionOk="0" h="695" w="210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555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1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" type="body"/>
          </p:nvPr>
        </p:nvSpPr>
        <p:spPr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"/>
          <p:cNvSpPr txBox="1"/>
          <p:nvPr>
            <p:ph idx="10" type="dt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"/>
          <p:cNvSpPr txBox="1"/>
          <p:nvPr>
            <p:ph idx="12" type="sldNum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6.jp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914400" y="152199"/>
            <a:ext cx="2590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Team</a:t>
            </a:r>
            <a:endParaRPr/>
          </a:p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39254" y="1047156"/>
            <a:ext cx="5181600" cy="4420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-US" sz="1800"/>
              <a:t>Asteroseismology</a:t>
            </a:r>
            <a:endParaRPr/>
          </a:p>
          <a:p>
            <a:pPr indent="-285744" lvl="1" marL="742932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/>
              <a:t>Bedding, Huber, Stello, Zinn</a:t>
            </a:r>
            <a:endParaRPr/>
          </a:p>
          <a:p>
            <a:pPr indent="-285744" lvl="1" marL="742932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/>
              <a:t>The Marcs (Hon and Pinsonneault)</a:t>
            </a:r>
            <a:endParaRPr/>
          </a:p>
          <a:p>
            <a:pPr indent="-342891" lvl="0" marL="342891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-US" sz="1800"/>
              <a:t>Simulations – K. Cao, Downing, Weiss</a:t>
            </a:r>
            <a:endParaRPr/>
          </a:p>
          <a:p>
            <a:pPr indent="-342891" lvl="0" marL="342891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-US" sz="1800"/>
              <a:t>Spectroscopic Survey Liaisons</a:t>
            </a:r>
            <a:endParaRPr/>
          </a:p>
          <a:p>
            <a:pPr indent="-285744" lvl="1" marL="742932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/>
              <a:t>Johnson (APOGEE), Sharma (Galah)</a:t>
            </a:r>
            <a:endParaRPr/>
          </a:p>
          <a:p>
            <a:pPr indent="-342891" lvl="0" marL="342891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-US" sz="1800"/>
              <a:t>Stellar and Population Characterization</a:t>
            </a:r>
            <a:endParaRPr/>
          </a:p>
          <a:p>
            <a:pPr indent="-285744" lvl="1" marL="742932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/>
              <a:t>Pinsonneault, Sharma, Zinn</a:t>
            </a:r>
            <a:endParaRPr/>
          </a:p>
          <a:p>
            <a:pPr indent="-342891" lvl="0" marL="342891" rtl="0" algn="l">
              <a:spcBef>
                <a:spcPts val="360"/>
              </a:spcBef>
              <a:spcAft>
                <a:spcPts val="0"/>
              </a:spcAft>
              <a:buSzPts val="1620"/>
              <a:buChar char="•"/>
            </a:pP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800"/>
              <a:t>lensing and Simulation Liaisons</a:t>
            </a:r>
            <a:endParaRPr/>
          </a:p>
          <a:p>
            <a:pPr indent="-285744" lvl="1" marL="742932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lang="en-US" sz="1800"/>
              <a:t>Gaudi and Penny</a:t>
            </a:r>
            <a:endParaRPr/>
          </a:p>
          <a:p>
            <a:pPr indent="-160011" lvl="0" marL="342891" rtl="0" algn="l"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4468861" y="57150"/>
            <a:ext cx="464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Asteroseismology and Roman</a:t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5334000" y="2266950"/>
            <a:ext cx="357822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 Pinsonneault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with green and orange dots&#10;&#10;Description automatically generated" id="258" name="Google Shape;2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9072" y="2027628"/>
            <a:ext cx="3101743" cy="2326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green and red dots&#10;&#10;Description automatically generated" id="259" name="Google Shape;2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-138494"/>
            <a:ext cx="3108183" cy="2331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numbers and dots&#10;&#10;Description automatically generated with medium confidence" id="260" name="Google Shape;26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8615" y="1962150"/>
            <a:ext cx="3184815" cy="2388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numbers and dots&#10;&#10;Description automatically generated with medium confidence" id="261" name="Google Shape;26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6200" y="1962150"/>
            <a:ext cx="3184815" cy="2388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numbers and dots&#10;&#10;Description automatically generated" id="262" name="Google Shape;26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6200" y="-247650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numbers and dots&#10;&#10;Description automatically generated with medium confidence" id="263" name="Google Shape;263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00822" y="-235123"/>
            <a:ext cx="3184816" cy="238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685800" y="57150"/>
            <a:ext cx="1595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Penny 15 min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6881806" y="57473"/>
            <a:ext cx="1633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Wilson 15 min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3733800" y="0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Penny 7.5 min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/>
        </p:nvSpPr>
        <p:spPr>
          <a:xfrm>
            <a:off x="4191000" y="1606292"/>
            <a:ext cx="140833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Weiss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Poster</a:t>
            </a:r>
            <a:endParaRPr/>
          </a:p>
        </p:txBody>
      </p:sp>
      <p:sp>
        <p:nvSpPr>
          <p:cNvPr id="272" name="Google Shape;272;p24"/>
          <p:cNvSpPr txBox="1"/>
          <p:nvPr>
            <p:ph type="title"/>
          </p:nvPr>
        </p:nvSpPr>
        <p:spPr>
          <a:xfrm>
            <a:off x="21698" y="-19050"/>
            <a:ext cx="56933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Task 2: </a:t>
            </a:r>
            <a:br>
              <a:rPr lang="en-US" sz="4000"/>
            </a:br>
            <a:r>
              <a:rPr lang="en-US" sz="4000"/>
              <a:t>Population Simulations</a:t>
            </a:r>
            <a:endParaRPr/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228600" y="1504950"/>
            <a:ext cx="3124200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Simulate Underlying Populations with Galaxia</a:t>
            </a:r>
            <a:endParaRPr/>
          </a:p>
          <a:p>
            <a:pPr indent="-342891" lvl="0" marL="342891" rtl="0" algn="l">
              <a:spcBef>
                <a:spcPts val="48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Use Detection Simulations to Predict Yields</a:t>
            </a:r>
            <a:endParaRPr/>
          </a:p>
          <a:p>
            <a:pPr indent="-342891" lvl="0" marL="342891" rtl="0" algn="l">
              <a:spcBef>
                <a:spcPts val="48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Test Extinction Models</a:t>
            </a:r>
            <a:endParaRPr/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3426" y="2784851"/>
            <a:ext cx="5930574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6296" y="-19244"/>
            <a:ext cx="3371763" cy="241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type="title"/>
          </p:nvPr>
        </p:nvSpPr>
        <p:spPr>
          <a:xfrm>
            <a:off x="4572000" y="57150"/>
            <a:ext cx="4419600" cy="2210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Asteroseismology: Stellar Parameter Validation</a:t>
            </a: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-34164"/>
            <a:ext cx="45599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5029200" y="4095750"/>
            <a:ext cx="38224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Note: This is existing high-resolution spectroscopic data; much more can be obtained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5029200" y="2419350"/>
            <a:ext cx="33692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Steps: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Spectroscopy -&gt; Photometry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Gives Teff and Metallicity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Differential Astrometry Gives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Radii if Tied to Gaia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Next Steps And Recommendations</a:t>
            </a:r>
            <a:endParaRPr/>
          </a:p>
        </p:txBody>
      </p:sp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Asteroseismology is an exciting prospect for Roman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Having a higher cadence for at least some fields will be valuable for asteroseismology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/>
              <a:t>Upcoming work: using saturated star experiments; refining yields; exploring astrometry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42" y="64095"/>
            <a:ext cx="4174724" cy="50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129" y="48855"/>
            <a:ext cx="4191937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1524000" y="1402080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Wilson 7.5 m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6553200" y="1428750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Penny 15 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/>
          <p:nvPr/>
        </p:nvSpPr>
        <p:spPr>
          <a:xfrm>
            <a:off x="228601" y="-5534"/>
            <a:ext cx="87439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Interpreting the Frequency Spectrum: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Scaling Relations</a:t>
            </a:r>
            <a:endParaRPr/>
          </a:p>
        </p:txBody>
      </p:sp>
      <p:pic>
        <p:nvPicPr>
          <p:cNvPr id="304" name="Google Shape;3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9049" y="1482250"/>
            <a:ext cx="5071675" cy="267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8"/>
          <p:cNvSpPr txBox="1"/>
          <p:nvPr/>
        </p:nvSpPr>
        <p:spPr>
          <a:xfrm>
            <a:off x="7143750" y="2454125"/>
            <a:ext cx="14573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Metcalfe+ 2012</a:t>
            </a:r>
            <a:endParaRPr/>
          </a:p>
        </p:txBody>
      </p:sp>
      <p:sp>
        <p:nvSpPr>
          <p:cNvPr id="306" name="Google Shape;306;p28"/>
          <p:cNvSpPr txBox="1"/>
          <p:nvPr/>
        </p:nvSpPr>
        <p:spPr>
          <a:xfrm>
            <a:off x="4876800" y="4209029"/>
            <a:ext cx="37242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Abundance Information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(Spectra): Can Infer Ages</a:t>
            </a: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542925" y="1132812"/>
            <a:ext cx="2000251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Frequency of Maximum Power </a:t>
            </a:r>
            <a:r>
              <a:rPr lang="en-US" sz="21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baseline="-25000"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28"/>
          <p:cNvCxnSpPr/>
          <p:nvPr/>
        </p:nvCxnSpPr>
        <p:spPr>
          <a:xfrm>
            <a:off x="1971142" y="1676714"/>
            <a:ext cx="3343809" cy="1446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9" name="Google Shape;309;p28"/>
          <p:cNvSpPr txBox="1"/>
          <p:nvPr/>
        </p:nvSpPr>
        <p:spPr>
          <a:xfrm flipH="1">
            <a:off x="800101" y="3350036"/>
            <a:ext cx="18859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Frequency Spacing </a:t>
            </a:r>
            <a:r>
              <a:rPr lang="en-US" sz="21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Δν</a:t>
            </a: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310" name="Google Shape;310;p28"/>
          <p:cNvCxnSpPr/>
          <p:nvPr/>
        </p:nvCxnSpPr>
        <p:spPr>
          <a:xfrm flipH="1" rot="10800000">
            <a:off x="2422200" y="3097777"/>
            <a:ext cx="2343151" cy="8001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1" name="Google Shape;311;p28"/>
          <p:cNvSpPr txBox="1"/>
          <p:nvPr/>
        </p:nvSpPr>
        <p:spPr>
          <a:xfrm>
            <a:off x="6172200" y="1076636"/>
            <a:ext cx="26955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Cyg A (Kepler Data)</a:t>
            </a:r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591573" y="2344452"/>
            <a:ext cx="36766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Acoustic cutoff frequency that depends on log g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221601" y="4150135"/>
            <a:ext cx="44165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Stellar pulsation theory predicts that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frequency spacing is related to the mean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density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152400" y="57150"/>
            <a:ext cx="533399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/>
              <a:t>Why Do Asteroseismology With Roman?</a:t>
            </a:r>
            <a:endParaRPr/>
          </a:p>
        </p:txBody>
      </p:sp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76200" y="2114550"/>
            <a:ext cx="8991600" cy="2993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The Galactic Bulge is a fascinating, and poorly understood, galactic population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Cool evolved giants are potent population tracers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The GBTDS is ideally suited to measure ages of giants through the tools of asteroseismology</a:t>
            </a:r>
            <a:endParaRPr/>
          </a:p>
          <a:p>
            <a:pPr indent="-160011" lvl="0" marL="342891" rtl="0" algn="l">
              <a:spcBef>
                <a:spcPts val="64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</p:txBody>
      </p:sp>
      <p:pic>
        <p:nvPicPr>
          <p:cNvPr descr="http://www.wallpaperscharlie.com/wp-content/uploads/2016/08/LightHouse-at-Night-HD-Photography-9.jpg"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8976" y="35598"/>
            <a:ext cx="3468097" cy="195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3298554" y="33005"/>
            <a:ext cx="5829300" cy="7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Asteroseismology Summarized</a:t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803" y="912063"/>
            <a:ext cx="2193480" cy="1919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ThhzBm0vpFRWc_OJs9N_51cCpHpDjcEq5_sLI4a2PU7adGtMaP" id="194" name="Google Shape;1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6" y="3138573"/>
            <a:ext cx="3338201" cy="1981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6"/>
          <p:cNvCxnSpPr/>
          <p:nvPr/>
        </p:nvCxnSpPr>
        <p:spPr>
          <a:xfrm flipH="1" rot="10800000">
            <a:off x="285751" y="2283374"/>
            <a:ext cx="478981" cy="834016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Google Shape;196;p16"/>
          <p:cNvCxnSpPr/>
          <p:nvPr/>
        </p:nvCxnSpPr>
        <p:spPr>
          <a:xfrm>
            <a:off x="3128480" y="912063"/>
            <a:ext cx="438327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16"/>
          <p:cNvCxnSpPr/>
          <p:nvPr/>
        </p:nvCxnSpPr>
        <p:spPr>
          <a:xfrm>
            <a:off x="4191000" y="1200150"/>
            <a:ext cx="0" cy="7620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8" name="Google Shape;198;p16"/>
          <p:cNvSpPr txBox="1"/>
          <p:nvPr/>
        </p:nvSpPr>
        <p:spPr>
          <a:xfrm>
            <a:off x="1023107" y="2830281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TURBULENCE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066800" y="144874"/>
            <a:ext cx="13601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STANDING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WAVES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3672545" y="766539"/>
            <a:ext cx="31127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BRIGHTNESS VARIATIONS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4191000" y="1303524"/>
            <a:ext cx="4390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Oscillation Frequencies That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 Sensitively on Mass and Radius!</a:t>
            </a:r>
            <a:endParaRPr/>
          </a:p>
        </p:txBody>
      </p:sp>
      <p:pic>
        <p:nvPicPr>
          <p:cNvPr id="202" name="Google Shape;20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399" y="2038350"/>
            <a:ext cx="501116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>
            <p:ph type="title"/>
          </p:nvPr>
        </p:nvSpPr>
        <p:spPr>
          <a:xfrm>
            <a:off x="231679" y="133350"/>
            <a:ext cx="4191000" cy="1067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Red Clump: Powerful Population Diagnostic</a:t>
            </a:r>
            <a:endParaRPr/>
          </a:p>
        </p:txBody>
      </p:sp>
      <p:sp>
        <p:nvSpPr>
          <p:cNvPr id="208" name="Google Shape;208;p17"/>
          <p:cNvSpPr txBox="1"/>
          <p:nvPr>
            <p:ph idx="1" type="body"/>
          </p:nvPr>
        </p:nvSpPr>
        <p:spPr>
          <a:xfrm>
            <a:off x="152400" y="1885950"/>
            <a:ext cx="4519878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Samples a wide range of ages and abundances at similar magnitude, color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r>
              <a:rPr baseline="-25000" lang="en-US" sz="2800"/>
              <a:t>max</a:t>
            </a:r>
            <a:r>
              <a:rPr lang="en-US" sz="2800"/>
              <a:t> =&gt; M =&gt; age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i="1" lang="en-US" sz="2800"/>
              <a:t>Excellent stellar inference validation set</a:t>
            </a:r>
            <a:endParaRPr/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8478" y="-19050"/>
            <a:ext cx="43955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 txBox="1"/>
          <p:nvPr/>
        </p:nvSpPr>
        <p:spPr>
          <a:xfrm>
            <a:off x="5410200" y="514350"/>
            <a:ext cx="2165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Pinsonneault+2024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231679" y="133350"/>
            <a:ext cx="4191000" cy="1067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Why Do We Need Roman?</a:t>
            </a:r>
            <a:endParaRPr/>
          </a:p>
        </p:txBody>
      </p:sp>
      <p:sp>
        <p:nvSpPr>
          <p:cNvPr id="216" name="Google Shape;216;p18"/>
          <p:cNvSpPr txBox="1"/>
          <p:nvPr>
            <p:ph idx="1" type="body"/>
          </p:nvPr>
        </p:nvSpPr>
        <p:spPr>
          <a:xfrm>
            <a:off x="304800" y="165735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Kepler and K2 mostly sample the solar circle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TESS provides a large, but bright and local, sample</a:t>
            </a:r>
            <a:endParaRPr/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618" y="1657350"/>
            <a:ext cx="5329382" cy="614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type="title"/>
          </p:nvPr>
        </p:nvSpPr>
        <p:spPr>
          <a:xfrm>
            <a:off x="0" y="65043"/>
            <a:ext cx="3733058" cy="2049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Initial Simulations: The Roman GBTDS Could Detect Oscillations </a:t>
            </a:r>
            <a:endParaRPr sz="4000"/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5848" y="102566"/>
            <a:ext cx="4842077" cy="492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 rot="-5400000">
            <a:off x="2644234" y="2149502"/>
            <a:ext cx="27008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L -&gt; High L</a:t>
            </a: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7064888" y="1352550"/>
            <a:ext cx="11641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Detectable</a:t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7064888" y="2800350"/>
            <a:ext cx="11641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Detectable</a:t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2912904" y="4739903"/>
            <a:ext cx="13067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Gould+2015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533400" y="2647950"/>
            <a:ext cx="291618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Challenge 1: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Saturated Star Photometry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231679" y="133350"/>
            <a:ext cx="3429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Roman: Potentially The Largest Asteroseismic Sample</a:t>
            </a: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304800" y="3714750"/>
            <a:ext cx="3429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Up to 600,000 detections!</a:t>
            </a: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618" y="0"/>
            <a:ext cx="5329382" cy="614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2390641" y="4774168"/>
            <a:ext cx="14606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Huber+2023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7418070" y="57150"/>
            <a:ext cx="16850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Poster</a:t>
            </a:r>
            <a:endParaRPr/>
          </a:p>
        </p:txBody>
      </p:sp>
      <p:sp>
        <p:nvSpPr>
          <p:cNvPr id="242" name="Google Shape;242;p21"/>
          <p:cNvSpPr txBox="1"/>
          <p:nvPr>
            <p:ph type="title"/>
          </p:nvPr>
        </p:nvSpPr>
        <p:spPr>
          <a:xfrm>
            <a:off x="228600" y="133350"/>
            <a:ext cx="716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Task 1: Detection Simulations</a:t>
            </a:r>
            <a:endParaRPr/>
          </a:p>
        </p:txBody>
      </p:sp>
      <p:sp>
        <p:nvSpPr>
          <p:cNvPr id="243" name="Google Shape;243;p21"/>
          <p:cNvSpPr txBox="1"/>
          <p:nvPr>
            <p:ph idx="1" type="body"/>
          </p:nvPr>
        </p:nvSpPr>
        <p:spPr>
          <a:xfrm>
            <a:off x="57253" y="971550"/>
            <a:ext cx="306694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Two Approaches: </a:t>
            </a:r>
            <a:r>
              <a:rPr i="1" lang="en-US" sz="2800"/>
              <a:t>Kepler </a:t>
            </a:r>
            <a:r>
              <a:rPr lang="en-US" sz="2800"/>
              <a:t> empirical and Gadfly simulations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Two Noise Models</a:t>
            </a:r>
            <a:endParaRPr/>
          </a:p>
          <a:p>
            <a:pPr indent="-342891" lvl="0" marL="342891" rtl="0" algn="l"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Two Cadences</a:t>
            </a:r>
            <a:endParaRPr/>
          </a:p>
        </p:txBody>
      </p:sp>
      <p:pic>
        <p:nvPicPr>
          <p:cNvPr descr="A diagram of a graph&#10;&#10;Description automatically generated" id="244" name="Google Shape;2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428750"/>
            <a:ext cx="6045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5105400" y="4107418"/>
            <a:ext cx="22493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from R. Wilson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7070FE"/>
            </a:gs>
            <a:gs pos="100000">
              <a:schemeClr val="dk2"/>
            </a:gs>
          </a:gsLst>
          <a:lin ang="2700000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946202"/>
            <a:ext cx="6299200" cy="419729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2"/>
          <p:cNvSpPr txBox="1"/>
          <p:nvPr/>
        </p:nvSpPr>
        <p:spPr>
          <a:xfrm>
            <a:off x="6781800" y="4629150"/>
            <a:ext cx="14606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Huber+2023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1143000" y="209550"/>
            <a:ext cx="48638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Challenge 2: Noise Floor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6535842" y="438150"/>
            <a:ext cx="258275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Noise Floor of 1 mmag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(Penny+2019):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Sample size reduced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a factor of 3 vs.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Gould+2015…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second set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exposures per 15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minute cycle matters!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