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3" r:id="rId9"/>
    <p:sldId id="268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6"/>
    <p:restoredTop sz="94715"/>
  </p:normalViewPr>
  <p:slideViewPr>
    <p:cSldViewPr snapToGrid="0">
      <p:cViewPr>
        <p:scale>
          <a:sx n="95" d="100"/>
          <a:sy n="95" d="100"/>
        </p:scale>
        <p:origin x="101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B8951-6C26-8048-8C74-7AB8EF2F8E2A}" type="datetimeFigureOut">
              <a:rPr lang="en-US" smtClean="0"/>
              <a:t>7/9/24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0EE4B-59B2-0742-BC81-A7E9F2D26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48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0EE4B-59B2-0742-BC81-A7E9F2D265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22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9B5E2-A3E8-17E8-21E9-A601CEE45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F17CD4-80C4-99B6-5E47-DBC36223F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74B29-54D2-EC27-42DE-BCBB43EF2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2E2D-95C9-0343-924E-B7F65F653C7C}" type="datetime1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401E3-6635-B488-6E56-00130167D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5667C-44A0-2A74-64E7-BC6748574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1877-C4D7-2146-ABD3-85A9DA68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29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9BE30-75A7-1E48-221F-DD5D293C5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B157A0-07C5-B7FA-6CFB-BFAADBE17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1D617-589D-793E-E465-7910388D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A11E5-D5C6-6F4E-AC3C-3558A7C60054}" type="datetime1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76DD9-F819-3846-F6CA-026AB8CCC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C0391-ED08-B2E4-D848-A34365D97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1877-C4D7-2146-ABD3-85A9DA68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33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3A71EF-74EF-8148-F4D9-615E65D69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E86504-B36C-EB42-D6F6-CF5602F96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4C9DA-41EE-80B6-4457-7D562C296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E46C-7FE6-DA46-912A-5ECB29E478CA}" type="datetime1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076E1-BEFD-D7EB-1F5B-4A37D078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47D18-DD3E-CFA4-E28A-0F5393B55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1877-C4D7-2146-ABD3-85A9DA68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67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D851C-3013-33D9-8ADE-1D3E7181C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283A1-1277-45E0-D361-15F33FA3D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115C8-F1D0-7A08-212F-DA867D89E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19542-0E1B-1A44-9C4E-55E33D23BBA1}" type="datetime1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70C90-EE9F-9613-4B81-979E4B267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FAE2A-30B4-4CA1-D66F-054772DFD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1877-C4D7-2146-ABD3-85A9DA68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7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9AABB-13BE-61A9-4496-A59459C7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9D17A-FE97-7778-4A5B-4377C034C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CCDFB-2190-FB61-EF05-3886EA51D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7E07-74F4-4246-AD70-ED26A46CE04A}" type="datetime1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56819-A494-D0A2-55BC-793BD97AC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808EA-1E64-FE69-06CA-F85EA1220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1877-C4D7-2146-ABD3-85A9DA68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02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896D5-FF60-F436-C59B-6D3BF5EA2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A8250-2AE7-E4D5-3BAE-A2A51DFC55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7A2C32-FD40-4253-2C35-9A821D7B2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F9A5F-1B50-86AD-8F43-B6D5E15DF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A783-51DB-194E-B176-77566C3F2222}" type="datetime1">
              <a:rPr lang="en-US" smtClean="0"/>
              <a:t>7/9/24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320A3-D9DF-741C-95D3-AAA81B8F8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FE3EA-443F-63AF-B675-4D672711E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1877-C4D7-2146-ABD3-85A9DA68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5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3BFF2-06CD-88E7-FAB6-42A176157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4B30D-1BD5-1587-029C-53EBAA8CC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B7AD02-A30B-371B-1025-5D0607A32C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79BB8-D16F-C124-A2D5-482707E94E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CE27B2-F319-07FB-5E27-A938F649DA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F6C7CC-C6BF-C535-C36E-8EDCA8434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20E0-2F84-394D-AD97-A5ABF38CA8BA}" type="datetime1">
              <a:rPr lang="en-US" smtClean="0"/>
              <a:t>7/9/24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B9912E-CEDA-C186-FCB8-DB8F944B6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E30953-027B-1C1B-9D10-8F6398282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1877-C4D7-2146-ABD3-85A9DA68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15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2CA8C-B034-9972-BBE4-614753953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90528-4110-0BD5-800D-2EBD5C747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D469E-8A66-8942-9B47-EC8DBA31C299}" type="datetime1">
              <a:rPr lang="en-US" smtClean="0"/>
              <a:t>7/9/24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0828A-4036-02DD-4200-224175529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0B2B6-F412-87A6-724F-220CD80F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1877-C4D7-2146-ABD3-85A9DA68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8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065BF8-5559-A6F0-F74E-CCD810E6D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C9CA0-D14B-E140-BDA4-2CE8440F56E3}" type="datetime1">
              <a:rPr lang="en-US" smtClean="0"/>
              <a:t>7/9/24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613D90-CFDC-8DDE-0BB2-8782A7E45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D815F-6A68-3C13-75A3-16093CE5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1877-C4D7-2146-ABD3-85A9DA68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93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46715-C884-A769-1629-3BDC946A9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FC39B-D5A3-2A2B-77CC-024FA9415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C9F6A-F614-6FF8-7A3C-8E617A841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061148-84B9-42B3-169E-A1ED91869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66874-FAA3-D947-92F2-69A2E453E668}" type="datetime1">
              <a:rPr lang="en-US" smtClean="0"/>
              <a:t>7/9/24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9F418-B892-B3BD-E54F-C2AAC9078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A57EA-804F-2845-39B8-BBC83B7E1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1877-C4D7-2146-ABD3-85A9DA68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6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CFB8B-8A26-73E3-96B4-05867825A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7A2A65-6AF9-7940-A82A-A52BB6F170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C47674-D2CC-CC86-DFEF-B45B526CA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56661-EF0B-DE22-7C68-7AD268624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66BF8-D444-8345-8547-85606F4BD795}" type="datetime1">
              <a:rPr lang="en-US" smtClean="0"/>
              <a:t>7/9/24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F9AB3-C773-3147-D9CB-B52B8F208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2AFB3-2B0E-9380-087E-81A92423A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1877-C4D7-2146-ABD3-85A9DA68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23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123E0E-2A36-5417-F485-18756873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EC70B-7321-39AE-DD59-40EFA8DD4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62C7A-E12D-2FAB-A230-8D5EBB26F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C0B273-2F27-7A42-8605-99064E57B1F4}" type="datetime1">
              <a:rPr lang="en-US" smtClean="0"/>
              <a:t>7/9/24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5FDBF-394E-06AE-DBAC-3957C961C0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63247-F918-EBBA-657D-2C7D2F69C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F71877-C4D7-2146-ABD3-85A9DA682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tXlqWldVVk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right light in space&#10;&#10;Description automatically generated">
            <a:extLst>
              <a:ext uri="{FF2B5EF4-FFF2-40B4-BE49-F238E27FC236}">
                <a16:creationId xmlns:a16="http://schemas.microsoft.com/office/drawing/2014/main" id="{E7B82AB7-EEB7-C86B-0131-B7AF6C8E5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7556"/>
            <a:ext cx="12192000" cy="6902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CA35D7-3D2E-6BE0-F9C7-B34BFA9CC095}"/>
              </a:ext>
            </a:extLst>
          </p:cNvPr>
          <p:cNvSpPr txBox="1"/>
          <p:nvPr/>
        </p:nvSpPr>
        <p:spPr>
          <a:xfrm>
            <a:off x="1174749" y="3750136"/>
            <a:ext cx="98425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Milky Way As The z=0 template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Investigate Star and Planet Formation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B5C7D8-1E88-C565-2936-3B6B034E0AAA}"/>
              </a:ext>
            </a:extLst>
          </p:cNvPr>
          <p:cNvSpPr txBox="1"/>
          <p:nvPr/>
        </p:nvSpPr>
        <p:spPr>
          <a:xfrm>
            <a:off x="3987800" y="5277759"/>
            <a:ext cx="408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Roberta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Paladini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(Caltech-IPAC)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19475B-5EEC-2D6A-B11C-EE47901A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1877-C4D7-2146-ABD3-85A9DA682618}" type="slidenum">
              <a:rPr lang="en-US" smtClean="0"/>
              <a:t>1</a:t>
            </a:fld>
            <a:endParaRPr lang="en-US"/>
          </a:p>
        </p:txBody>
      </p:sp>
      <p:pic>
        <p:nvPicPr>
          <p:cNvPr id="11" name="Picture 10" descr="A yellow and silver machine&#10;&#10;Description automatically generated">
            <a:extLst>
              <a:ext uri="{FF2B5EF4-FFF2-40B4-BE49-F238E27FC236}">
                <a16:creationId xmlns:a16="http://schemas.microsoft.com/office/drawing/2014/main" id="{4C8DAE65-2DA3-E218-4820-436CBDA1E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47728">
            <a:off x="7895234" y="461071"/>
            <a:ext cx="3577683" cy="20116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78D45F-78AB-05DB-C2A8-F310D9C31F06}"/>
              </a:ext>
            </a:extLst>
          </p:cNvPr>
          <p:cNvSpPr txBox="1"/>
          <p:nvPr/>
        </p:nvSpPr>
        <p:spPr>
          <a:xfrm>
            <a:off x="3755837" y="6385023"/>
            <a:ext cx="7261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Challenging Theory with Roman – July 9 – 12 2024, Pasadena, CA  </a:t>
            </a:r>
          </a:p>
        </p:txBody>
      </p:sp>
    </p:spTree>
    <p:extLst>
      <p:ext uri="{BB962C8B-B14F-4D97-AF65-F5344CB8AC3E}">
        <p14:creationId xmlns:p14="http://schemas.microsoft.com/office/powerpoint/2010/main" val="2672258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CA6FC-4510-2055-C7AE-329F8D03B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1877-C4D7-2146-ABD3-85A9DA682618}" type="slidenum">
              <a:rPr lang="en-US" smtClean="0"/>
              <a:t>10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80B103-2A8F-4FD5-DA16-318E07D2C293}"/>
              </a:ext>
            </a:extLst>
          </p:cNvPr>
          <p:cNvSpPr txBox="1"/>
          <p:nvPr/>
        </p:nvSpPr>
        <p:spPr>
          <a:xfrm>
            <a:off x="900793" y="154376"/>
            <a:ext cx="10904764" cy="96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7305" lvl="0" algn="ctr" fontAlgn="base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</a:pPr>
            <a:r>
              <a:rPr lang="en-US" sz="2800" b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 Serpens Star Forming Region in the Aquila Complex</a:t>
            </a:r>
          </a:p>
          <a:p>
            <a:pPr marR="27305" lvl="0" algn="ctr" fontAlgn="base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</a:pPr>
            <a:r>
              <a:rPr lang="en-US" sz="2800" b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(436 pc)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71D4AAA-44DF-93AF-4A5E-C08093258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633079"/>
              </p:ext>
            </p:extLst>
          </p:nvPr>
        </p:nvGraphicFramePr>
        <p:xfrm>
          <a:off x="6124257" y="1783689"/>
          <a:ext cx="5937886" cy="45316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7253">
                  <a:extLst>
                    <a:ext uri="{9D8B030D-6E8A-4147-A177-3AD203B41FA5}">
                      <a16:colId xmlns:a16="http://schemas.microsoft.com/office/drawing/2014/main" val="1969127508"/>
                    </a:ext>
                  </a:extLst>
                </a:gridCol>
                <a:gridCol w="521858">
                  <a:extLst>
                    <a:ext uri="{9D8B030D-6E8A-4147-A177-3AD203B41FA5}">
                      <a16:colId xmlns:a16="http://schemas.microsoft.com/office/drawing/2014/main" val="3884668553"/>
                    </a:ext>
                  </a:extLst>
                </a:gridCol>
                <a:gridCol w="515510">
                  <a:extLst>
                    <a:ext uri="{9D8B030D-6E8A-4147-A177-3AD203B41FA5}">
                      <a16:colId xmlns:a16="http://schemas.microsoft.com/office/drawing/2014/main" val="89568167"/>
                    </a:ext>
                  </a:extLst>
                </a:gridCol>
                <a:gridCol w="572648">
                  <a:extLst>
                    <a:ext uri="{9D8B030D-6E8A-4147-A177-3AD203B41FA5}">
                      <a16:colId xmlns:a16="http://schemas.microsoft.com/office/drawing/2014/main" val="3956303948"/>
                    </a:ext>
                  </a:extLst>
                </a:gridCol>
                <a:gridCol w="452023">
                  <a:extLst>
                    <a:ext uri="{9D8B030D-6E8A-4147-A177-3AD203B41FA5}">
                      <a16:colId xmlns:a16="http://schemas.microsoft.com/office/drawing/2014/main" val="1607932912"/>
                    </a:ext>
                  </a:extLst>
                </a:gridCol>
                <a:gridCol w="871669">
                  <a:extLst>
                    <a:ext uri="{9D8B030D-6E8A-4147-A177-3AD203B41FA5}">
                      <a16:colId xmlns:a16="http://schemas.microsoft.com/office/drawing/2014/main" val="4155635041"/>
                    </a:ext>
                  </a:extLst>
                </a:gridCol>
                <a:gridCol w="528207">
                  <a:extLst>
                    <a:ext uri="{9D8B030D-6E8A-4147-A177-3AD203B41FA5}">
                      <a16:colId xmlns:a16="http://schemas.microsoft.com/office/drawing/2014/main" val="808758473"/>
                    </a:ext>
                  </a:extLst>
                </a:gridCol>
                <a:gridCol w="559950">
                  <a:extLst>
                    <a:ext uri="{9D8B030D-6E8A-4147-A177-3AD203B41FA5}">
                      <a16:colId xmlns:a16="http://schemas.microsoft.com/office/drawing/2014/main" val="67520035"/>
                    </a:ext>
                  </a:extLst>
                </a:gridCol>
                <a:gridCol w="267278">
                  <a:extLst>
                    <a:ext uri="{9D8B030D-6E8A-4147-A177-3AD203B41FA5}">
                      <a16:colId xmlns:a16="http://schemas.microsoft.com/office/drawing/2014/main" val="2043263454"/>
                    </a:ext>
                  </a:extLst>
                </a:gridCol>
                <a:gridCol w="267278">
                  <a:extLst>
                    <a:ext uri="{9D8B030D-6E8A-4147-A177-3AD203B41FA5}">
                      <a16:colId xmlns:a16="http://schemas.microsoft.com/office/drawing/2014/main" val="2964661049"/>
                    </a:ext>
                  </a:extLst>
                </a:gridCol>
                <a:gridCol w="305370">
                  <a:extLst>
                    <a:ext uri="{9D8B030D-6E8A-4147-A177-3AD203B41FA5}">
                      <a16:colId xmlns:a16="http://schemas.microsoft.com/office/drawing/2014/main" val="3348543585"/>
                    </a:ext>
                  </a:extLst>
                </a:gridCol>
                <a:gridCol w="279975">
                  <a:extLst>
                    <a:ext uri="{9D8B030D-6E8A-4147-A177-3AD203B41FA5}">
                      <a16:colId xmlns:a16="http://schemas.microsoft.com/office/drawing/2014/main" val="133366627"/>
                    </a:ext>
                  </a:extLst>
                </a:gridCol>
                <a:gridCol w="248867">
                  <a:extLst>
                    <a:ext uri="{9D8B030D-6E8A-4147-A177-3AD203B41FA5}">
                      <a16:colId xmlns:a16="http://schemas.microsoft.com/office/drawing/2014/main" val="4289781829"/>
                    </a:ext>
                  </a:extLst>
                </a:gridCol>
              </a:tblGrid>
              <a:tr h="191135">
                <a:tc>
                  <a:txBody>
                    <a:bodyPr/>
                    <a:lstStyle/>
                    <a:p>
                      <a:pPr marL="0" marR="2222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Science Goals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/>
                </a:tc>
                <a:tc>
                  <a:txBody>
                    <a:bodyPr/>
                    <a:lstStyle/>
                    <a:p>
                      <a:pPr marL="635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Science Objectives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/>
                </a:tc>
                <a:tc>
                  <a:txBody>
                    <a:bodyPr/>
                    <a:lstStyle/>
                    <a:p>
                      <a:pPr marL="0" marR="2222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Observables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/>
                </a:tc>
                <a:tc>
                  <a:txBody>
                    <a:bodyPr/>
                    <a:lstStyle/>
                    <a:p>
                      <a:pPr marL="63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Physical Parameters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/>
                </a:tc>
                <a:tc>
                  <a:txBody>
                    <a:bodyPr/>
                    <a:lstStyle/>
                    <a:p>
                      <a:pPr marL="0" marR="2286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Survey Area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/>
                </a:tc>
                <a:tc>
                  <a:txBody>
                    <a:bodyPr/>
                    <a:lstStyle/>
                    <a:p>
                      <a:pPr marL="0" marR="1651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Location of Survey Area 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/>
                </a:tc>
                <a:tc>
                  <a:txBody>
                    <a:bodyPr/>
                    <a:lstStyle/>
                    <a:p>
                      <a:pPr marL="381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Contiguous Area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/>
                </a:tc>
                <a:tc>
                  <a:txBody>
                    <a:bodyPr/>
                    <a:lstStyle/>
                    <a:p>
                      <a:pPr marL="0" marR="1587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Filters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/>
                </a:tc>
                <a:tc>
                  <a:txBody>
                    <a:bodyPr/>
                    <a:lstStyle/>
                    <a:p>
                      <a:pPr marL="254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Dithers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/>
                </a:tc>
                <a:tc>
                  <a:txBody>
                    <a:bodyPr/>
                    <a:lstStyle/>
                    <a:p>
                      <a:pPr marL="381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Depth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/>
                </a:tc>
                <a:tc>
                  <a:txBody>
                    <a:bodyPr/>
                    <a:lstStyle/>
                    <a:p>
                      <a:pPr marL="254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# epochs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/>
                </a:tc>
                <a:tc>
                  <a:txBody>
                    <a:bodyPr/>
                    <a:lstStyle/>
                    <a:p>
                      <a:pPr marL="190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Cadence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/>
                </a:tc>
                <a:tc>
                  <a:txBody>
                    <a:bodyPr/>
                    <a:lstStyle/>
                    <a:p>
                      <a:pPr marL="317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Grism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/>
                </a:tc>
                <a:extLst>
                  <a:ext uri="{0D108BD9-81ED-4DB2-BD59-A6C34878D82A}">
                    <a16:rowId xmlns:a16="http://schemas.microsoft.com/office/drawing/2014/main" val="340716965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pPr marL="342900" marR="8890" lvl="0" indent="-342900" algn="ctr" fontAlgn="base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+mj-lt"/>
                        <a:buAutoNum type="arabicPeriod"/>
                      </a:pPr>
                      <a:r>
                        <a:rPr lang="en-US" sz="500" u="none" strike="noStrike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Is SF correlated with spiral arms    </a:t>
                      </a:r>
                      <a:endParaRPr lang="en-US" sz="1200" u="none" strike="noStrike" kern="1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marR="8890" lvl="0" indent="-34290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ts val="500"/>
                        <a:buFont typeface="+mj-lt"/>
                        <a:buAutoNum type="arabicPeriod"/>
                      </a:pPr>
                      <a:r>
                        <a:rPr lang="en-US" sz="500" u="none" strike="noStrike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Is the central </a:t>
                      </a:r>
                      <a:endParaRPr lang="en-US" sz="1200" u="none" strike="noStrike" kern="1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BH quenching SF ? 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12700" marR="32385" indent="3175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 Reconstructing spiral arms, bulge and bar exact structure and location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/>
                </a:tc>
                <a:tc>
                  <a:txBody>
                    <a:bodyPr/>
                    <a:lstStyle/>
                    <a:p>
                      <a:pPr marL="57150" marR="0" indent="-31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 Red Giant Stars (Red Clumps) 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6350" marR="19685" indent="8890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3-d geometric parameters: D (Solar distance), z (distance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from Galactic Plane), for every (l,b)  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/>
                </a:tc>
                <a:tc>
                  <a:txBody>
                    <a:bodyPr/>
                    <a:lstStyle/>
                    <a:p>
                      <a:pPr marL="0" marR="1587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1040 deg2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indent="0" algn="ctr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(covers bulge and </a:t>
                      </a:r>
                      <a:endParaRPr lang="en-US" sz="1200" kern="100">
                        <a:effectLst/>
                      </a:endParaRPr>
                    </a:p>
                    <a:p>
                      <a:pPr marL="120650" marR="0" indent="-825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W40/Serpens South)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/>
                </a:tc>
                <a:tc>
                  <a:txBody>
                    <a:bodyPr/>
                    <a:lstStyle/>
                    <a:p>
                      <a:pPr marL="0" marR="1206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For: -30 &lt; l &lt; + 10, -8 &lt; b &lt;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952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+8             For: -60 &lt; l &lt; -30 </a:t>
                      </a:r>
                      <a:endParaRPr lang="en-US" sz="1200" kern="100">
                        <a:effectLst/>
                      </a:endParaRPr>
                    </a:p>
                    <a:p>
                      <a:pPr marL="127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&amp; 10 &lt; l &lt; 60, -2.5 &lt; b &lt; +2.5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2476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YES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120650" marR="0" indent="-9525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F062, F087, F184 (Kokoris &amp; </a:t>
                      </a:r>
                      <a:endParaRPr lang="en-US" sz="1200" kern="100">
                        <a:effectLst/>
                      </a:endParaRPr>
                    </a:p>
                    <a:p>
                      <a:pPr marL="317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Levesque 2019) or </a:t>
                      </a:r>
                      <a:endParaRPr lang="en-US" sz="1200" kern="100">
                        <a:effectLst/>
                      </a:endParaRPr>
                    </a:p>
                    <a:p>
                      <a:pPr marL="254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F062, F087, F213 </a:t>
                      </a:r>
                      <a:endParaRPr lang="en-US" sz="1200" kern="100">
                        <a:effectLst/>
                      </a:endParaRPr>
                    </a:p>
                    <a:p>
                      <a:pPr marL="254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(Alves et al. 2003)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/>
                </a:tc>
                <a:tc>
                  <a:txBody>
                    <a:bodyPr/>
                    <a:lstStyle/>
                    <a:p>
                      <a:pPr marL="190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3 small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+ 1 large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190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26 mag </a:t>
                      </a:r>
                      <a:endParaRPr lang="en-US" sz="1200" kern="100">
                        <a:effectLst/>
                      </a:endParaRPr>
                    </a:p>
                    <a:p>
                      <a:pPr marL="698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AB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587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1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N/A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2794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NO 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extLst>
                  <a:ext uri="{0D108BD9-81ED-4DB2-BD59-A6C34878D82A}">
                    <a16:rowId xmlns:a16="http://schemas.microsoft.com/office/drawing/2014/main" val="2115819159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3. What is the Star and Cluster </a:t>
                      </a:r>
                      <a:endParaRPr lang="en-US" sz="1200" kern="100">
                        <a:effectLst/>
                      </a:endParaRPr>
                    </a:p>
                    <a:p>
                      <a:pPr marL="317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Formation Rate ? 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Obtaining a census of low to </a:t>
                      </a:r>
                      <a:endParaRPr lang="en-US" sz="1200" kern="100">
                        <a:effectLst/>
                      </a:endParaRPr>
                    </a:p>
                    <a:p>
                      <a:pPr marL="127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intermediate-mass </a:t>
                      </a:r>
                      <a:endParaRPr lang="en-US" sz="1200" kern="100">
                        <a:effectLst/>
                      </a:endParaRPr>
                    </a:p>
                    <a:p>
                      <a:pPr marL="63500" marR="0" indent="-3175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YSOs across the Galactic Plane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/>
                </a:tc>
                <a:tc>
                  <a:txBody>
                    <a:bodyPr/>
                    <a:lstStyle/>
                    <a:p>
                      <a:pPr marL="0" marR="1397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Young Stellar </a:t>
                      </a:r>
                      <a:endParaRPr lang="en-US" sz="1200" kern="100">
                        <a:effectLst/>
                      </a:endParaRPr>
                    </a:p>
                    <a:p>
                      <a:pPr marL="254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Objects (Class I-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1397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III) 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2286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YSO Masses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587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1040 deg2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indent="0" algn="ctr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(covers bulge and </a:t>
                      </a:r>
                      <a:endParaRPr lang="en-US" sz="1200" kern="100">
                        <a:effectLst/>
                      </a:endParaRPr>
                    </a:p>
                    <a:p>
                      <a:pPr marL="120650" marR="0" indent="-825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W40/Serpens South)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/>
                </a:tc>
                <a:tc>
                  <a:txBody>
                    <a:bodyPr/>
                    <a:lstStyle/>
                    <a:p>
                      <a:pPr marL="0" marR="1206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For: -30 &lt; l &lt; + 10, -8 &lt; b &lt;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952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+8             For: -60 &lt; l &lt; -30 </a:t>
                      </a:r>
                      <a:endParaRPr lang="en-US" sz="1200" kern="100">
                        <a:effectLst/>
                      </a:endParaRPr>
                    </a:p>
                    <a:p>
                      <a:pPr marL="127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&amp; 10 &lt; l &lt; 60, -2.5 &lt; b &lt; +2.5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2476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YES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F129, F158, F184, F213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190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3 small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+ 1 large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190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26 mag </a:t>
                      </a:r>
                      <a:endParaRPr lang="en-US" sz="1200" kern="100">
                        <a:effectLst/>
                      </a:endParaRPr>
                    </a:p>
                    <a:p>
                      <a:pPr marL="698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AB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587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1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N/A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635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NO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extLst>
                  <a:ext uri="{0D108BD9-81ED-4DB2-BD59-A6C34878D82A}">
                    <a16:rowId xmlns:a16="http://schemas.microsoft.com/office/drawing/2014/main" val="2275159693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pPr marL="69850" marR="0" indent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4. What is  the effective  mass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1333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distribution of a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1333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Young Cluster  ? 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Investigating  IMF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397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Young Stellar </a:t>
                      </a:r>
                      <a:endParaRPr lang="en-US" sz="1200" kern="100">
                        <a:effectLst/>
                      </a:endParaRPr>
                    </a:p>
                    <a:p>
                      <a:pPr marL="254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Objects (Class I-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1587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III) in a Young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1397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Stellar Cluster 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2286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YSO Masses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2222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~20 deg2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2222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W40/ Serpens South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2476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YES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254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WFI grism default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190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3 small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+ 1 large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190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21 mag </a:t>
                      </a:r>
                      <a:endParaRPr lang="en-US" sz="1200" kern="100">
                        <a:effectLst/>
                      </a:endParaRPr>
                    </a:p>
                    <a:p>
                      <a:pPr marL="698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AB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587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1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N/A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508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YES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extLst>
                  <a:ext uri="{0D108BD9-81ED-4DB2-BD59-A6C34878D82A}">
                    <a16:rowId xmlns:a16="http://schemas.microsoft.com/office/drawing/2014/main" val="2087834575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5. What regulates dust grain growth?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Deriving NIR extinction curve  towards dense </a:t>
                      </a:r>
                      <a:endParaRPr lang="en-US" sz="1200" kern="100">
                        <a:effectLst/>
                      </a:endParaRPr>
                    </a:p>
                    <a:p>
                      <a:pPr marL="139700" marR="0" indent="-1016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lines-of-sight of the ISM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/>
                </a:tc>
                <a:tc>
                  <a:txBody>
                    <a:bodyPr/>
                    <a:lstStyle/>
                    <a:p>
                      <a:pPr marL="25400" marR="48260" indent="635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Photometry towards K, M background stars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968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Dust grain size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587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~200 deg2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31750" marR="0" indent="-3175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~10^9 independent lines-of-sight with A_v &gt; 5 mag  and spread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1841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across GP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19050" marR="34925" indent="4445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Split into well separated areas (to study different environments)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107950" marR="0" indent="-952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F087, F129, F158, F184, F213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190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3 small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+ 1 large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190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26 mag </a:t>
                      </a:r>
                      <a:endParaRPr lang="en-US" sz="1200" kern="100">
                        <a:effectLst/>
                      </a:endParaRPr>
                    </a:p>
                    <a:p>
                      <a:pPr marL="698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AB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587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1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N/A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889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N/A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extLst>
                  <a:ext uri="{0D108BD9-81ED-4DB2-BD59-A6C34878D82A}">
                    <a16:rowId xmlns:a16="http://schemas.microsoft.com/office/drawing/2014/main" val="2675145629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pPr marL="76200" marR="15875" indent="-762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6 What is the origin of short stellar feedback?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Investigating ionized gas </a:t>
                      </a:r>
                      <a:endParaRPr lang="en-US" sz="1200" kern="100">
                        <a:effectLst/>
                      </a:endParaRPr>
                    </a:p>
                    <a:p>
                      <a:pPr marL="57150" marR="0" indent="1905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emission and outflows / jets 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1270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Pa a,  Pa b ,  [Fe II] lines, H2 (1-0)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19050" marR="38735" indent="127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Temperature of the gas, Fe abundance and ionization state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69850" marR="0" indent="63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1040 deg2     (~20 deg2: grism) 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206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For: -30 &lt; l &lt; + 10, -8 &lt; b &lt;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952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+8             For: -60 &lt; l &lt; -30 </a:t>
                      </a:r>
                      <a:endParaRPr lang="en-US" sz="1200" kern="100">
                        <a:effectLst/>
                      </a:endParaRPr>
                    </a:p>
                    <a:p>
                      <a:pPr marL="127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&amp; 10 &lt; l &lt; 60, -2.5 &lt; b &lt; +2.5 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1397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(W40/ Serpens South: grism)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2476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YES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F158, F184, F213  (WFI grism default)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190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3 small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+ 1 large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69850" marR="0" indent="-508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23 mag AB 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587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1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N/A 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254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(YES)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extLst>
                  <a:ext uri="{0D108BD9-81ED-4DB2-BD59-A6C34878D82A}">
                    <a16:rowId xmlns:a16="http://schemas.microsoft.com/office/drawing/2014/main" val="3148468846"/>
                  </a:ext>
                </a:extLst>
              </a:tr>
              <a:tr h="509270">
                <a:tc>
                  <a:txBody>
                    <a:bodyPr/>
                    <a:lstStyle/>
                    <a:p>
                      <a:pPr marL="50800" marR="73660" indent="254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7. What is the physics of mass accretion  onto protostars ? 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Investigating Class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825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I - III YSO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1587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Variability 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2286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Lightcurves 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317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mass accretion rate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2222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~20 deg2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2222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W40/ Serpens South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2476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YES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F129, F158, F184, F213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190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3 small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+ 1 large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190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21 mag </a:t>
                      </a:r>
                      <a:endParaRPr lang="en-US" sz="1200" kern="100">
                        <a:effectLst/>
                      </a:endParaRPr>
                    </a:p>
                    <a:p>
                      <a:pPr marL="698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AB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587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~10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952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Logarithmically spaced between ~&lt; 1 and 30 days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635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NO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extLst>
                  <a:ext uri="{0D108BD9-81ED-4DB2-BD59-A6C34878D82A}">
                    <a16:rowId xmlns:a16="http://schemas.microsoft.com/office/drawing/2014/main" val="3261762177"/>
                  </a:ext>
                </a:extLst>
              </a:tr>
              <a:tr h="509270">
                <a:tc>
                  <a:txBody>
                    <a:bodyPr/>
                    <a:lstStyle/>
                    <a:p>
                      <a:pPr marL="133350" marR="0" indent="-69850" algn="l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8 . What is the exoplanet 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indent="0" algn="ctr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population orbiting at large diistances </a:t>
                      </a:r>
                      <a:endParaRPr lang="en-US" sz="1200" kern="100">
                        <a:effectLst/>
                      </a:endParaRPr>
                    </a:p>
                    <a:p>
                      <a:pPr marL="190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from the Host Star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1968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? 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/>
                </a:tc>
                <a:tc>
                  <a:txBody>
                    <a:bodyPr/>
                    <a:lstStyle/>
                    <a:p>
                      <a:pPr marL="19050" marR="41275" indent="381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Estimating the mass distribution of exoplanets  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Photometry of known </a:t>
                      </a:r>
                      <a:endParaRPr lang="en-US" sz="1200" kern="100">
                        <a:effectLst/>
                      </a:endParaRPr>
                    </a:p>
                    <a:p>
                      <a:pPr marL="165100" marR="0" indent="-88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microlensing events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Mass and distance of the Host Star and, </a:t>
                      </a:r>
                      <a:endParaRPr lang="en-US" sz="1200" kern="100">
                        <a:effectLst/>
                      </a:endParaRPr>
                    </a:p>
                    <a:p>
                      <a:pPr marL="146050" marR="0" indent="-1270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from these, mass of the planet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2222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1040de</a:t>
                      </a:r>
                      <a:r>
                        <a:rPr lang="en-US" sz="500" strike="sngStrike" kern="100">
                          <a:effectLst/>
                        </a:rPr>
                        <a:t>g</a:t>
                      </a:r>
                      <a:r>
                        <a:rPr lang="en-US" sz="500" kern="100">
                          <a:effectLst/>
                        </a:rPr>
                        <a:t>2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206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For: -30 &lt; l &lt; + 10, -8 &lt; b &lt;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952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+8             For: -60 &lt; l &lt; -30 </a:t>
                      </a:r>
                      <a:endParaRPr lang="en-US" sz="1200" kern="100">
                        <a:effectLst/>
                      </a:endParaRPr>
                    </a:p>
                    <a:p>
                      <a:pPr marL="127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&amp; 10 &lt; l &lt; 60, -2.5 &lt; b &lt; +2.5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2476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YES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254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F087, F158, F213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190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3 small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+ 1 large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190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26 mag </a:t>
                      </a:r>
                      <a:endParaRPr lang="en-US" sz="1200" kern="100">
                        <a:effectLst/>
                      </a:endParaRPr>
                    </a:p>
                    <a:p>
                      <a:pPr marL="698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AB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587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1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N/A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889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N/A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extLst>
                  <a:ext uri="{0D108BD9-81ED-4DB2-BD59-A6C34878D82A}">
                    <a16:rowId xmlns:a16="http://schemas.microsoft.com/office/drawing/2014/main" val="2763502058"/>
                  </a:ext>
                </a:extLst>
              </a:tr>
              <a:tr h="382270">
                <a:tc>
                  <a:txBody>
                    <a:bodyPr/>
                    <a:lstStyle/>
                    <a:p>
                      <a:pPr marL="0" marR="2222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Baseline Roman </a:t>
                      </a:r>
                      <a:endParaRPr lang="en-US" sz="1200" kern="100">
                        <a:effectLst/>
                      </a:endParaRPr>
                    </a:p>
                    <a:p>
                      <a:pPr marL="165100" marR="0" indent="-88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Galactic Plane Survey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216535" marR="0" indent="-21018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1. 2. 3. 4. 5. 6. 7. 8.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333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All the above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968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All the above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587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1040 deg2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206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For: -30 &lt; l &lt; + 10, -8 &lt; b &lt;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952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+8             For: -60 &lt; l &lt; -30 </a:t>
                      </a:r>
                      <a:endParaRPr lang="en-US" sz="1200" kern="100">
                        <a:effectLst/>
                      </a:endParaRPr>
                    </a:p>
                    <a:p>
                      <a:pPr marL="127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&amp; 10 &lt; l &lt; 60, -2.5 &lt; b &lt; +2.5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2476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YES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107950" marR="0" indent="-952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F087, F129, F158, F184, F213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1905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3 small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+ 1 large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127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5"/>
                        </a:spcAft>
                      </a:pPr>
                      <a:r>
                        <a:rPr lang="en-US" sz="500" kern="100">
                          <a:effectLst/>
                        </a:rPr>
                        <a:t> 26 mag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1143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AB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587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>
                          <a:effectLst/>
                        </a:rPr>
                        <a:t>1</a:t>
                      </a:r>
                      <a:endParaRPr lang="en-US" sz="12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0" marR="1460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 dirty="0">
                          <a:effectLst/>
                        </a:rPr>
                        <a:t>N/A</a:t>
                      </a:r>
                      <a:endParaRPr lang="en-US" sz="12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tc>
                  <a:txBody>
                    <a:bodyPr/>
                    <a:lstStyle/>
                    <a:p>
                      <a:pPr marL="5080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kern="100" dirty="0">
                          <a:effectLst/>
                        </a:rPr>
                        <a:t>YES</a:t>
                      </a:r>
                      <a:endParaRPr lang="en-US" sz="12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5875" marR="0" marT="6350" marB="0" anchor="ctr"/>
                </a:tc>
                <a:extLst>
                  <a:ext uri="{0D108BD9-81ED-4DB2-BD59-A6C34878D82A}">
                    <a16:rowId xmlns:a16="http://schemas.microsoft.com/office/drawing/2014/main" val="1760850425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0E4F37F2-1975-7510-57FE-C25541E0748F}"/>
              </a:ext>
            </a:extLst>
          </p:cNvPr>
          <p:cNvGrpSpPr/>
          <p:nvPr/>
        </p:nvGrpSpPr>
        <p:grpSpPr>
          <a:xfrm>
            <a:off x="0" y="2844542"/>
            <a:ext cx="5952787" cy="2006574"/>
            <a:chOff x="0" y="2107942"/>
            <a:chExt cx="5952787" cy="20065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7644484-449B-E48D-0A58-5171E78CB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107942"/>
              <a:ext cx="5952787" cy="164592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072592-EA2D-1F00-6FC1-CDBCA400AB6C}"/>
                </a:ext>
              </a:extLst>
            </p:cNvPr>
            <p:cNvSpPr txBox="1"/>
            <p:nvPr/>
          </p:nvSpPr>
          <p:spPr>
            <a:xfrm>
              <a:off x="254000" y="3652851"/>
              <a:ext cx="4635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 Image: CO Dame et al. (2001)</a:t>
              </a:r>
            </a:p>
            <a:p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Dashed Blue Line: Rubin Observatory overlapping sky coverage 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E59F0B7-2F1E-6E0C-4FC1-12098085D285}"/>
              </a:ext>
            </a:extLst>
          </p:cNvPr>
          <p:cNvSpPr/>
          <p:nvPr/>
        </p:nvSpPr>
        <p:spPr>
          <a:xfrm>
            <a:off x="6122035" y="3312160"/>
            <a:ext cx="5937885" cy="477520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9315EE-32DA-F98E-B227-2E988372F075}"/>
              </a:ext>
            </a:extLst>
          </p:cNvPr>
          <p:cNvSpPr/>
          <p:nvPr/>
        </p:nvSpPr>
        <p:spPr>
          <a:xfrm>
            <a:off x="6122035" y="4257040"/>
            <a:ext cx="5937885" cy="477520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321D9-E1FC-3361-0292-9E03C5381C5F}"/>
              </a:ext>
            </a:extLst>
          </p:cNvPr>
          <p:cNvSpPr/>
          <p:nvPr/>
        </p:nvSpPr>
        <p:spPr>
          <a:xfrm>
            <a:off x="6132195" y="4765040"/>
            <a:ext cx="5937885" cy="477520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1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F59C7D-DDF4-BF4F-813F-028CD4F1BE79}"/>
              </a:ext>
            </a:extLst>
          </p:cNvPr>
          <p:cNvSpPr txBox="1"/>
          <p:nvPr/>
        </p:nvSpPr>
        <p:spPr>
          <a:xfrm>
            <a:off x="387023" y="151582"/>
            <a:ext cx="11577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Helvetica" pitchFamily="2" charset="0"/>
              </a:rPr>
              <a:t>                        </a:t>
            </a:r>
            <a:r>
              <a:rPr lang="en-US" sz="3600" dirty="0" err="1">
                <a:solidFill>
                  <a:schemeClr val="bg1"/>
                </a:solidFill>
                <a:latin typeface="Helvetica" pitchFamily="2" charset="0"/>
              </a:rPr>
              <a:t>SPHEREx</a:t>
            </a:r>
            <a:r>
              <a:rPr lang="en-US" sz="36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Helvetica" pitchFamily="2" charset="0"/>
              </a:rPr>
              <a:t>(https://</a:t>
            </a:r>
            <a:r>
              <a:rPr lang="en-US" sz="240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Helvetica" pitchFamily="2" charset="0"/>
              </a:rPr>
              <a:t>spherex.caltech.edu</a:t>
            </a:r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Helvetica" pitchFamily="2" charset="0"/>
              </a:rPr>
              <a:t>)</a:t>
            </a:r>
            <a:r>
              <a:rPr lang="en-US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Helvetica" pitchFamily="2" charset="0"/>
              </a:rPr>
              <a:t>  </a:t>
            </a:r>
            <a:endParaRPr lang="en-US" sz="2800" dirty="0">
              <a:solidFill>
                <a:schemeClr val="tx2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Helvetica" pitchFamily="2" charset="0"/>
              </a:rPr>
              <a:t>First Near-Infrared All-Sky Spectral Survey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ECDA96-C622-AE47-8872-03FCBE4AD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547" y="1621241"/>
            <a:ext cx="3976095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77FC0D-358F-C948-9789-FB8D43194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509" y="6400800"/>
            <a:ext cx="8183883" cy="457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DAA9DF-3626-AE40-96BC-E6E88B971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45" y="134602"/>
            <a:ext cx="1116531" cy="1097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DC55ED-BA47-1041-BFE1-6342BF5E94C8}"/>
              </a:ext>
            </a:extLst>
          </p:cNvPr>
          <p:cNvSpPr txBox="1"/>
          <p:nvPr/>
        </p:nvSpPr>
        <p:spPr>
          <a:xfrm>
            <a:off x="0" y="2152370"/>
            <a:ext cx="3713018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sz="1700" dirty="0">
                <a:solidFill>
                  <a:schemeClr val="bg1"/>
                </a:solidFill>
                <a:latin typeface="Helvetica" pitchFamily="2" charset="0"/>
              </a:rPr>
              <a:t> = 0. 75 – 5 </a:t>
            </a:r>
            <a:r>
              <a:rPr lang="en-US" sz="1700" dirty="0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-US" sz="1700" dirty="0">
                <a:solidFill>
                  <a:schemeClr val="bg1"/>
                </a:solidFill>
                <a:latin typeface="Helvetica" pitchFamily="2" charset="0"/>
              </a:rPr>
              <a:t>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Symbol" pitchFamily="2" charset="2"/>
                <a:cs typeface="Sana" pitchFamily="2" charset="-78"/>
              </a:rPr>
              <a:t>l</a:t>
            </a:r>
            <a:r>
              <a:rPr lang="en-US" sz="1700" dirty="0">
                <a:solidFill>
                  <a:schemeClr val="bg1"/>
                </a:solidFill>
                <a:latin typeface="Helvetica" pitchFamily="2" charset="0"/>
              </a:rPr>
              <a:t>/</a:t>
            </a:r>
            <a:r>
              <a:rPr lang="en-US" sz="1700" dirty="0">
                <a:solidFill>
                  <a:schemeClr val="bg1"/>
                </a:solidFill>
                <a:latin typeface="Symbol" pitchFamily="2" charset="2"/>
                <a:cs typeface="Sana" pitchFamily="2" charset="-78"/>
              </a:rPr>
              <a:t>Dl</a:t>
            </a:r>
            <a:r>
              <a:rPr lang="en-US" sz="1700" dirty="0">
                <a:solidFill>
                  <a:schemeClr val="bg1"/>
                </a:solidFill>
                <a:latin typeface="Helvetica" pitchFamily="2" charset="0"/>
              </a:rPr>
              <a:t> = 35 – 130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Helvetica" pitchFamily="2" charset="0"/>
              </a:rPr>
              <a:t>3.5</a:t>
            </a:r>
            <a:r>
              <a:rPr lang="en-US" sz="1700" baseline="30000" dirty="0">
                <a:solidFill>
                  <a:schemeClr val="bg1"/>
                </a:solidFill>
                <a:latin typeface="Helvetica" pitchFamily="2" charset="0"/>
              </a:rPr>
              <a:t>0</a:t>
            </a:r>
            <a:r>
              <a:rPr lang="en-US" sz="1700" dirty="0">
                <a:solidFill>
                  <a:schemeClr val="bg1"/>
                </a:solidFill>
                <a:latin typeface="Helvetica" pitchFamily="2" charset="0"/>
              </a:rPr>
              <a:t> X 11</a:t>
            </a:r>
            <a:r>
              <a:rPr lang="en-US" sz="1700" baseline="30000" dirty="0">
                <a:solidFill>
                  <a:schemeClr val="bg1"/>
                </a:solidFill>
                <a:latin typeface="Helvetica" pitchFamily="2" charset="0"/>
              </a:rPr>
              <a:t>0</a:t>
            </a:r>
            <a:r>
              <a:rPr lang="en-US" sz="1700" dirty="0">
                <a:solidFill>
                  <a:schemeClr val="bg1"/>
                </a:solidFill>
                <a:latin typeface="Helvetica" pitchFamily="2" charset="0"/>
              </a:rPr>
              <a:t> field of 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Helvetica" pitchFamily="2" charset="0"/>
              </a:rPr>
              <a:t>5-</a:t>
            </a:r>
            <a:r>
              <a:rPr lang="en-US" sz="1700" dirty="0">
                <a:solidFill>
                  <a:schemeClr val="bg1"/>
                </a:solidFill>
                <a:latin typeface="Symbol" pitchFamily="2" charset="2"/>
              </a:rPr>
              <a:t>s</a:t>
            </a:r>
            <a:r>
              <a:rPr lang="en-US" sz="1700" dirty="0">
                <a:solidFill>
                  <a:schemeClr val="bg1"/>
                </a:solidFill>
                <a:latin typeface="Helvetica" pitchFamily="2" charset="0"/>
              </a:rPr>
              <a:t> PS sensitivity ~ 19 AB mag per spectral channel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Helvetica" pitchFamily="2" charset="0"/>
              </a:rPr>
              <a:t>Launch: No later than April 2025</a:t>
            </a:r>
          </a:p>
          <a:p>
            <a:r>
              <a:rPr lang="en-US" sz="1700" dirty="0">
                <a:solidFill>
                  <a:schemeClr val="bg1"/>
                </a:solidFill>
                <a:latin typeface="Helvetica" pitchFamily="2" charset="0"/>
              </a:rPr>
              <a:t> 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1700" dirty="0">
              <a:solidFill>
                <a:schemeClr val="bg1"/>
              </a:solidFill>
              <a:latin typeface="Helvetica" pitchFamily="2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17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E6CFB1-9125-7D4D-94CF-E31A4D189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025" y="2442859"/>
            <a:ext cx="4623865" cy="228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5E1875-8E30-784F-A38C-C16D76728595}"/>
              </a:ext>
            </a:extLst>
          </p:cNvPr>
          <p:cNvSpPr txBox="1"/>
          <p:nvPr/>
        </p:nvSpPr>
        <p:spPr>
          <a:xfrm>
            <a:off x="8600831" y="1752260"/>
            <a:ext cx="2558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Science Themes: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32B0EF-9553-7643-8FD3-5B21BBF1D15F}"/>
              </a:ext>
            </a:extLst>
          </p:cNvPr>
          <p:cNvSpPr txBox="1"/>
          <p:nvPr/>
        </p:nvSpPr>
        <p:spPr>
          <a:xfrm>
            <a:off x="8411485" y="5019348"/>
            <a:ext cx="3087788" cy="646331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~ 500 million spectra provided to the community !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63AFCE-BAE2-DD46-AECB-0D303DED1B89}"/>
              </a:ext>
            </a:extLst>
          </p:cNvPr>
          <p:cNvSpPr txBox="1"/>
          <p:nvPr/>
        </p:nvSpPr>
        <p:spPr>
          <a:xfrm>
            <a:off x="306070" y="4585502"/>
            <a:ext cx="2909454" cy="923330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Helvetica" pitchFamily="2" charset="0"/>
              </a:rPr>
              <a:t>complete spectra every 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6.2” pixel over the whole sky </a:t>
            </a:r>
          </a:p>
        </p:txBody>
      </p:sp>
    </p:spTree>
    <p:extLst>
      <p:ext uri="{BB962C8B-B14F-4D97-AF65-F5344CB8AC3E}">
        <p14:creationId xmlns:p14="http://schemas.microsoft.com/office/powerpoint/2010/main" val="3289595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D0B2D-77F7-F877-9F7E-0623235E8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1877-C4D7-2146-ABD3-85A9DA682618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A white paper with black text and black text&#10;&#10;Description automatically generated">
            <a:extLst>
              <a:ext uri="{FF2B5EF4-FFF2-40B4-BE49-F238E27FC236}">
                <a16:creationId xmlns:a16="http://schemas.microsoft.com/office/drawing/2014/main" id="{1E9E568B-C28F-A3A5-1234-102BA7F99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9679"/>
            <a:ext cx="7919357" cy="4205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C9A009-CF48-3AC7-E9B7-58D19BD2C103}"/>
              </a:ext>
            </a:extLst>
          </p:cNvPr>
          <p:cNvSpPr txBox="1"/>
          <p:nvPr/>
        </p:nvSpPr>
        <p:spPr>
          <a:xfrm>
            <a:off x="310243" y="4355523"/>
            <a:ext cx="11576957" cy="2550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marR="27305" indent="-6350" algn="just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</a:pP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Etienne Bachelet</a:t>
            </a:r>
            <a:r>
              <a:rPr lang="en-US" sz="1400" b="1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Caltech-IPAC</a:t>
            </a:r>
            <a:r>
              <a:rPr lang="en-US" sz="1400" b="1" kern="100" dirty="0">
                <a:solidFill>
                  <a:srgbClr val="000000"/>
                </a:solidFill>
                <a:ea typeface="Calibri" panose="020F0502020204030204" pitchFamily="34" charset="0"/>
              </a:rPr>
              <a:t>), 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Sebastiano </a:t>
            </a:r>
            <a:r>
              <a:rPr lang="en-US" sz="1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Calchi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1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Novati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Caltech-IPAC), 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Sean Carey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Caltech-IPAC),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Ranga-Ram Chary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Caltech-IPAC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) 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James Colbert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Caltech-IPAC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), 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Andreas </a:t>
            </a:r>
            <a:r>
              <a:rPr lang="en-US" sz="1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Faisst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Caltech-IPAC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),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Sergio Fajardo-Acosta</a:t>
            </a:r>
            <a:r>
              <a:rPr lang="en-US" sz="1400" b="1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Caltech-IPAC),  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Kyle </a:t>
            </a:r>
            <a:r>
              <a:rPr lang="en-US" sz="1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Finner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Caltech-IPAC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),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 James Ingalls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Caltech-IPAC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),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 </a:t>
            </a:r>
            <a:r>
              <a:rPr lang="en-US" sz="1400" b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Wanggi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Lim</a:t>
            </a:r>
            <a:r>
              <a:rPr lang="en-US" sz="1400" b="1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Caltech-IPAC</a:t>
            </a:r>
            <a:r>
              <a:rPr lang="en-US" sz="1400" b="1" kern="100" dirty="0">
                <a:solidFill>
                  <a:srgbClr val="000000"/>
                </a:solidFill>
                <a:ea typeface="Calibri" panose="020F0502020204030204" pitchFamily="34" charset="0"/>
              </a:rPr>
              <a:t>),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 Luisa </a:t>
            </a:r>
            <a:r>
              <a:rPr lang="en-US" sz="1400" b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Rebull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sz="1400" b="1" kern="100" dirty="0">
                <a:solidFill>
                  <a:srgbClr val="000000"/>
                </a:solidFill>
                <a:ea typeface="Calibri" panose="020F0502020204030204" pitchFamily="34" charset="0"/>
              </a:rPr>
              <a:t>(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Caltech-IPAC</a:t>
            </a:r>
            <a:r>
              <a:rPr lang="en-US" sz="1400" b="1" kern="100" dirty="0">
                <a:solidFill>
                  <a:srgbClr val="000000"/>
                </a:solidFill>
                <a:ea typeface="Calibri" panose="020F0502020204030204" pitchFamily="34" charset="0"/>
              </a:rPr>
              <a:t>),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 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Jennifer </a:t>
            </a:r>
            <a:r>
              <a:rPr lang="en-US" sz="1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Sobeck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Caltech-IPAC)  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Sergio Molinari</a:t>
            </a:r>
            <a:r>
              <a:rPr lang="en-US" sz="1400" b="1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INAF</a:t>
            </a:r>
            <a:r>
              <a:rPr lang="en-US" sz="1400" b="1" kern="100" dirty="0">
                <a:solidFill>
                  <a:srgbClr val="000000"/>
                </a:solidFill>
                <a:ea typeface="Calibri" panose="020F0502020204030204" pitchFamily="34" charset="0"/>
              </a:rPr>
              <a:t>),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 Eugenio </a:t>
            </a:r>
            <a:r>
              <a:rPr lang="en-US" sz="1400" b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Schisano</a:t>
            </a:r>
            <a:r>
              <a:rPr lang="en-US" sz="1400" b="1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INAF</a:t>
            </a:r>
            <a:r>
              <a:rPr lang="en-US" sz="1400" b="1" kern="100" dirty="0">
                <a:solidFill>
                  <a:srgbClr val="000000"/>
                </a:solidFill>
                <a:ea typeface="Calibri" panose="020F0502020204030204" pitchFamily="34" charset="0"/>
              </a:rPr>
              <a:t>),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 Davide Elia</a:t>
            </a:r>
            <a:r>
              <a:rPr lang="en-US" sz="1400" b="1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INAF</a:t>
            </a:r>
            <a:r>
              <a:rPr lang="en-US" sz="1400" b="1" kern="100" dirty="0">
                <a:solidFill>
                  <a:srgbClr val="000000"/>
                </a:solidFill>
                <a:ea typeface="Calibri" panose="020F0502020204030204" pitchFamily="34" charset="0"/>
              </a:rPr>
              <a:t>),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 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Alessio </a:t>
            </a:r>
            <a:r>
              <a:rPr lang="en-US" sz="1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Traficante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INAF),  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Tom </a:t>
            </a:r>
            <a:r>
              <a:rPr lang="en-US" sz="1400" b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Megeath</a:t>
            </a:r>
            <a:r>
              <a:rPr lang="en-US" sz="1400" b="1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University of Toledo), John Bally</a:t>
            </a:r>
            <a:r>
              <a:rPr lang="en-US" sz="1400" b="1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University of Colorado – Boulder,) Adam Ginsburg, (University of Florida</a:t>
            </a:r>
            <a:r>
              <a:rPr lang="en-US" sz="1400" b="1" kern="100" dirty="0">
                <a:solidFill>
                  <a:srgbClr val="000000"/>
                </a:solidFill>
                <a:ea typeface="Calibri" panose="020F0502020204030204" pitchFamily="34" charset="0"/>
              </a:rPr>
              <a:t>),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J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onathan Tan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Chalmers University),  Matthew Povich (Cal Poly Pomona),  </a:t>
            </a:r>
            <a:r>
              <a:rPr lang="en-US" sz="1400" b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Jin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1400" b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Koda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(Stony Brooke University),   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Gabor </a:t>
            </a:r>
            <a:r>
              <a:rPr lang="en-US" sz="1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Marton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(</a:t>
            </a:r>
            <a:r>
              <a:rPr lang="en-US" sz="1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Konkoly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Observatory),  Jorge Pineda (JPL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),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 Alberto Noriega Crespo (</a:t>
            </a:r>
            <a:r>
              <a:rPr lang="en-US" sz="1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STScI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),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 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Jesus </a:t>
            </a:r>
            <a:r>
              <a:rPr lang="en-US" sz="1400" b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Maiz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1400" b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Apellaniz</a:t>
            </a:r>
            <a:r>
              <a:rPr lang="en-US" sz="1400" b="1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Centro de </a:t>
            </a:r>
            <a:r>
              <a:rPr lang="en-US" sz="1400" b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Astrobiologia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– CAB),  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Frederique Motte, (IPAG/CNRS),  Rob </a:t>
            </a:r>
            <a:r>
              <a:rPr lang="en-US" sz="1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Gutermuth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Umass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),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 Lynne Hillenbrand (Caltech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),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 </a:t>
            </a:r>
            <a:r>
              <a:rPr lang="en-US" sz="1400" b="1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Thushara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Pillai (MIT</a:t>
            </a:r>
            <a:r>
              <a:rPr lang="en-US" sz="1400" b="1" kern="100" dirty="0">
                <a:solidFill>
                  <a:srgbClr val="000000"/>
                </a:solidFill>
                <a:ea typeface="Calibri" panose="020F0502020204030204" pitchFamily="34" charset="0"/>
              </a:rPr>
              <a:t>),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 Cara Battersby (University of Connecticut)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 James Urquhart (University of Kent),  Mark </a:t>
            </a:r>
            <a:r>
              <a:rPr lang="en-US" sz="1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Heyer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Umass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),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 Massimo Marengo (Florida State University),  Tracy Huard (University of Maryland),  Mattia </a:t>
            </a:r>
            <a:r>
              <a:rPr lang="en-US" sz="1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Sormani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Universita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’ </a:t>
            </a:r>
            <a:r>
              <a:rPr lang="en-US" sz="1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degli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1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Studi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1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dell’Insubria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), 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Jens Kauffmann (MIT</a:t>
            </a:r>
            <a:r>
              <a:rPr lang="en-US" sz="1400" b="1" kern="100" dirty="0">
                <a:solidFill>
                  <a:srgbClr val="000000"/>
                </a:solidFill>
                <a:ea typeface="Calibri" panose="020F0502020204030204" pitchFamily="34" charset="0"/>
              </a:rPr>
              <a:t>), </a:t>
            </a:r>
            <a:r>
              <a:rPr lang="en-US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 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Rachel </a:t>
            </a:r>
            <a:r>
              <a:rPr lang="en-US" sz="1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Akeson</a:t>
            </a:r>
            <a:r>
              <a:rPr lang="en-US" sz="1400" kern="100" dirty="0">
                <a:solidFill>
                  <a:srgbClr val="000000"/>
                </a:solidFill>
                <a:ea typeface="Calibri" panose="020F0502020204030204" pitchFamily="34" charset="0"/>
              </a:rPr>
              <a:t> (</a:t>
            </a: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Caltech-IPAC),   Bruce Berriman (Caltech-IPAC),  David Ciardi, (Caltech-IPAC)  </a:t>
            </a:r>
          </a:p>
          <a:p>
            <a:pPr marL="6350" marR="27305" indent="-6350" algn="just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</a:pPr>
            <a:r>
              <a:rPr lang="en-US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066D8B-F382-018A-55F1-44C0B47D47C0}"/>
              </a:ext>
            </a:extLst>
          </p:cNvPr>
          <p:cNvSpPr txBox="1"/>
          <p:nvPr/>
        </p:nvSpPr>
        <p:spPr>
          <a:xfrm>
            <a:off x="8610600" y="538843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May 20</a:t>
            </a:r>
            <a:r>
              <a:rPr lang="en-US" sz="2000" baseline="30000" dirty="0">
                <a:solidFill>
                  <a:srgbClr val="0070C0"/>
                </a:solidFill>
              </a:rPr>
              <a:t>th</a:t>
            </a:r>
            <a:r>
              <a:rPr lang="en-US" sz="2000" dirty="0">
                <a:solidFill>
                  <a:srgbClr val="0070C0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733479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06767-CC33-E28E-E6B6-872933F19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1877-C4D7-2146-ABD3-85A9DA682618}" type="slidenum">
              <a:rPr lang="en-US" smtClean="0"/>
              <a:t>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48E615-B28F-1039-9F77-32D547F0D304}"/>
              </a:ext>
            </a:extLst>
          </p:cNvPr>
          <p:cNvSpPr txBox="1"/>
          <p:nvPr/>
        </p:nvSpPr>
        <p:spPr>
          <a:xfrm>
            <a:off x="1453244" y="408214"/>
            <a:ext cx="1055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Home Message: Science Cases Evolve Over Time…..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(since, e.g., Green et al. 2012,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Paladini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2021)</a:t>
            </a:r>
          </a:p>
        </p:txBody>
      </p:sp>
      <p:pic>
        <p:nvPicPr>
          <p:cNvPr id="7" name="Online Media 6" descr="The Launch of the James Webb Space Telescope">
            <a:hlinkClick r:id="" action="ppaction://media"/>
            <a:extLst>
              <a:ext uri="{FF2B5EF4-FFF2-40B4-BE49-F238E27FC236}">
                <a16:creationId xmlns:a16="http://schemas.microsoft.com/office/drawing/2014/main" id="{7A318D55-8425-A610-5CC8-8C6CA0BCB9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37949" y="1688015"/>
            <a:ext cx="7874795" cy="44492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97CCE0-A59F-EAEE-7E25-2F5F5A0FD1C1}"/>
              </a:ext>
            </a:extLst>
          </p:cNvPr>
          <p:cNvSpPr txBox="1"/>
          <p:nvPr/>
        </p:nvSpPr>
        <p:spPr>
          <a:xfrm>
            <a:off x="10367682" y="2823882"/>
            <a:ext cx="1639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December 25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54790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1DD0F-FDB8-E39E-F06E-325E2B13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1877-C4D7-2146-ABD3-85A9DA682618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9B861F3-FD89-BB3E-8117-4FC8C6476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22400" cy="142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A255C6-1293-A946-65D0-D86070E84DC8}"/>
              </a:ext>
            </a:extLst>
          </p:cNvPr>
          <p:cNvSpPr txBox="1"/>
          <p:nvPr/>
        </p:nvSpPr>
        <p:spPr>
          <a:xfrm>
            <a:off x="1714500" y="295701"/>
            <a:ext cx="900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 at High Angular Resolution in Nearby Galaxies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(PHANGS – P.I. Eva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Schinnerer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MPIA)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D93E9A-8F9A-80E6-21A1-86263AEBC304}"/>
              </a:ext>
            </a:extLst>
          </p:cNvPr>
          <p:cNvSpPr txBox="1"/>
          <p:nvPr/>
        </p:nvSpPr>
        <p:spPr>
          <a:xfrm>
            <a:off x="3079750" y="1222345"/>
            <a:ext cx="627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JWST-PHANGS – P.I. Janice Lee,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STScI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 descr="A collage of images of a galaxy&#10;&#10;Description automatically generated">
            <a:extLst>
              <a:ext uri="{FF2B5EF4-FFF2-40B4-BE49-F238E27FC236}">
                <a16:creationId xmlns:a16="http://schemas.microsoft.com/office/drawing/2014/main" id="{C6737DEC-F050-CF2C-F87E-CDC22A47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50" y="1778000"/>
            <a:ext cx="5080000" cy="5080000"/>
          </a:xfrm>
          <a:prstGeom prst="rect">
            <a:avLst/>
          </a:prstGeom>
        </p:spPr>
      </p:pic>
      <p:pic>
        <p:nvPicPr>
          <p:cNvPr id="17" name="Picture 16" descr="A galaxy in space with stars&#10;&#10;Description automatically generated">
            <a:extLst>
              <a:ext uri="{FF2B5EF4-FFF2-40B4-BE49-F238E27FC236}">
                <a16:creationId xmlns:a16="http://schemas.microsoft.com/office/drawing/2014/main" id="{53ABE4EF-AD5A-55C6-1ABD-66389FC78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650" y="1778000"/>
            <a:ext cx="5080000" cy="5080000"/>
          </a:xfrm>
          <a:prstGeom prst="rect">
            <a:avLst/>
          </a:prstGeom>
        </p:spPr>
      </p:pic>
      <p:pic>
        <p:nvPicPr>
          <p:cNvPr id="21" name="Picture 20" descr="A galaxy in space with stars&#10;&#10;Description automatically generated">
            <a:extLst>
              <a:ext uri="{FF2B5EF4-FFF2-40B4-BE49-F238E27FC236}">
                <a16:creationId xmlns:a16="http://schemas.microsoft.com/office/drawing/2014/main" id="{59C1DCBF-E31C-A2B8-3B81-D35DC07F8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225" y="1778000"/>
            <a:ext cx="5080000" cy="5080000"/>
          </a:xfrm>
          <a:prstGeom prst="rect">
            <a:avLst/>
          </a:prstGeom>
        </p:spPr>
      </p:pic>
      <p:pic>
        <p:nvPicPr>
          <p:cNvPr id="23" name="Picture 22" descr="A galaxy in space with stars&#10;&#10;Description automatically generated">
            <a:extLst>
              <a:ext uri="{FF2B5EF4-FFF2-40B4-BE49-F238E27FC236}">
                <a16:creationId xmlns:a16="http://schemas.microsoft.com/office/drawing/2014/main" id="{1553B879-0078-5A83-E95B-37BA49902B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0400" y="1778000"/>
            <a:ext cx="5080000" cy="508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423B5C0-E9C0-BF7F-F48D-63C545D9D933}"/>
              </a:ext>
            </a:extLst>
          </p:cNvPr>
          <p:cNvSpPr txBox="1"/>
          <p:nvPr/>
        </p:nvSpPr>
        <p:spPr>
          <a:xfrm>
            <a:off x="9686924" y="3026370"/>
            <a:ext cx="2416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 galaxies</a:t>
            </a:r>
          </a:p>
          <a:p>
            <a:pPr algn="ctr"/>
            <a:r>
              <a:rPr lang="en-US" dirty="0"/>
              <a:t>~5 </a:t>
            </a:r>
            <a:r>
              <a:rPr lang="en-US" dirty="0" err="1"/>
              <a:t>Mpc</a:t>
            </a:r>
            <a:r>
              <a:rPr lang="en-US" dirty="0"/>
              <a:t> &lt; D &lt; ~25 </a:t>
            </a:r>
            <a:r>
              <a:rPr lang="en-US" dirty="0" err="1"/>
              <a:t>Mpc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1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9A07C-95BE-16FF-F957-85A913143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1877-C4D7-2146-ABD3-85A9DA682618}" type="slidenum">
              <a:rPr lang="en-US" smtClean="0"/>
              <a:t>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07A443-FCCB-1AAF-A465-D7229AB2D968}"/>
              </a:ext>
            </a:extLst>
          </p:cNvPr>
          <p:cNvSpPr txBox="1"/>
          <p:nvPr/>
        </p:nvSpPr>
        <p:spPr>
          <a:xfrm>
            <a:off x="2832100" y="63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E7ADC-7296-3FDF-01EA-38B9F2A188E1}"/>
              </a:ext>
            </a:extLst>
          </p:cNvPr>
          <p:cNvSpPr txBox="1"/>
          <p:nvPr/>
        </p:nvSpPr>
        <p:spPr>
          <a:xfrm>
            <a:off x="1012371" y="373390"/>
            <a:ext cx="1055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new role of Galactic Astronomy in the JWST era ?</a:t>
            </a:r>
          </a:p>
        </p:txBody>
      </p:sp>
      <p:pic>
        <p:nvPicPr>
          <p:cNvPr id="6" name="Picture 5" descr="A galaxy in space with stars&#10;&#10;Description automatically generated">
            <a:extLst>
              <a:ext uri="{FF2B5EF4-FFF2-40B4-BE49-F238E27FC236}">
                <a16:creationId xmlns:a16="http://schemas.microsoft.com/office/drawing/2014/main" id="{4BDBC2C4-2F61-9EC7-24AF-0EE9F401D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74" y="4626019"/>
            <a:ext cx="2919548" cy="1645920"/>
          </a:xfrm>
          <a:prstGeom prst="rect">
            <a:avLst/>
          </a:prstGeom>
        </p:spPr>
      </p:pic>
      <p:pic>
        <p:nvPicPr>
          <p:cNvPr id="12" name="Picture 11" descr="A red and orange light in space&#10;&#10;Description automatically generated">
            <a:extLst>
              <a:ext uri="{FF2B5EF4-FFF2-40B4-BE49-F238E27FC236}">
                <a16:creationId xmlns:a16="http://schemas.microsoft.com/office/drawing/2014/main" id="{12005E80-E454-CC72-6BDC-A60B2A636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443" y="1362506"/>
            <a:ext cx="1803400" cy="11176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05158CC-02E8-29CE-9F3D-EA402C7BEB04}"/>
              </a:ext>
            </a:extLst>
          </p:cNvPr>
          <p:cNvGrpSpPr/>
          <p:nvPr/>
        </p:nvGrpSpPr>
        <p:grpSpPr>
          <a:xfrm>
            <a:off x="7625443" y="1870855"/>
            <a:ext cx="1490251" cy="1027625"/>
            <a:chOff x="7625443" y="1413649"/>
            <a:chExt cx="1490251" cy="102762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CD17C8F-2280-C8AD-F035-B9748C2B46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5443" y="2349834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487BCD9-E39F-9F47-00BA-6F49AA7C21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08473" y="2175655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B7EFB62-5053-F903-D464-531699FA0C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58847" y="200147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DAFA90C-465A-1FC8-2437-18DC4989F2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36432" y="1789205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F06FBC9-71B4-CDB0-195E-EADD502234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14015" y="159325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1BFCCA3-B7E1-324F-3206-AB4CF926A9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24254" y="141364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6B37883-6A4B-FE84-DE15-FCE69362ED4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6368137" y="2724301"/>
            <a:ext cx="3989698" cy="3449665"/>
          </a:xfrm>
          <a:prstGeom prst="straightConnector1">
            <a:avLst/>
          </a:prstGeom>
          <a:ln w="79375">
            <a:tailEnd type="triangle"/>
          </a:ln>
          <a:scene3d>
            <a:camera prst="orthographicFront">
              <a:rot lat="120000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6CCA317-356A-74DC-4E07-F83D4C45F984}"/>
              </a:ext>
            </a:extLst>
          </p:cNvPr>
          <p:cNvSpPr txBox="1"/>
          <p:nvPr/>
        </p:nvSpPr>
        <p:spPr>
          <a:xfrm>
            <a:off x="1405677" y="4253726"/>
            <a:ext cx="1353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Milky Way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AC38B8-ADD6-ED8C-D21B-52E1E2A25E3A}"/>
              </a:ext>
            </a:extLst>
          </p:cNvPr>
          <p:cNvSpPr txBox="1"/>
          <p:nvPr/>
        </p:nvSpPr>
        <p:spPr>
          <a:xfrm>
            <a:off x="3558726" y="3036780"/>
            <a:ext cx="1353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M33</a:t>
            </a:r>
          </a:p>
          <a:p>
            <a:pPr algn="ctr"/>
            <a:r>
              <a:rPr lang="en-US" dirty="0"/>
              <a:t>D &lt; 1 </a:t>
            </a:r>
            <a:r>
              <a:rPr lang="en-US" dirty="0" err="1"/>
              <a:t>Mpc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4C164C-B88D-FB53-B746-6A710DAF683A}"/>
              </a:ext>
            </a:extLst>
          </p:cNvPr>
          <p:cNvSpPr txBox="1"/>
          <p:nvPr/>
        </p:nvSpPr>
        <p:spPr>
          <a:xfrm>
            <a:off x="5691210" y="1618024"/>
            <a:ext cx="1353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NGC 1087</a:t>
            </a:r>
          </a:p>
          <a:p>
            <a:pPr algn="ctr"/>
            <a:r>
              <a:rPr lang="en-US" dirty="0"/>
              <a:t>D = 16 </a:t>
            </a:r>
            <a:r>
              <a:rPr lang="en-US" dirty="0" err="1"/>
              <a:t>Mpc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E970FB-A8CE-757D-A8A5-27310D35E54B}"/>
              </a:ext>
            </a:extLst>
          </p:cNvPr>
          <p:cNvSpPr txBox="1"/>
          <p:nvPr/>
        </p:nvSpPr>
        <p:spPr>
          <a:xfrm>
            <a:off x="9491173" y="958241"/>
            <a:ext cx="191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High-z galaxy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E03B1C-8B53-2DEE-1F12-714C5A225980}"/>
              </a:ext>
            </a:extLst>
          </p:cNvPr>
          <p:cNvSpPr txBox="1"/>
          <p:nvPr/>
        </p:nvSpPr>
        <p:spPr>
          <a:xfrm>
            <a:off x="8436432" y="4623058"/>
            <a:ext cx="3140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Investigating our Galaxy to build the latter from the local to the far Universe</a:t>
            </a:r>
          </a:p>
        </p:txBody>
      </p:sp>
      <p:pic>
        <p:nvPicPr>
          <p:cNvPr id="36" name="Picture 35" descr="A spiral galaxy in outer space&#10;&#10;Description automatically generated">
            <a:extLst>
              <a:ext uri="{FF2B5EF4-FFF2-40B4-BE49-F238E27FC236}">
                <a16:creationId xmlns:a16="http://schemas.microsoft.com/office/drawing/2014/main" id="{5922B75B-807E-D884-14CD-1AE202658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193" y="3683111"/>
            <a:ext cx="2606040" cy="1737360"/>
          </a:xfrm>
          <a:prstGeom prst="rect">
            <a:avLst/>
          </a:prstGeom>
        </p:spPr>
      </p:pic>
      <p:pic>
        <p:nvPicPr>
          <p:cNvPr id="10" name="Picture 9" descr="A galaxy in space with stars&#10;&#10;Description automatically generated">
            <a:extLst>
              <a:ext uri="{FF2B5EF4-FFF2-40B4-BE49-F238E27FC236}">
                <a16:creationId xmlns:a16="http://schemas.microsoft.com/office/drawing/2014/main" id="{C8776585-AFF7-64F2-4EA8-953F66F55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804" y="2289535"/>
            <a:ext cx="237744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00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7C816-4496-269F-F6F9-B368E5F36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1877-C4D7-2146-ABD3-85A9DA682618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 descr="A yellow and silver machine&#10;&#10;Description automatically generated">
            <a:extLst>
              <a:ext uri="{FF2B5EF4-FFF2-40B4-BE49-F238E27FC236}">
                <a16:creationId xmlns:a16="http://schemas.microsoft.com/office/drawing/2014/main" id="{0C8A7782-5738-36CE-B6C2-0CD6FEE98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47728">
            <a:off x="9218348" y="143348"/>
            <a:ext cx="3252439" cy="182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BE9DD3-B601-D821-4602-61D0017DF41E}"/>
              </a:ext>
            </a:extLst>
          </p:cNvPr>
          <p:cNvSpPr txBox="1"/>
          <p:nvPr/>
        </p:nvSpPr>
        <p:spPr>
          <a:xfrm>
            <a:off x="1175659" y="373390"/>
            <a:ext cx="1055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role of Roman for Galactic Astronomy 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2E0727-0904-7F62-702A-9FB24F9E344D}"/>
              </a:ext>
            </a:extLst>
          </p:cNvPr>
          <p:cNvSpPr txBox="1"/>
          <p:nvPr/>
        </p:nvSpPr>
        <p:spPr>
          <a:xfrm>
            <a:off x="245661" y="1182712"/>
            <a:ext cx="96828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Roman will be </a:t>
            </a:r>
            <a:r>
              <a:rPr lang="en-US" sz="25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most efficient Galactic Star Finder 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ever launched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E55A78-7CFC-DAC9-3C74-8657B7EE6B2F}"/>
              </a:ext>
            </a:extLst>
          </p:cNvPr>
          <p:cNvSpPr txBox="1"/>
          <p:nvPr/>
        </p:nvSpPr>
        <p:spPr>
          <a:xfrm>
            <a:off x="560614" y="1630786"/>
            <a:ext cx="8049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Young Stellar Objects (&gt; ~ 0.5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Class I – II – III)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Sequence Stars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(evolved) Red Giant Stars (or Red Clumps)  </a:t>
            </a:r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F131CE4D-A150-6467-D79A-CF38363A9753}"/>
              </a:ext>
            </a:extLst>
          </p:cNvPr>
          <p:cNvSpPr/>
          <p:nvPr/>
        </p:nvSpPr>
        <p:spPr>
          <a:xfrm>
            <a:off x="6752692" y="1794709"/>
            <a:ext cx="73152" cy="1005840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0BF29-4648-6942-E207-D297373A3677}"/>
              </a:ext>
            </a:extLst>
          </p:cNvPr>
          <p:cNvSpPr txBox="1"/>
          <p:nvPr/>
        </p:nvSpPr>
        <p:spPr>
          <a:xfrm>
            <a:off x="6830326" y="1735966"/>
            <a:ext cx="4620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Combined with Spitzer/Herschel ancillary data (class 0):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star formation history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DC7C0D-175B-0E22-FACD-0FAAFF8C0BA3}"/>
              </a:ext>
            </a:extLst>
          </p:cNvPr>
          <p:cNvCxnSpPr/>
          <p:nvPr/>
        </p:nvCxnSpPr>
        <p:spPr>
          <a:xfrm>
            <a:off x="859919" y="6069134"/>
            <a:ext cx="1077690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5D5315A-A4C0-03A8-9551-150FAB9D88DF}"/>
              </a:ext>
            </a:extLst>
          </p:cNvPr>
          <p:cNvSpPr txBox="1"/>
          <p:nvPr/>
        </p:nvSpPr>
        <p:spPr>
          <a:xfrm>
            <a:off x="2193149" y="5561303"/>
            <a:ext cx="95362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Our present instrumental capabilities do not allow us to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detect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individual stars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beyond LMC, SMC, M31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have to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wait until launch of NASA next-generation facilities, e.g.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Habitable Worlds Observatory, ~2040)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7FB21BE-38F6-D06D-2F91-170368196DB7}"/>
              </a:ext>
            </a:extLst>
          </p:cNvPr>
          <p:cNvGrpSpPr/>
          <p:nvPr/>
        </p:nvGrpSpPr>
        <p:grpSpPr>
          <a:xfrm>
            <a:off x="306319" y="3843718"/>
            <a:ext cx="1862230" cy="1198790"/>
            <a:chOff x="235508" y="3383574"/>
            <a:chExt cx="1862230" cy="119879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F645A39-975D-5C7B-A4A2-BB4A424FC6D0}"/>
                </a:ext>
              </a:extLst>
            </p:cNvPr>
            <p:cNvCxnSpPr/>
            <p:nvPr/>
          </p:nvCxnSpPr>
          <p:spPr>
            <a:xfrm>
              <a:off x="245661" y="3550024"/>
              <a:ext cx="314953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D88F207-8AE9-F84A-D818-C6C57FE09CEF}"/>
                </a:ext>
              </a:extLst>
            </p:cNvPr>
            <p:cNvCxnSpPr/>
            <p:nvPr/>
          </p:nvCxnSpPr>
          <p:spPr>
            <a:xfrm>
              <a:off x="235508" y="3854824"/>
              <a:ext cx="314953" cy="0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35EB3B0-8636-5CBF-0691-74873C0EA3E6}"/>
                </a:ext>
              </a:extLst>
            </p:cNvPr>
            <p:cNvCxnSpPr/>
            <p:nvPr/>
          </p:nvCxnSpPr>
          <p:spPr>
            <a:xfrm>
              <a:off x="245661" y="4149028"/>
              <a:ext cx="31495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0D99172-05B3-45CD-5374-E86CD83FFE10}"/>
                </a:ext>
              </a:extLst>
            </p:cNvPr>
            <p:cNvCxnSpPr/>
            <p:nvPr/>
          </p:nvCxnSpPr>
          <p:spPr>
            <a:xfrm>
              <a:off x="245661" y="4437530"/>
              <a:ext cx="314953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EDAF42A-D255-E900-0E10-493A9DF2ACD2}"/>
                </a:ext>
              </a:extLst>
            </p:cNvPr>
            <p:cNvSpPr txBox="1"/>
            <p:nvPr/>
          </p:nvSpPr>
          <p:spPr>
            <a:xfrm>
              <a:off x="616388" y="3383574"/>
              <a:ext cx="941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Gaia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E8106A5-9861-10A2-27FC-64E00B811A64}"/>
                </a:ext>
              </a:extLst>
            </p:cNvPr>
            <p:cNvSpPr txBox="1"/>
            <p:nvPr/>
          </p:nvSpPr>
          <p:spPr>
            <a:xfrm>
              <a:off x="606235" y="3658659"/>
              <a:ext cx="1077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Roman/WFI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C475BF0-8386-EB5C-DA36-69076673725D}"/>
                </a:ext>
              </a:extLst>
            </p:cNvPr>
            <p:cNvSpPr txBox="1"/>
            <p:nvPr/>
          </p:nvSpPr>
          <p:spPr>
            <a:xfrm>
              <a:off x="616388" y="3966436"/>
              <a:ext cx="1481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Glimpse/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Mipsgal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DCECB1E-18F9-7657-142C-150B48531776}"/>
                </a:ext>
              </a:extLst>
            </p:cNvPr>
            <p:cNvSpPr txBox="1"/>
            <p:nvPr/>
          </p:nvSpPr>
          <p:spPr>
            <a:xfrm>
              <a:off x="639121" y="4274587"/>
              <a:ext cx="9412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HiGal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C1A6B8D-7847-8A7B-4B99-C066D61747AE}"/>
              </a:ext>
            </a:extLst>
          </p:cNvPr>
          <p:cNvGrpSpPr/>
          <p:nvPr/>
        </p:nvGrpSpPr>
        <p:grpSpPr>
          <a:xfrm>
            <a:off x="2311036" y="2900729"/>
            <a:ext cx="9418323" cy="2541889"/>
            <a:chOff x="2252092" y="2914315"/>
            <a:chExt cx="9418323" cy="254188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38BCDEC-9ED7-24E1-3C0D-5963E569BE7A}"/>
                </a:ext>
              </a:extLst>
            </p:cNvPr>
            <p:cNvGrpSpPr/>
            <p:nvPr/>
          </p:nvGrpSpPr>
          <p:grpSpPr>
            <a:xfrm>
              <a:off x="2252092" y="2914315"/>
              <a:ext cx="9418323" cy="2011680"/>
              <a:chOff x="1815354" y="3047105"/>
              <a:chExt cx="9418323" cy="2011680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54833F3-A2C3-A62E-F6B4-2B6929A7F314}"/>
                  </a:ext>
                </a:extLst>
              </p:cNvPr>
              <p:cNvCxnSpPr/>
              <p:nvPr/>
            </p:nvCxnSpPr>
            <p:spPr>
              <a:xfrm flipV="1">
                <a:off x="1815354" y="3047105"/>
                <a:ext cx="0" cy="201168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CDF1C22D-F3D7-E4FA-4293-C6C988C3024D}"/>
                  </a:ext>
                </a:extLst>
              </p:cNvPr>
              <p:cNvCxnSpPr/>
              <p:nvPr/>
            </p:nvCxnSpPr>
            <p:spPr>
              <a:xfrm>
                <a:off x="1815357" y="5056094"/>
                <a:ext cx="941832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4E412FA-A853-F74D-4324-A6801FF1C4A5}"/>
                  </a:ext>
                </a:extLst>
              </p:cNvPr>
              <p:cNvCxnSpPr/>
              <p:nvPr/>
            </p:nvCxnSpPr>
            <p:spPr>
              <a:xfrm>
                <a:off x="2262534" y="4077871"/>
                <a:ext cx="27432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0FC1C150-CB94-261C-03D9-36F9B0D371D1}"/>
                  </a:ext>
                </a:extLst>
              </p:cNvPr>
              <p:cNvCxnSpPr/>
              <p:nvPr/>
            </p:nvCxnSpPr>
            <p:spPr>
              <a:xfrm>
                <a:off x="2193149" y="3653288"/>
                <a:ext cx="146304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F76E47C-2D65-53E2-F073-42558B28D923}"/>
                  </a:ext>
                </a:extLst>
              </p:cNvPr>
              <p:cNvCxnSpPr/>
              <p:nvPr/>
            </p:nvCxnSpPr>
            <p:spPr>
              <a:xfrm>
                <a:off x="3854307" y="4062378"/>
                <a:ext cx="320040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0E1029D-165F-EB1E-E120-BDA03A9DDC07}"/>
                  </a:ext>
                </a:extLst>
              </p:cNvPr>
              <p:cNvCxnSpPr/>
              <p:nvPr/>
            </p:nvCxnSpPr>
            <p:spPr>
              <a:xfrm>
                <a:off x="6452509" y="4706471"/>
                <a:ext cx="4520291" cy="0"/>
              </a:xfrm>
              <a:prstGeom prst="line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6C53030-54A2-0ECB-3B9B-F8CB196C9F7B}"/>
                </a:ext>
              </a:extLst>
            </p:cNvPr>
            <p:cNvSpPr txBox="1"/>
            <p:nvPr/>
          </p:nvSpPr>
          <p:spPr>
            <a:xfrm>
              <a:off x="6452509" y="5056094"/>
              <a:ext cx="5087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Symbol" pitchFamily="2" charset="2"/>
                </a:rPr>
                <a:t>l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68BD446-BB81-784B-9ECB-9824B9EEA3A7}"/>
                </a:ext>
              </a:extLst>
            </p:cNvPr>
            <p:cNvSpPr txBox="1"/>
            <p:nvPr/>
          </p:nvSpPr>
          <p:spPr>
            <a:xfrm>
              <a:off x="2587175" y="3184994"/>
              <a:ext cx="13590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Class I – II – III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2FB51DA-0F94-1ACE-E25E-F4CE9D49A8E5}"/>
                </a:ext>
              </a:extLst>
            </p:cNvPr>
            <p:cNvSpPr txBox="1"/>
            <p:nvPr/>
          </p:nvSpPr>
          <p:spPr>
            <a:xfrm>
              <a:off x="2594388" y="3621811"/>
              <a:ext cx="8874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Class III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BEDF739-315D-CD78-7AA7-0FD4775905B4}"/>
                </a:ext>
              </a:extLst>
            </p:cNvPr>
            <p:cNvSpPr txBox="1"/>
            <p:nvPr/>
          </p:nvSpPr>
          <p:spPr>
            <a:xfrm>
              <a:off x="4893163" y="3580374"/>
              <a:ext cx="18737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Class 0 - I – II – III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92C5E71-4551-DF12-744E-B5326EA405A5}"/>
                </a:ext>
              </a:extLst>
            </p:cNvPr>
            <p:cNvSpPr txBox="1"/>
            <p:nvPr/>
          </p:nvSpPr>
          <p:spPr>
            <a:xfrm>
              <a:off x="8412483" y="4183718"/>
              <a:ext cx="18737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Class 0 - I – II 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7DC41B1-4E93-C5E2-BC93-8545428D749C}"/>
              </a:ext>
            </a:extLst>
          </p:cNvPr>
          <p:cNvSpPr txBox="1"/>
          <p:nvPr/>
        </p:nvSpPr>
        <p:spPr>
          <a:xfrm>
            <a:off x="1052772" y="2936295"/>
            <a:ext cx="1140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detections</a:t>
            </a:r>
          </a:p>
        </p:txBody>
      </p:sp>
    </p:spTree>
    <p:extLst>
      <p:ext uri="{BB962C8B-B14F-4D97-AF65-F5344CB8AC3E}">
        <p14:creationId xmlns:p14="http://schemas.microsoft.com/office/powerpoint/2010/main" val="290107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47FC0-60D1-0DE5-25AF-1F409D070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1877-C4D7-2146-ABD3-85A9DA682618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EB4583-818D-23F8-89A2-8275DE73721D}"/>
              </a:ext>
            </a:extLst>
          </p:cNvPr>
          <p:cNvSpPr txBox="1"/>
          <p:nvPr/>
        </p:nvSpPr>
        <p:spPr>
          <a:xfrm>
            <a:off x="586469" y="1294836"/>
            <a:ext cx="9473292" cy="5061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27305" lvl="0" indent="-342900" algn="just" fontAlgn="base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  <a:buFont typeface="Wingdings" pitchFamily="2" charset="2"/>
              <a:buChar char="v"/>
            </a:pPr>
            <a:r>
              <a:rPr lang="en-US" sz="24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 Role of Spiral Arms and The Galactic Potential in Star Formation </a:t>
            </a:r>
            <a:r>
              <a:rPr lang="en-US" sz="2400" b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(science case #1)</a:t>
            </a:r>
          </a:p>
          <a:p>
            <a:pPr marR="27305" lvl="0" algn="just" fontAlgn="base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</a:pPr>
            <a:endParaRPr lang="en-US" sz="2400" u="none" strike="noStrike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27305" lvl="0" indent="-342900" algn="just" fontAlgn="base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  <a:buFont typeface="Wingdings" pitchFamily="2" charset="2"/>
              <a:buChar char="v"/>
            </a:pPr>
            <a:r>
              <a:rPr lang="en-US" sz="24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Is there a cycle between gas inflow, star formation, and black hole feeding in galaxy centers? </a:t>
            </a:r>
            <a:r>
              <a:rPr lang="en-US" sz="2400" b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(science case #</a:t>
            </a:r>
            <a:r>
              <a:rPr lang="en-US" sz="24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2) </a:t>
            </a:r>
          </a:p>
          <a:p>
            <a:pPr marR="27305" lvl="0" algn="just" fontAlgn="base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</a:pPr>
            <a:endParaRPr lang="en-US" sz="2400" u="none" strike="noStrike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27305" lvl="0" indent="-342900" algn="just" fontAlgn="base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  <a:buFont typeface="Wingdings" pitchFamily="2" charset="2"/>
              <a:buChar char="v"/>
            </a:pPr>
            <a:r>
              <a:rPr lang="en-US" sz="24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Star and Cluster Formation Rate </a:t>
            </a:r>
            <a:r>
              <a:rPr lang="en-US" sz="2400" b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(science case #3)</a:t>
            </a:r>
          </a:p>
          <a:p>
            <a:pPr marR="27305" lvl="0" algn="just" fontAlgn="base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</a:pPr>
            <a:endParaRPr lang="en-US" sz="2400" u="none" strike="noStrike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27305" lvl="0" indent="-342900" algn="just" fontAlgn="base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  <a:buFont typeface="Wingdings" pitchFamily="2" charset="2"/>
              <a:buChar char="v"/>
            </a:pPr>
            <a:r>
              <a:rPr lang="en-US" sz="24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Investigating the Initial Mass Function </a:t>
            </a:r>
            <a:r>
              <a:rPr lang="en-US" sz="2400" b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(science case #4)</a:t>
            </a:r>
          </a:p>
          <a:p>
            <a:pPr marR="27305" lvl="0" algn="just" fontAlgn="base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</a:pPr>
            <a:endParaRPr lang="en-US" sz="2400" u="none" strike="noStrike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27305" lvl="0" indent="-342900" algn="just" fontAlgn="base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  <a:buFont typeface="Wingdings" pitchFamily="2" charset="2"/>
              <a:buChar char="v"/>
            </a:pPr>
            <a:r>
              <a:rPr lang="en-US" sz="24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Dust Evolution and Star/Planet Formation </a:t>
            </a:r>
            <a:r>
              <a:rPr lang="en-US" sz="2400" b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(science case #5)</a:t>
            </a:r>
          </a:p>
          <a:p>
            <a:pPr marR="27305" lvl="0" algn="just" fontAlgn="base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</a:pPr>
            <a:endParaRPr lang="en-US" sz="2400" u="none" strike="noStrike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27305" lvl="0" indent="-342900" algn="just" fontAlgn="base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  <a:buFont typeface="Wingdings" pitchFamily="2" charset="2"/>
              <a:buChar char="v"/>
            </a:pPr>
            <a:r>
              <a:rPr lang="en-US" sz="24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Feedback and The Physics of Accretion </a:t>
            </a:r>
            <a:r>
              <a:rPr lang="en-US" sz="2400" b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(science case #6)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E58673-5251-2C9D-F9B4-135EF555358D}"/>
              </a:ext>
            </a:extLst>
          </p:cNvPr>
          <p:cNvSpPr txBox="1"/>
          <p:nvPr/>
        </p:nvSpPr>
        <p:spPr>
          <a:xfrm>
            <a:off x="538843" y="326571"/>
            <a:ext cx="11136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Roman Galactic Plane Survey: Star Formation Science Drivers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B2DFEB2-C23A-116F-0DB9-E8EBC8382F44}"/>
              </a:ext>
            </a:extLst>
          </p:cNvPr>
          <p:cNvCxnSpPr/>
          <p:nvPr/>
        </p:nvCxnSpPr>
        <p:spPr>
          <a:xfrm>
            <a:off x="10238014" y="1469571"/>
            <a:ext cx="0" cy="46863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84E35B8-6AFE-2EAF-D11E-2266D1D0932A}"/>
              </a:ext>
            </a:extLst>
          </p:cNvPr>
          <p:cNvSpPr txBox="1"/>
          <p:nvPr/>
        </p:nvSpPr>
        <p:spPr>
          <a:xfrm>
            <a:off x="10450286" y="2383971"/>
            <a:ext cx="14369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Dissecting Star Formation from large to small scales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5AFA51-DB2A-ABD7-FA98-B45D13799D90}"/>
              </a:ext>
            </a:extLst>
          </p:cNvPr>
          <p:cNvSpPr/>
          <p:nvPr/>
        </p:nvSpPr>
        <p:spPr>
          <a:xfrm>
            <a:off x="375557" y="4273976"/>
            <a:ext cx="8001000" cy="706237"/>
          </a:xfrm>
          <a:prstGeom prst="rect">
            <a:avLst/>
          </a:prstGeom>
          <a:noFill/>
          <a:ln w="666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1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9ACDA-E562-9690-F27F-B2A6B41F5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1877-C4D7-2146-ABD3-85A9DA682618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853B90-7FA9-4581-9A3E-D213044FD8FB}"/>
              </a:ext>
            </a:extLst>
          </p:cNvPr>
          <p:cNvSpPr txBox="1"/>
          <p:nvPr/>
        </p:nvSpPr>
        <p:spPr>
          <a:xfrm>
            <a:off x="900793" y="357576"/>
            <a:ext cx="10390414" cy="572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7305" lvl="0" algn="ctr" fontAlgn="base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</a:pPr>
            <a:r>
              <a:rPr lang="en-US" sz="32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Investigating the Initial Mass Function </a:t>
            </a:r>
            <a:r>
              <a:rPr lang="en-US" sz="3200" b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(science case #4)</a:t>
            </a:r>
          </a:p>
        </p:txBody>
      </p:sp>
      <p:pic>
        <p:nvPicPr>
          <p:cNvPr id="8" name="Picture 7" descr="A graph of mass function&#10;&#10;Description automatically generated">
            <a:extLst>
              <a:ext uri="{FF2B5EF4-FFF2-40B4-BE49-F238E27FC236}">
                <a16:creationId xmlns:a16="http://schemas.microsoft.com/office/drawing/2014/main" id="{BA10C153-C10F-FED6-5C1D-E75700C26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612" y="1234440"/>
            <a:ext cx="4574980" cy="4389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92BEBB-79B7-B7A7-A826-4D5FFA65B1D4}"/>
              </a:ext>
            </a:extLst>
          </p:cNvPr>
          <p:cNvSpPr txBox="1"/>
          <p:nvPr/>
        </p:nvSpPr>
        <p:spPr>
          <a:xfrm>
            <a:off x="776969" y="1440180"/>
            <a:ext cx="560886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IMF universal ? 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stellar IMF is one of the most fundamental probes of star formation physics and the influence of both internal and environmental factors (Bastian et al. 2010)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 far the 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major issue has been the challenge of resolving stellar binary systems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thus preventing us from obtaining a complete stellar census to and below the hydrogen burning limit.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390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648CB-5C97-7EB4-CD4B-46638C226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1877-C4D7-2146-ABD3-85A9DA682618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69628F-F667-1513-7C4F-E9F979F94CFD}"/>
              </a:ext>
            </a:extLst>
          </p:cNvPr>
          <p:cNvSpPr txBox="1"/>
          <p:nvPr/>
        </p:nvSpPr>
        <p:spPr>
          <a:xfrm>
            <a:off x="900793" y="408973"/>
            <a:ext cx="10904764" cy="96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7305" lvl="0" algn="ctr" fontAlgn="base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</a:pPr>
            <a:r>
              <a:rPr lang="en-US" sz="2800" b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 Serpens Star Forming Region in the Aquila Rift</a:t>
            </a:r>
          </a:p>
          <a:p>
            <a:pPr marR="27305" lvl="0" algn="ctr" fontAlgn="base">
              <a:lnSpc>
                <a:spcPct val="104000"/>
              </a:lnSpc>
              <a:spcBef>
                <a:spcPts val="0"/>
              </a:spcBef>
              <a:spcAft>
                <a:spcPts val="25"/>
              </a:spcAft>
              <a:buClr>
                <a:srgbClr val="000000"/>
              </a:buClr>
              <a:buSzPts val="1200"/>
            </a:pPr>
            <a:r>
              <a:rPr lang="en-US" sz="2800" b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(436 pc)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2134BDE-EC94-0E0D-E7AF-0A673E3D421C}"/>
              </a:ext>
            </a:extLst>
          </p:cNvPr>
          <p:cNvGrpSpPr/>
          <p:nvPr/>
        </p:nvGrpSpPr>
        <p:grpSpPr>
          <a:xfrm>
            <a:off x="1224056" y="1969864"/>
            <a:ext cx="4495637" cy="4325084"/>
            <a:chOff x="755650" y="1657350"/>
            <a:chExt cx="4495637" cy="4325084"/>
          </a:xfrm>
        </p:grpSpPr>
        <p:pic>
          <p:nvPicPr>
            <p:cNvPr id="7" name="Picture 6" descr="A map of a galaxy&#10;&#10;Description automatically generated with medium confidence">
              <a:extLst>
                <a:ext uri="{FF2B5EF4-FFF2-40B4-BE49-F238E27FC236}">
                  <a16:creationId xmlns:a16="http://schemas.microsoft.com/office/drawing/2014/main" id="{4A09F829-42DA-4FED-093C-F9878B198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650" y="1657350"/>
              <a:ext cx="4495637" cy="39319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2E1D9A-CB3D-BD8D-9F29-DA00DCE8B0B0}"/>
                </a:ext>
              </a:extLst>
            </p:cNvPr>
            <p:cNvSpPr txBox="1"/>
            <p:nvPr/>
          </p:nvSpPr>
          <p:spPr>
            <a:xfrm>
              <a:off x="3174252" y="5674657"/>
              <a:ext cx="18478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Credit: S. Bontemps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210C6B5-5E1F-ED10-439C-6BD09F5CB857}"/>
              </a:ext>
            </a:extLst>
          </p:cNvPr>
          <p:cNvSpPr txBox="1"/>
          <p:nvPr/>
        </p:nvSpPr>
        <p:spPr>
          <a:xfrm>
            <a:off x="6267637" y="1614084"/>
            <a:ext cx="5537920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 of the ISM and more…: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Star and Cluster Formation Rate </a:t>
            </a:r>
            <a:r>
              <a:rPr lang="en-US" sz="2200" b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(science case #3)</a:t>
            </a:r>
          </a:p>
          <a:p>
            <a:endParaRPr lang="en-US" sz="2200" b="1" u="none" strike="noStrike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Investigating the Initial Mass Function </a:t>
            </a:r>
            <a:r>
              <a:rPr lang="en-US" sz="2200" b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(science case #4)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2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Dust Evolution and Star/Planet Formation </a:t>
            </a:r>
            <a:r>
              <a:rPr lang="en-US" sz="2200" b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(science case #5)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2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Feedback and The Physics of Accretion </a:t>
            </a:r>
            <a:r>
              <a:rPr lang="en-US" sz="2200" b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(science case #6)</a:t>
            </a:r>
          </a:p>
          <a:p>
            <a:endParaRPr lang="en-US" sz="2200" b="1" u="none" strike="noStrike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200" b="1" u="none" strike="noStrike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200" b="1" u="none" strike="noStrike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2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200" b="1" u="none" strike="noStrike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200" b="1" u="none" strike="noStrike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861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1701</Words>
  <Application>Microsoft Macintosh PowerPoint</Application>
  <PresentationFormat>Widescreen</PresentationFormat>
  <Paragraphs>281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Helvetica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Paladini, Roberta</dc:creator>
  <cp:lastModifiedBy>Paladini, Roberta</cp:lastModifiedBy>
  <cp:revision>86</cp:revision>
  <dcterms:created xsi:type="dcterms:W3CDTF">2024-07-09T20:12:48Z</dcterms:created>
  <dcterms:modified xsi:type="dcterms:W3CDTF">2024-07-10T17:53:20Z</dcterms:modified>
</cp:coreProperties>
</file>