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750" r:id="rId1"/>
  </p:sldMasterIdLst>
  <p:notesMasterIdLst>
    <p:notesMasterId r:id="rId23"/>
  </p:notesMasterIdLst>
  <p:handoutMasterIdLst>
    <p:handoutMasterId r:id="rId24"/>
  </p:handoutMasterIdLst>
  <p:sldIdLst>
    <p:sldId id="536" r:id="rId2"/>
    <p:sldId id="1530" r:id="rId3"/>
    <p:sldId id="16164" r:id="rId4"/>
    <p:sldId id="278" r:id="rId5"/>
    <p:sldId id="16161" r:id="rId6"/>
    <p:sldId id="692" r:id="rId7"/>
    <p:sldId id="2141413020" r:id="rId8"/>
    <p:sldId id="2141413013" r:id="rId9"/>
    <p:sldId id="649" r:id="rId10"/>
    <p:sldId id="2141413035" r:id="rId11"/>
    <p:sldId id="2141413034" r:id="rId12"/>
    <p:sldId id="1485" r:id="rId13"/>
    <p:sldId id="2141413036" r:id="rId14"/>
    <p:sldId id="2141413024" r:id="rId15"/>
    <p:sldId id="2141413030" r:id="rId16"/>
    <p:sldId id="2141413037" r:id="rId17"/>
    <p:sldId id="2141413026" r:id="rId18"/>
    <p:sldId id="1527" r:id="rId19"/>
    <p:sldId id="2141413038" r:id="rId20"/>
    <p:sldId id="259" r:id="rId21"/>
    <p:sldId id="1505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FA00"/>
    <a:srgbClr val="55992B"/>
    <a:srgbClr val="B394D1"/>
    <a:srgbClr val="A484D1"/>
    <a:srgbClr val="AA8FD1"/>
    <a:srgbClr val="AA9ED1"/>
    <a:srgbClr val="B29ED1"/>
    <a:srgbClr val="A591D1"/>
    <a:srgbClr val="A683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91"/>
    <p:restoredTop sz="86259" autoAdjust="0"/>
  </p:normalViewPr>
  <p:slideViewPr>
    <p:cSldViewPr snapToGrid="0" snapToObjects="1">
      <p:cViewPr varScale="1">
        <p:scale>
          <a:sx n="110" d="100"/>
          <a:sy n="110" d="100"/>
        </p:scale>
        <p:origin x="816" y="16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306D3B-7A57-4F48-9D0D-A2239A60FBA9}" type="datetimeFigureOut">
              <a:rPr kumimoji="1" lang="ja-JP" altLang="en-US" smtClean="0"/>
              <a:t>2024/7/9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82ECEE-7478-1047-B2B0-EEFDDA2DF2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60172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C6E138-1E27-994F-AE3E-61C8A7B6057B}" type="datetimeFigureOut">
              <a:rPr lang="en-US" smtClean="0"/>
              <a:t>7/9/24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AA0C40-559D-334B-BFC5-68CE9B95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27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0.25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A0C40-559D-334B-BFC5-68CE9B95F4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21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1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A0C40-559D-334B-BFC5-68CE9B95F4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5022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1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A0C40-559D-334B-BFC5-68CE9B95F4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10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0.5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A0C40-559D-334B-BFC5-68CE9B95F45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29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0.5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A0C40-559D-334B-BFC5-68CE9B95F45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83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0..25</a:t>
            </a:r>
          </a:p>
          <a:p>
            <a:r>
              <a:rPr lang="en-US" dirty="0"/>
              <a:t>CGI is included here for some scientific precursor observations.</a:t>
            </a:r>
          </a:p>
          <a:p>
            <a:endParaRPr lang="en-US" dirty="0"/>
          </a:p>
          <a:p>
            <a:r>
              <a:rPr lang="en-US" dirty="0"/>
              <a:t>SIT has Milky Way, WINGS, … these are not corresponding to the WP categories.</a:t>
            </a:r>
          </a:p>
          <a:p>
            <a:r>
              <a:rPr lang="en-US" dirty="0"/>
              <a:t>Describing the way to the selection (Future Process section?)</a:t>
            </a:r>
          </a:p>
          <a:p>
            <a:endParaRPr lang="en-US" dirty="0"/>
          </a:p>
          <a:p>
            <a:r>
              <a:rPr lang="en-US" dirty="0"/>
              <a:t>100 nights around 2024, then PFS SSP? (David </a:t>
            </a:r>
            <a:r>
              <a:rPr lang="en-US" dirty="0" err="1"/>
              <a:t>Spergel</a:t>
            </a:r>
            <a:r>
              <a:rPr lang="en-US" dirty="0"/>
              <a:t> dream?)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A0C40-559D-334B-BFC5-68CE9B95F45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8789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1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EA3C5-A837-4410-9342-4CEDF772B6A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38208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1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A0C40-559D-334B-BFC5-68CE9B95F45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42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1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A0C40-559D-334B-BFC5-68CE9B95F45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345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0.5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EA3C5-A837-4410-9342-4CEDF772B6A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01440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0..5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A0C40-559D-334B-BFC5-68CE9B95F45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50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1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A0C40-559D-334B-BFC5-68CE9B95F4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96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1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A0C40-559D-334B-BFC5-68CE9B95F4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449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3/4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A0C40-559D-334B-BFC5-68CE9B95F4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114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1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A0C40-559D-334B-BFC5-68CE9B95F4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079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6FD51-C511-A54B-84EB-D1662921FA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643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0.5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A0C40-559D-334B-BFC5-68CE9B95F4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463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1/4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A0C40-559D-334B-BFC5-68CE9B95F4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5828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1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A0C40-559D-334B-BFC5-68CE9B95F4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676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365248"/>
            <a:ext cx="103632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352800"/>
            <a:ext cx="103632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758C0-DD76-FF4A-AB84-F11181F06419}" type="datetimeFigureOut">
              <a:rPr lang="en-US" smtClean="0"/>
              <a:t>7/9/24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F2C8-411F-A94C-B7AF-8515AE1D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6776" y="969264"/>
            <a:ext cx="48768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84517" y="510988"/>
            <a:ext cx="48768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99804" y="2130552"/>
            <a:ext cx="4876800" cy="358444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758C0-DD76-FF4A-AB84-F11181F06419}" type="datetimeFigureOut">
              <a:rPr lang="en-US" smtClean="0"/>
              <a:t>7/9/24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F2C8-411F-A94C-B7AF-8515AE1D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51376"/>
            <a:ext cx="10369176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457200"/>
            <a:ext cx="73152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7428" y="5181600"/>
            <a:ext cx="10369176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758C0-DD76-FF4A-AB84-F11181F06419}" type="datetimeFigureOut">
              <a:rPr lang="en-US" smtClean="0"/>
              <a:t>7/9/24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F2C8-411F-A94C-B7AF-8515AE1D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55141"/>
            <a:ext cx="10369176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457200"/>
            <a:ext cx="310896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7428" y="5181600"/>
            <a:ext cx="10369176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758C0-DD76-FF4A-AB84-F11181F06419}" type="datetimeFigureOut">
              <a:rPr lang="en-US" smtClean="0"/>
              <a:t>7/9/24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F2C8-411F-A94C-B7AF-8515AE1D59A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914400" y="2455433"/>
            <a:ext cx="310896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4549987" y="457200"/>
            <a:ext cx="310896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4549987" y="2455433"/>
            <a:ext cx="310896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8185573" y="457200"/>
            <a:ext cx="310896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8185573" y="2455433"/>
            <a:ext cx="310896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758C0-DD76-FF4A-AB84-F11181F06419}" type="datetimeFigureOut">
              <a:rPr lang="en-US" smtClean="0"/>
              <a:t>7/9/24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F2C8-411F-A94C-B7AF-8515AE1D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50400" y="533401"/>
            <a:ext cx="2133600" cy="5592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533401"/>
            <a:ext cx="80264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758C0-DD76-FF4A-AB84-F11181F06419}" type="datetimeFigureOut">
              <a:rPr lang="en-US" smtClean="0"/>
              <a:t>7/9/24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F2C8-411F-A94C-B7AF-8515AE1D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ED59C75-6498-4916-8BAC-81F7666BB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9460CDE-00D9-4F28-B266-AE53E3597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B0828ED-94B6-48EA-8020-4B55E51B0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E2AD8-E471-4558-BB1F-84BF3B3DA57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F43075C-E4A4-49BA-AF9B-E152AE4B6260}"/>
              </a:ext>
            </a:extLst>
          </p:cNvPr>
          <p:cNvSpPr txBox="1"/>
          <p:nvPr userDrawn="1"/>
        </p:nvSpPr>
        <p:spPr>
          <a:xfrm>
            <a:off x="568620" y="883665"/>
            <a:ext cx="1137237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500" b="1" i="1" dirty="0">
                <a:solidFill>
                  <a:srgbClr val="D60093"/>
                </a:solidFill>
                <a:latin typeface="Berlin Sans FB Demi" panose="020E0802020502020306" pitchFamily="34" charset="0"/>
                <a:cs typeface="Aharoni" panose="020B0604020202020204" pitchFamily="2" charset="-79"/>
              </a:rPr>
              <a:t>R</a:t>
            </a:r>
            <a:r>
              <a:rPr kumimoji="1" lang="en-US" altLang="ja-JP" sz="1500" b="1" i="1" dirty="0">
                <a:solidFill>
                  <a:srgbClr val="D60093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oman</a:t>
            </a:r>
            <a:endParaRPr kumimoji="1" lang="ja-JP" altLang="en-US" sz="1500" b="1" i="1" dirty="0">
              <a:solidFill>
                <a:srgbClr val="D60093"/>
              </a:solidFill>
              <a:latin typeface="Berlin Sans FB Demi" panose="020E0802020502020306" pitchFamily="34" charset="0"/>
              <a:cs typeface="Aharoni" panose="020B0604020202020204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97001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- no I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990600"/>
            <a:ext cx="11176000" cy="55626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13"/>
              </a:spcBef>
              <a:spcAft>
                <a:spcPts val="113"/>
              </a:spcAft>
              <a:defRPr sz="1800" b="1" baseline="0"/>
            </a:lvl1pPr>
            <a:lvl2pPr>
              <a:lnSpc>
                <a:spcPct val="100000"/>
              </a:lnSpc>
              <a:spcBef>
                <a:spcPts val="113"/>
              </a:spcBef>
              <a:spcAft>
                <a:spcPts val="113"/>
              </a:spcAft>
              <a:defRPr sz="1650" baseline="0"/>
            </a:lvl2pPr>
            <a:lvl3pPr>
              <a:lnSpc>
                <a:spcPct val="100000"/>
              </a:lnSpc>
              <a:spcBef>
                <a:spcPts val="113"/>
              </a:spcBef>
              <a:spcAft>
                <a:spcPts val="113"/>
              </a:spcAft>
              <a:defRPr sz="1500" baseline="0"/>
            </a:lvl3pPr>
            <a:lvl4pPr>
              <a:lnSpc>
                <a:spcPct val="100000"/>
              </a:lnSpc>
              <a:spcBef>
                <a:spcPts val="113"/>
              </a:spcBef>
              <a:spcAft>
                <a:spcPts val="113"/>
              </a:spcAft>
              <a:defRPr sz="1500" baseline="0"/>
            </a:lvl4pPr>
            <a:lvl5pPr>
              <a:lnSpc>
                <a:spcPct val="100000"/>
              </a:lnSpc>
              <a:spcBef>
                <a:spcPts val="113"/>
              </a:spcBef>
              <a:spcAft>
                <a:spcPts val="113"/>
              </a:spcAft>
              <a:defRPr sz="15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C4253B7-4313-1248-91FC-65853064E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0" y="76200"/>
            <a:ext cx="9550400" cy="608012"/>
          </a:xfrm>
        </p:spPr>
        <p:txBody>
          <a:bodyPr/>
          <a:lstStyle>
            <a:lvl1pPr>
              <a:defRPr sz="2250" b="1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05089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1" y="1869141"/>
            <a:ext cx="10361084" cy="42570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758C0-DD76-FF4A-AB84-F11181F06419}" type="datetimeFigureOut">
              <a:rPr lang="en-US" smtClean="0"/>
              <a:t>7/9/24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F2C8-411F-A94C-B7AF-8515AE1D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267201"/>
            <a:ext cx="10363200" cy="977153"/>
          </a:xfrm>
        </p:spPr>
        <p:txBody>
          <a:bodyPr anchor="b" anchorCtr="0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399" y="5257800"/>
            <a:ext cx="10361084" cy="87405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758C0-DD76-FF4A-AB84-F11181F06419}" type="datetimeFigureOut">
              <a:rPr lang="en-US" smtClean="0"/>
              <a:t>7/9/24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F2C8-411F-A94C-B7AF-8515AE1D59A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741595" y="424650"/>
            <a:ext cx="6708812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990600"/>
            <a:ext cx="10361084" cy="1743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756648"/>
            <a:ext cx="10361084" cy="12819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758C0-DD76-FF4A-AB84-F11181F06419}" type="datetimeFigureOut">
              <a:rPr lang="en-US" smtClean="0"/>
              <a:t>7/9/24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F2C8-411F-A94C-B7AF-8515AE1D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121023"/>
            <a:ext cx="10361084" cy="14298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60539"/>
            <a:ext cx="481584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9644" y="1760539"/>
            <a:ext cx="481584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758C0-DD76-FF4A-AB84-F11181F06419}" type="datetimeFigureOut">
              <a:rPr lang="en-US" smtClean="0"/>
              <a:t>7/9/24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F2C8-411F-A94C-B7AF-8515AE1D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121023"/>
            <a:ext cx="10361084" cy="142987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550895"/>
            <a:ext cx="481584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2438400"/>
            <a:ext cx="481584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60701" y="1550895"/>
            <a:ext cx="481584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60701" y="2438400"/>
            <a:ext cx="481584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758C0-DD76-FF4A-AB84-F11181F06419}" type="datetimeFigureOut">
              <a:rPr lang="en-US" smtClean="0"/>
              <a:t>7/9/24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F2C8-411F-A94C-B7AF-8515AE1D59A8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048273" y="2191871"/>
            <a:ext cx="4572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582621" y="2191871"/>
            <a:ext cx="4572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758C0-DD76-FF4A-AB84-F11181F06419}" type="datetimeFigureOut">
              <a:rPr lang="en-US" smtClean="0"/>
              <a:t>7/9/24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F2C8-411F-A94C-B7AF-8515AE1D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758C0-DD76-FF4A-AB84-F11181F06419}" type="datetimeFigureOut">
              <a:rPr lang="en-US" smtClean="0"/>
              <a:t>7/9/24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F2C8-411F-A94C-B7AF-8515AE1D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540" y="971550"/>
            <a:ext cx="48768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0" y="457200"/>
            <a:ext cx="4876800" cy="5668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540" y="2133601"/>
            <a:ext cx="4876800" cy="358140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758C0-DD76-FF4A-AB84-F11181F06419}" type="datetimeFigureOut">
              <a:rPr lang="en-US" smtClean="0"/>
              <a:t>7/9/24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F2C8-411F-A94C-B7AF-8515AE1D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1" y="121023"/>
            <a:ext cx="10361084" cy="1429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1752601"/>
            <a:ext cx="10361084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27247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DD758C0-DD76-FF4A-AB84-F11181F06419}" type="datetimeFigureOut">
              <a:rPr lang="en-US" smtClean="0"/>
              <a:t>7/9/24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214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38800" y="6356351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691F2C8-411F-A94C-B7AF-8515AE1D59A8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6" r:id="rId15"/>
    <p:sldLayoutId id="2147483769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Tx/>
        <a:buBlip>
          <a:blip r:embed="rId18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Tx/>
        <a:buBlip>
          <a:blip r:embed="rId18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Tx/>
        <a:buBlip>
          <a:blip r:embed="rId18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Tx/>
        <a:buBlip>
          <a:blip r:embed="rId18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Tx/>
        <a:buBlip>
          <a:blip r:embed="rId18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18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18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18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18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jpg"/><Relationship Id="rId4" Type="http://schemas.openxmlformats.org/officeDocument/2006/relationships/image" Target="../media/image29.png"/><Relationship Id="rId9" Type="http://schemas.openxmlformats.org/officeDocument/2006/relationships/image" Target="../media/image3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r.isas.jaxa.jp/WFIRST_Subaru_II/TALKS/WFIRST_Subaru_April25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2" y="2096748"/>
            <a:ext cx="3541239" cy="3541239"/>
          </a:xfrm>
          <a:prstGeom prst="rect">
            <a:avLst/>
          </a:prstGeom>
        </p:spPr>
      </p:pic>
      <p:sp>
        <p:nvSpPr>
          <p:cNvPr id="6" name="タイトル 1"/>
          <p:cNvSpPr txBox="1">
            <a:spLocks/>
          </p:cNvSpPr>
          <p:nvPr/>
        </p:nvSpPr>
        <p:spPr>
          <a:xfrm>
            <a:off x="1763170" y="55984"/>
            <a:ext cx="10428829" cy="1429871"/>
          </a:xfrm>
          <a:prstGeom prst="rect">
            <a:avLst/>
          </a:prstGeom>
          <a:ln>
            <a:noFill/>
          </a:ln>
        </p:spPr>
        <p:txBody>
          <a:bodyPr vert="horz" lIns="64291" tIns="32146" rIns="64291" bIns="32146" rtlCol="0" anchor="t" anchorCtr="0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" altLang="ja-JP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Status of JAXA contributions to </a:t>
            </a:r>
          </a:p>
          <a:p>
            <a:pPr>
              <a:defRPr/>
            </a:pPr>
            <a:r>
              <a:rPr lang="en" altLang="ja-JP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Roman Space Telescope</a:t>
            </a:r>
            <a:endParaRPr lang="en-US" altLang="ja-JP" sz="5500" dirty="0">
              <a:solidFill>
                <a:srgbClr val="FFFF00"/>
              </a:solidFill>
              <a:effectLst/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2116317-8636-9E46-8425-F9C5FE2A7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00" y="2077"/>
            <a:ext cx="1584000" cy="15840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7155E3-2F21-4E4A-B3E3-D28F791DB10E}"/>
              </a:ext>
            </a:extLst>
          </p:cNvPr>
          <p:cNvSpPr txBox="1"/>
          <p:nvPr/>
        </p:nvSpPr>
        <p:spPr>
          <a:xfrm>
            <a:off x="201445" y="6063779"/>
            <a:ext cx="5440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MS PGothic" panose="020B0600070205080204" pitchFamily="34" charset="-128"/>
                <a:ea typeface="MS PGothic" panose="020B0600070205080204" pitchFamily="34" charset="-128"/>
              </a:rPr>
              <a:t>Sumi</a:t>
            </a:r>
            <a:r>
              <a:rPr kumimoji="1" lang="ja-JP" altLang="en-US" sz="2400">
                <a:latin typeface="MS PGothic" panose="020B0600070205080204" pitchFamily="34" charset="-128"/>
                <a:ea typeface="MS PGothic" panose="020B0600070205080204" pitchFamily="34" charset="-128"/>
              </a:rPr>
              <a:t>（</a:t>
            </a:r>
            <a:r>
              <a:rPr kumimoji="1" lang="en-US" altLang="ja-JP" sz="2400" dirty="0">
                <a:latin typeface="MS PGothic" panose="020B0600070205080204" pitchFamily="34" charset="-128"/>
                <a:ea typeface="MS PGothic" panose="020B0600070205080204" pitchFamily="34" charset="-128"/>
              </a:rPr>
              <a:t>Osaka U.</a:t>
            </a:r>
            <a:r>
              <a:rPr kumimoji="1" lang="ja-JP" altLang="en-US" sz="2400">
                <a:latin typeface="MS PGothic" panose="020B0600070205080204" pitchFamily="34" charset="-128"/>
                <a:ea typeface="MS PGothic" panose="020B0600070205080204" pitchFamily="34" charset="-128"/>
              </a:rPr>
              <a:t>）</a:t>
            </a:r>
            <a:r>
              <a:rPr lang="en-US" altLang="ja-JP" sz="2400" dirty="0">
                <a:latin typeface="MS PGothic" panose="020B0600070205080204" pitchFamily="34" charset="-128"/>
                <a:ea typeface="MS PGothic" panose="020B0600070205080204" pitchFamily="34" charset="-128"/>
                <a:cs typeface="ＭＳ Ｐゴシック"/>
              </a:rPr>
              <a:t> JAXA Roman-J Project</a:t>
            </a:r>
            <a:endParaRPr kumimoji="1" lang="ja-JP" altLang="en-US" sz="240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6CC9CA5-8D50-BF45-A62B-FE63EACCBA73}"/>
              </a:ext>
            </a:extLst>
          </p:cNvPr>
          <p:cNvSpPr txBox="1"/>
          <p:nvPr/>
        </p:nvSpPr>
        <p:spPr>
          <a:xfrm>
            <a:off x="4344559" y="6524358"/>
            <a:ext cx="35028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>
                <a:latin typeface="MS Gothic" panose="020B0609070205080204" pitchFamily="49" charset="-128"/>
                <a:ea typeface="MS Gothic" panose="020B0609070205080204" pitchFamily="49" charset="-128"/>
              </a:rPr>
              <a:t>2024/7/9,</a:t>
            </a:r>
            <a:r>
              <a:rPr lang="ja-JP" altLang="en-US" sz="1100"/>
              <a:t> </a:t>
            </a:r>
            <a:r>
              <a:rPr lang="en-US" altLang="ja-JP" sz="1100" dirty="0"/>
              <a:t>Challenging Theory with Roman</a:t>
            </a:r>
            <a:r>
              <a:rPr lang="ja-JP" altLang="en-US" sz="1100">
                <a:latin typeface="MS Gothic" panose="020B0609070205080204" pitchFamily="49" charset="-128"/>
                <a:ea typeface="MS Gothic" panose="020B0609070205080204" pitchFamily="49" charset="-128"/>
              </a:rPr>
              <a:t>＠</a:t>
            </a:r>
            <a:r>
              <a:rPr lang="en-US" altLang="ja-JP" sz="1100" dirty="0">
                <a:latin typeface="MS Gothic" panose="020B0609070205080204" pitchFamily="49" charset="-128"/>
                <a:ea typeface="MS Gothic" panose="020B0609070205080204" pitchFamily="49" charset="-128"/>
              </a:rPr>
              <a:t>Caltech</a:t>
            </a:r>
            <a:endParaRPr kumimoji="1" lang="ja-JP" altLang="en-US" sz="11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B59D272-F8F3-9DD7-4B1E-424A4A8909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76" r="7623"/>
          <a:stretch/>
        </p:blipFill>
        <p:spPr>
          <a:xfrm>
            <a:off x="6229489" y="2147985"/>
            <a:ext cx="2778970" cy="391579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E172FF5-6E2A-55F3-3492-7BFC922DE0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4562" y="1699368"/>
            <a:ext cx="3045948" cy="433599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A7D1CC4-1F51-F301-08D1-FB730D2849A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465" r="34727"/>
          <a:stretch/>
        </p:blipFill>
        <p:spPr>
          <a:xfrm>
            <a:off x="9137439" y="2096748"/>
            <a:ext cx="3054561" cy="396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840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28BFCC8C-9AC0-2147-9565-85848D151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6386" y="1310629"/>
            <a:ext cx="2427269" cy="34290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C11290-94BF-684E-BD03-4997863CB426}"/>
              </a:ext>
            </a:extLst>
          </p:cNvPr>
          <p:cNvSpPr txBox="1"/>
          <p:nvPr/>
        </p:nvSpPr>
        <p:spPr>
          <a:xfrm>
            <a:off x="147711" y="215235"/>
            <a:ext cx="11896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solidFill>
                  <a:srgbClr val="FFFF00"/>
                </a:solidFill>
                <a:latin typeface="Helvetica" pitchFamily="2" charset="0"/>
              </a:rPr>
              <a:t>Roman-Subaru Synergistic observation Steering Group (SG)</a:t>
            </a:r>
            <a:endParaRPr kumimoji="1" lang="ja-JP" altLang="en-US" sz="3200" b="1">
              <a:solidFill>
                <a:srgbClr val="FFFF00"/>
              </a:solidFill>
              <a:latin typeface="Helvetica" pitchFamily="2" charset="0"/>
              <a:ea typeface="MS PGothic" panose="020B0600070205080204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BEE182D-5E7D-F545-81BB-B09BC6D4A537}"/>
              </a:ext>
            </a:extLst>
          </p:cNvPr>
          <p:cNvSpPr txBox="1"/>
          <p:nvPr/>
        </p:nvSpPr>
        <p:spPr>
          <a:xfrm>
            <a:off x="295422" y="918614"/>
            <a:ext cx="9088421" cy="39703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latin typeface="Helvetica" pitchFamily="2" charset="0"/>
              </a:rPr>
              <a:t>Toru Yamada (JAXA Roman Representative)   Chair </a:t>
            </a:r>
            <a:endParaRPr lang="ja-JP" altLang="ja-JP" sz="2800">
              <a:latin typeface="Helvetica" pitchFamily="2" charset="0"/>
            </a:endParaRPr>
          </a:p>
          <a:p>
            <a:r>
              <a:rPr lang="en-US" altLang="ja-JP" sz="2800" dirty="0">
                <a:latin typeface="Helvetica" pitchFamily="2" charset="0"/>
              </a:rPr>
              <a:t>Takahiro Sumi (PI of the JAXA Roman study team)</a:t>
            </a:r>
            <a:br>
              <a:rPr lang="en-US" altLang="ja-JP" sz="2800" dirty="0">
                <a:latin typeface="Helvetica" pitchFamily="2" charset="0"/>
              </a:rPr>
            </a:br>
            <a:r>
              <a:rPr lang="en-US" altLang="ja-JP" sz="2800" dirty="0" err="1">
                <a:latin typeface="Helvetica" pitchFamily="2" charset="0"/>
              </a:rPr>
              <a:t>Yusei</a:t>
            </a:r>
            <a:r>
              <a:rPr lang="en-US" altLang="ja-JP" sz="2800" dirty="0">
                <a:latin typeface="Helvetica" pitchFamily="2" charset="0"/>
              </a:rPr>
              <a:t> Koyama (Subaru Telescope Representative)</a:t>
            </a:r>
            <a:br>
              <a:rPr lang="en-US" altLang="ja-JP" sz="2800" dirty="0">
                <a:latin typeface="Helvetica" pitchFamily="2" charset="0"/>
              </a:rPr>
            </a:br>
            <a:r>
              <a:rPr lang="en-US" altLang="ja-JP" sz="2800" dirty="0" err="1">
                <a:latin typeface="Helvetica" pitchFamily="2" charset="0"/>
              </a:rPr>
              <a:t>Yoshiki</a:t>
            </a:r>
            <a:r>
              <a:rPr lang="en-US" altLang="ja-JP" sz="2800" dirty="0">
                <a:latin typeface="Helvetica" pitchFamily="2" charset="0"/>
              </a:rPr>
              <a:t> Matsuoka  (Ehime Univ)(Liaison to Subaru SAC)</a:t>
            </a:r>
            <a:br>
              <a:rPr lang="en-US" altLang="ja-JP" sz="2800" dirty="0">
                <a:latin typeface="Helvetica" pitchFamily="2" charset="0"/>
              </a:rPr>
            </a:br>
            <a:br>
              <a:rPr lang="en-US" altLang="ja-JP" sz="2800" dirty="0">
                <a:latin typeface="Helvetica" pitchFamily="2" charset="0"/>
              </a:rPr>
            </a:br>
            <a:r>
              <a:rPr lang="en-US" altLang="ja-JP" sz="2800" dirty="0">
                <a:latin typeface="Helvetica" pitchFamily="2" charset="0"/>
              </a:rPr>
              <a:t>Julie McEnery (Roman Project Scientist)</a:t>
            </a:r>
            <a:br>
              <a:rPr lang="en-US" altLang="ja-JP" sz="2800" dirty="0">
                <a:latin typeface="Helvetica" pitchFamily="2" charset="0"/>
              </a:rPr>
            </a:br>
            <a:r>
              <a:rPr lang="en-US" altLang="ja-JP" sz="2800" dirty="0">
                <a:latin typeface="Helvetica" pitchFamily="2" charset="0"/>
              </a:rPr>
              <a:t>Jason Rhodes (Roman Deputy Project Scientist)</a:t>
            </a:r>
            <a:endParaRPr lang="ja-JP" altLang="ja-JP" sz="2800">
              <a:latin typeface="Helvetica" pitchFamily="2" charset="0"/>
            </a:endParaRPr>
          </a:p>
          <a:p>
            <a:r>
              <a:rPr lang="en-US" altLang="ja-JP" sz="2800" dirty="0">
                <a:latin typeface="Helvetica" pitchFamily="2" charset="0"/>
              </a:rPr>
              <a:t>David Weinberg </a:t>
            </a:r>
            <a:r>
              <a:rPr lang="ja-JP" altLang="en-US" sz="2800">
                <a:latin typeface="Helvetica" pitchFamily="2" charset="0"/>
              </a:rPr>
              <a:t>（</a:t>
            </a:r>
            <a:r>
              <a:rPr lang="en-US" altLang="ja-JP" sz="2800" dirty="0">
                <a:latin typeface="Helvetica" pitchFamily="2" charset="0"/>
              </a:rPr>
              <a:t>Ohio State University) </a:t>
            </a:r>
          </a:p>
          <a:p>
            <a:r>
              <a:rPr lang="en-US" altLang="ja-JP" sz="2800" dirty="0">
                <a:latin typeface="Helvetica" pitchFamily="2" charset="0"/>
              </a:rPr>
              <a:t>+TBD</a:t>
            </a:r>
            <a:endParaRPr lang="ja-JP" altLang="en-US" sz="2800" dirty="0">
              <a:latin typeface="Helvetica" pitchFamily="2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2356BBE-007F-C671-0F17-7D19F9CF826B}"/>
              </a:ext>
            </a:extLst>
          </p:cNvPr>
          <p:cNvSpPr txBox="1"/>
          <p:nvPr/>
        </p:nvSpPr>
        <p:spPr>
          <a:xfrm>
            <a:off x="279380" y="4956935"/>
            <a:ext cx="119126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l"/>
            </a:pPr>
            <a:r>
              <a:rPr lang="en-US" altLang="ja-JP" sz="2400" dirty="0">
                <a:solidFill>
                  <a:srgbClr val="FFFF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Lead the discussion and define the process to solicit programs for Subaru 100 nights</a:t>
            </a:r>
          </a:p>
          <a:p>
            <a:pPr marL="342900" indent="-342900">
              <a:buFont typeface="Wingdings" pitchFamily="2" charset="2"/>
              <a:buChar char="l"/>
            </a:pPr>
            <a:r>
              <a:rPr lang="en-US" altLang="ja-JP" sz="2400" dirty="0">
                <a:solidFill>
                  <a:srgbClr val="FFFF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Liaison to the Roman Science Teams/SWGs and Japanese Subaru community &amp; SAC</a:t>
            </a:r>
          </a:p>
          <a:p>
            <a:pPr marL="342900" indent="-342900">
              <a:buFont typeface="Wingdings" pitchFamily="2" charset="2"/>
              <a:buChar char="l"/>
            </a:pPr>
            <a:r>
              <a:rPr lang="en-US" altLang="ja-JP" sz="2400" dirty="0">
                <a:solidFill>
                  <a:srgbClr val="FFFF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Identify and consolidate [3-4] programs to fill the 100 nights and submit to Subaru SAC</a:t>
            </a:r>
          </a:p>
          <a:p>
            <a:pPr marL="342900" indent="-342900">
              <a:buFont typeface="Wingdings" pitchFamily="2" charset="2"/>
              <a:buChar char="l"/>
            </a:pPr>
            <a:r>
              <a:rPr lang="en-US" altLang="ja-JP" sz="2400" dirty="0">
                <a:solidFill>
                  <a:srgbClr val="FFFF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Encourage team buildings for proposal/data reduction</a:t>
            </a:r>
            <a:endParaRPr lang="en" altLang="ja-JP" sz="2400" dirty="0">
              <a:solidFill>
                <a:srgbClr val="FFFF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9491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D713D94-49BF-F024-F930-993629F92518}"/>
              </a:ext>
            </a:extLst>
          </p:cNvPr>
          <p:cNvSpPr txBox="1"/>
          <p:nvPr/>
        </p:nvSpPr>
        <p:spPr>
          <a:xfrm>
            <a:off x="3506223" y="230064"/>
            <a:ext cx="6484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US" sz="3600" b="1" dirty="0">
                <a:latin typeface="Avenir Next" panose="020B0503020202020204" pitchFamily="34" charset="0"/>
              </a:rPr>
              <a:t>Subaru Telescope status</a:t>
            </a:r>
            <a:endParaRPr kumimoji="1" lang="ja-US" altLang="en-US" sz="3600" b="1" dirty="0">
              <a:latin typeface="Avenir Next" panose="020B0503020202020204" pitchFamily="34" charset="0"/>
            </a:endParaRPr>
          </a:p>
        </p:txBody>
      </p:sp>
      <p:pic>
        <p:nvPicPr>
          <p:cNvPr id="7" name="図 6" descr="ロゴ&#10;&#10;自動的に生成された説明">
            <a:extLst>
              <a:ext uri="{FF2B5EF4-FFF2-40B4-BE49-F238E27FC236}">
                <a16:creationId xmlns:a16="http://schemas.microsoft.com/office/drawing/2014/main" id="{9F421784-585F-E2D7-3D3C-BDEC205F7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28" y="127331"/>
            <a:ext cx="985347" cy="985347"/>
          </a:xfrm>
          <a:prstGeom prst="rect">
            <a:avLst/>
          </a:prstGeom>
        </p:spPr>
      </p:pic>
      <p:pic>
        <p:nvPicPr>
          <p:cNvPr id="9" name="図 8" descr="ロゴ&#10;&#10;自動的に生成された説明">
            <a:extLst>
              <a:ext uri="{FF2B5EF4-FFF2-40B4-BE49-F238E27FC236}">
                <a16:creationId xmlns:a16="http://schemas.microsoft.com/office/drawing/2014/main" id="{432B4ACD-4452-9B2D-8FBB-B7C5350A5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8366" y="141946"/>
            <a:ext cx="909089" cy="90908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6A18951-FF06-88F3-6D96-EB0BD401FF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276" y="1409395"/>
            <a:ext cx="7436779" cy="506857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B3B67A4-0790-6AB4-18E7-F3A1D45BE527}"/>
              </a:ext>
            </a:extLst>
          </p:cNvPr>
          <p:cNvSpPr txBox="1"/>
          <p:nvPr/>
        </p:nvSpPr>
        <p:spPr>
          <a:xfrm>
            <a:off x="2980046" y="876395"/>
            <a:ext cx="7094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US" sz="2400" dirty="0"/>
              <a:t>Subaru Telescope is now “Subaru-2.0”. </a:t>
            </a:r>
            <a:endParaRPr kumimoji="1" lang="ja-US" altLang="en-US" sz="2400" dirty="0"/>
          </a:p>
        </p:txBody>
      </p:sp>
      <p:pic>
        <p:nvPicPr>
          <p:cNvPr id="12" name="図 11" descr="屋外, 光, ボート, 水 が含まれている画像&#10;&#10;自動的に生成された説明">
            <a:extLst>
              <a:ext uri="{FF2B5EF4-FFF2-40B4-BE49-F238E27FC236}">
                <a16:creationId xmlns:a16="http://schemas.microsoft.com/office/drawing/2014/main" id="{18C6ED9B-B37D-0829-1C5B-68AAEABC34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5794" y="2661013"/>
            <a:ext cx="1532187" cy="1603969"/>
          </a:xfrm>
          <a:prstGeom prst="rect">
            <a:avLst/>
          </a:prstGeom>
          <a:ln w="34925">
            <a:solidFill>
              <a:schemeClr val="bg1"/>
            </a:solidFill>
          </a:ln>
        </p:spPr>
      </p:pic>
      <p:sp>
        <p:nvSpPr>
          <p:cNvPr id="13" name="角丸四角形 12">
            <a:extLst>
              <a:ext uri="{FF2B5EF4-FFF2-40B4-BE49-F238E27FC236}">
                <a16:creationId xmlns:a16="http://schemas.microsoft.com/office/drawing/2014/main" id="{9D3F4225-8E2B-468C-9499-DC41C13FC0D5}"/>
              </a:ext>
            </a:extLst>
          </p:cNvPr>
          <p:cNvSpPr/>
          <p:nvPr/>
        </p:nvSpPr>
        <p:spPr>
          <a:xfrm>
            <a:off x="9716040" y="141946"/>
            <a:ext cx="2431126" cy="3536270"/>
          </a:xfrm>
          <a:prstGeom prst="roundRect">
            <a:avLst>
              <a:gd name="adj" fmla="val 6900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US" sz="24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Wide-field AO (GLAO, D=20’) + NIR imager (WFI).</a:t>
            </a:r>
          </a:p>
          <a:p>
            <a:pPr algn="ctr"/>
            <a:r>
              <a:rPr kumimoji="1" lang="en-US" altLang="ja-US" sz="24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Suite of NB/MB filters, adding special value for Roman. </a:t>
            </a:r>
            <a:endParaRPr kumimoji="1" lang="ja-US" altLang="en-US" sz="2400" b="1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kumimoji="1" lang="en-US" altLang="ja-US" sz="1800" dirty="0"/>
              <a:t> </a:t>
            </a:r>
            <a:endParaRPr kumimoji="1" lang="ja-US" altLang="en-US" sz="1800"/>
          </a:p>
          <a:p>
            <a:pPr algn="ctr"/>
            <a:endParaRPr kumimoji="1" lang="ja-US" altLang="en-US" dirty="0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B0DF51DD-1675-12C2-503C-42D8DAB81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9448" y="3037351"/>
            <a:ext cx="586592" cy="58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角丸四角形 21">
            <a:extLst>
              <a:ext uri="{FF2B5EF4-FFF2-40B4-BE49-F238E27FC236}">
                <a16:creationId xmlns:a16="http://schemas.microsoft.com/office/drawing/2014/main" id="{2E137368-8375-C965-9FD5-BCD463F59C96}"/>
              </a:ext>
            </a:extLst>
          </p:cNvPr>
          <p:cNvSpPr/>
          <p:nvPr/>
        </p:nvSpPr>
        <p:spPr>
          <a:xfrm>
            <a:off x="44834" y="1421141"/>
            <a:ext cx="2614709" cy="2196001"/>
          </a:xfrm>
          <a:prstGeom prst="roundRect">
            <a:avLst>
              <a:gd name="adj" fmla="val 6900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US" sz="24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Very wide FOV       (1.3deg) multi-obj  spectrograph (2386 fibers) @ l=0.38-1.26um</a:t>
            </a:r>
            <a:endParaRPr kumimoji="1" lang="ja-US" altLang="en-US" sz="2400" b="1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kumimoji="1" lang="ja-US" altLang="en-US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8FE296F-B5CA-E50D-AA65-2B7D33F5BBF2}"/>
              </a:ext>
            </a:extLst>
          </p:cNvPr>
          <p:cNvSpPr txBox="1"/>
          <p:nvPr/>
        </p:nvSpPr>
        <p:spPr>
          <a:xfrm>
            <a:off x="4564388" y="3725320"/>
            <a:ext cx="2080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US" b="1" dirty="0">
                <a:solidFill>
                  <a:schemeClr val="bg1"/>
                </a:solidFill>
                <a:latin typeface="Avenir Next" panose="020B0503020202020204" pitchFamily="34" charset="0"/>
              </a:rPr>
              <a:t>Coming Soon !!</a:t>
            </a:r>
            <a:endParaRPr kumimoji="1" lang="ja-US" altLang="en-US" b="1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919F7E8-1F5F-78A3-2AB3-D10CF3B8C1C1}"/>
              </a:ext>
            </a:extLst>
          </p:cNvPr>
          <p:cNvGrpSpPr/>
          <p:nvPr/>
        </p:nvGrpSpPr>
        <p:grpSpPr>
          <a:xfrm>
            <a:off x="9991105" y="3895612"/>
            <a:ext cx="2199496" cy="2119737"/>
            <a:chOff x="10355245" y="3895612"/>
            <a:chExt cx="2199496" cy="2119737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15D87A25-E294-D04D-8784-4C40EF974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57873" y="3895612"/>
              <a:ext cx="2196868" cy="10800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FC6CF531-4859-C508-8BEA-EAF8A8F75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55245" y="5027305"/>
              <a:ext cx="2192154" cy="8640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89E8E8E9-6FD6-4E8A-B399-571E230DF534}"/>
                </a:ext>
              </a:extLst>
            </p:cNvPr>
            <p:cNvSpPr txBox="1"/>
            <p:nvPr/>
          </p:nvSpPr>
          <p:spPr>
            <a:xfrm>
              <a:off x="11040097" y="5707572"/>
              <a:ext cx="7482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US" sz="1400" dirty="0"/>
                <a:t>Roman</a:t>
              </a:r>
              <a:endParaRPr kumimoji="1" lang="ja-US" altLang="en-US" sz="1400" dirty="0"/>
            </a:p>
          </p:txBody>
        </p:sp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6AB30CD1-7914-B80C-F50F-45414A42A8E4}"/>
                </a:ext>
              </a:extLst>
            </p:cNvPr>
            <p:cNvSpPr/>
            <p:nvPr/>
          </p:nvSpPr>
          <p:spPr>
            <a:xfrm>
              <a:off x="10359167" y="4814975"/>
              <a:ext cx="1741587" cy="2112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US" altLang="en-US" dirty="0"/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EC206579-537F-839E-01A7-98F0A71E8BA6}"/>
                </a:ext>
              </a:extLst>
            </p:cNvPr>
            <p:cNvSpPr txBox="1"/>
            <p:nvPr/>
          </p:nvSpPr>
          <p:spPr>
            <a:xfrm>
              <a:off x="10825335" y="4781461"/>
              <a:ext cx="12614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US" sz="1400" dirty="0"/>
                <a:t>ULTIMATE</a:t>
              </a:r>
              <a:endParaRPr kumimoji="1" lang="ja-US" altLang="en-US" sz="1400" dirty="0"/>
            </a:p>
          </p:txBody>
        </p:sp>
      </p:grpSp>
      <p:pic>
        <p:nvPicPr>
          <p:cNvPr id="5" name="図 4">
            <a:extLst>
              <a:ext uri="{FF2B5EF4-FFF2-40B4-BE49-F238E27FC236}">
                <a16:creationId xmlns:a16="http://schemas.microsoft.com/office/drawing/2014/main" id="{F28019C4-BC45-6E55-7A03-9B815B68549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72" y="3990311"/>
            <a:ext cx="2893096" cy="2893096"/>
          </a:xfrm>
          <a:prstGeom prst="rect">
            <a:avLst/>
          </a:prstGeom>
        </p:spPr>
      </p:pic>
      <p:sp>
        <p:nvSpPr>
          <p:cNvPr id="8" name="角丸四角形 7">
            <a:extLst>
              <a:ext uri="{FF2B5EF4-FFF2-40B4-BE49-F238E27FC236}">
                <a16:creationId xmlns:a16="http://schemas.microsoft.com/office/drawing/2014/main" id="{8407A0E5-21CC-5F4F-997F-B775421127AF}"/>
              </a:ext>
            </a:extLst>
          </p:cNvPr>
          <p:cNvSpPr/>
          <p:nvPr/>
        </p:nvSpPr>
        <p:spPr>
          <a:xfrm>
            <a:off x="3010364" y="4846658"/>
            <a:ext cx="1554024" cy="1399763"/>
          </a:xfrm>
          <a:prstGeom prst="roundRect">
            <a:avLst>
              <a:gd name="adj" fmla="val 6900"/>
            </a:avLst>
          </a:prstGeom>
          <a:solidFill>
            <a:srgbClr val="0432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US" sz="24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Very wide FOV       (1.5deg) imager</a:t>
            </a:r>
            <a:endParaRPr kumimoji="1" lang="ja-US" altLang="en-US" dirty="0"/>
          </a:p>
        </p:txBody>
      </p:sp>
    </p:spTree>
    <p:extLst>
      <p:ext uri="{BB962C8B-B14F-4D97-AF65-F5344CB8AC3E}">
        <p14:creationId xmlns:p14="http://schemas.microsoft.com/office/powerpoint/2010/main" val="4016265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"/>
            <a:ext cx="9144000" cy="2028825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1662479" y="1942159"/>
            <a:ext cx="901615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Organized by </a:t>
            </a:r>
            <a:r>
              <a:rPr lang="en-US" altLang="ja-JP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JAXA WFIRST WG, Hawaii observatory, NASA WFIRST FSWG</a:t>
            </a:r>
          </a:p>
          <a:p>
            <a:r>
              <a:rPr lang="en-US" altLang="ja-JP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Participants: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&gt;90, including 16 from US, WFIRST FSWG, SIT </a:t>
            </a:r>
          </a:p>
          <a:p>
            <a:endParaRPr lang="en-US" altLang="ja-JP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ja-JP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Scope: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Share the interests from Japan and US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Share the requirements from Subaru &amp; WFIRST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Start considering the overall strategy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Define the rough schedule 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Define the organization</a:t>
            </a:r>
          </a:p>
          <a:p>
            <a:endParaRPr lang="en-US" altLang="ja-JP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ja-JP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ja-JP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3105579"/>
            <a:ext cx="9144000" cy="311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75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BFF5DE7-5854-2780-77D8-D5B6851882DA}"/>
              </a:ext>
            </a:extLst>
          </p:cNvPr>
          <p:cNvSpPr txBox="1"/>
          <p:nvPr/>
        </p:nvSpPr>
        <p:spPr>
          <a:xfrm>
            <a:off x="39450" y="3651836"/>
            <a:ext cx="735996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/>
              <a:t>AM:    JST 09:00-12:30</a:t>
            </a:r>
          </a:p>
          <a:p>
            <a:r>
              <a:rPr lang="en-US" altLang="ja-JP" sz="1800" dirty="0"/>
              <a:t>- Framework of the Roman-Subaru Synergistic Observations</a:t>
            </a:r>
            <a:r>
              <a:rPr lang="ja-JP" altLang="en-US" sz="1800"/>
              <a:t>  </a:t>
            </a:r>
            <a:r>
              <a:rPr lang="en-US" altLang="ja-JP" sz="1800" dirty="0"/>
              <a:t>[20+10min]</a:t>
            </a:r>
          </a:p>
          <a:p>
            <a:r>
              <a:rPr lang="en-US" altLang="ja-JP" sz="1800" dirty="0"/>
              <a:t>- Roman :  Current status  [20+10min]</a:t>
            </a:r>
            <a:r>
              <a:rPr lang="ja-JP" altLang="en-US" sz="1800"/>
              <a:t>　　</a:t>
            </a:r>
            <a:r>
              <a:rPr lang="en-US" altLang="ja-JP" sz="1800" dirty="0"/>
              <a:t>Julie</a:t>
            </a:r>
          </a:p>
          <a:p>
            <a:r>
              <a:rPr lang="en-US" altLang="ja-JP" sz="1800" dirty="0"/>
              <a:t>- Subaru :  Current Status [20+10min]</a:t>
            </a:r>
          </a:p>
          <a:p>
            <a:r>
              <a:rPr lang="en-US" altLang="ja-JP" sz="1800" dirty="0"/>
              <a:t>(break)</a:t>
            </a:r>
          </a:p>
          <a:p>
            <a:r>
              <a:rPr lang="en-US" altLang="ja-JP" sz="1800" dirty="0"/>
              <a:t>- Summary of the Previous Discussions and Whitepapers [20+20min]</a:t>
            </a:r>
            <a:r>
              <a:rPr lang="ja-JP" altLang="en-US" sz="1800"/>
              <a:t>　</a:t>
            </a:r>
            <a:endParaRPr lang="en-US" altLang="ja-JP" sz="1800" dirty="0"/>
          </a:p>
          <a:p>
            <a:r>
              <a:rPr lang="en-US" altLang="ja-JP" sz="1800" dirty="0"/>
              <a:t>- Plan for Program Identification and Discussion  [20+30min]</a:t>
            </a:r>
          </a:p>
          <a:p>
            <a:endParaRPr lang="en-US" altLang="ja-JP" sz="1800" dirty="0"/>
          </a:p>
          <a:p>
            <a:r>
              <a:rPr lang="en-US" altLang="ja-JP" sz="1800" dirty="0"/>
              <a:t>PM:    JST 13:30-16:00</a:t>
            </a:r>
          </a:p>
          <a:p>
            <a:r>
              <a:rPr lang="en-US" altLang="ja-JP" sz="1800" dirty="0"/>
              <a:t>Contributed Comments from WGs +CPP/  Discussions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D659BB7-AE83-C32A-3CB7-31FD044C7D8E}"/>
              </a:ext>
            </a:extLst>
          </p:cNvPr>
          <p:cNvSpPr txBox="1"/>
          <p:nvPr/>
        </p:nvSpPr>
        <p:spPr>
          <a:xfrm>
            <a:off x="214315" y="2402956"/>
            <a:ext cx="50780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/>
              <a:t>https://</a:t>
            </a:r>
            <a:r>
              <a:rPr kumimoji="1" lang="en-US" altLang="ja-JP" sz="1800" dirty="0" err="1"/>
              <a:t>www.ir.isas.jaxa.jp</a:t>
            </a:r>
            <a:r>
              <a:rPr kumimoji="1" lang="en-US" altLang="ja-JP" sz="1800" dirty="0"/>
              <a:t>/</a:t>
            </a:r>
            <a:r>
              <a:rPr kumimoji="1" lang="en-US" altLang="ja-JP" sz="1800" dirty="0" err="1"/>
              <a:t>Roman_V</a:t>
            </a:r>
            <a:r>
              <a:rPr kumimoji="1" lang="en-US" altLang="ja-JP" sz="1800" dirty="0"/>
              <a:t>/</a:t>
            </a:r>
            <a:r>
              <a:rPr kumimoji="1" lang="en-US" altLang="ja-JP" sz="1800" dirty="0" err="1"/>
              <a:t>index.html</a:t>
            </a:r>
            <a:endParaRPr kumimoji="1" lang="ja-JP" altLang="en-US" sz="1800"/>
          </a:p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1ECB499-26BD-FB4F-9C01-06ECB23FC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00" y="85216"/>
            <a:ext cx="10279572" cy="232291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8F864EC-F0C0-B7E2-EE1E-22F92E581AFC}"/>
              </a:ext>
            </a:extLst>
          </p:cNvPr>
          <p:cNvSpPr txBox="1"/>
          <p:nvPr/>
        </p:nvSpPr>
        <p:spPr>
          <a:xfrm>
            <a:off x="214315" y="2742073"/>
            <a:ext cx="6758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b="0" i="0" u="none" strike="noStrike" dirty="0">
                <a:solidFill>
                  <a:srgbClr val="FF0000"/>
                </a:solidFill>
                <a:effectLst/>
                <a:latin typeface="Helvetica" pitchFamily="2" charset="0"/>
              </a:rPr>
              <a:t>Followed by SUPER IRNET workshop</a:t>
            </a:r>
          </a:p>
          <a:p>
            <a:r>
              <a:rPr kumimoji="1" lang="en" altLang="ja-JP" dirty="0">
                <a:solidFill>
                  <a:srgbClr val="FF0000"/>
                </a:solidFill>
              </a:rPr>
              <a:t>https://</a:t>
            </a:r>
            <a:r>
              <a:rPr kumimoji="1" lang="en" altLang="ja-JP" dirty="0" err="1">
                <a:solidFill>
                  <a:srgbClr val="FF0000"/>
                </a:solidFill>
              </a:rPr>
              <a:t>ultimate.naoj.org</a:t>
            </a:r>
            <a:r>
              <a:rPr kumimoji="1" lang="en" altLang="ja-JP" dirty="0">
                <a:solidFill>
                  <a:srgbClr val="FF0000"/>
                </a:solidFill>
              </a:rPr>
              <a:t>/</a:t>
            </a:r>
            <a:r>
              <a:rPr kumimoji="1" lang="en" altLang="ja-JP" dirty="0" err="1">
                <a:solidFill>
                  <a:srgbClr val="FF0000"/>
                </a:solidFill>
              </a:rPr>
              <a:t>superirnet</a:t>
            </a:r>
            <a:r>
              <a:rPr kumimoji="1" lang="en" altLang="ja-JP" dirty="0">
                <a:solidFill>
                  <a:srgbClr val="FF0000"/>
                </a:solidFill>
              </a:rPr>
              <a:t>/workshop2024_localinfo.html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191CB77-17F2-2548-7189-2937ED698C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6057" y="2436753"/>
            <a:ext cx="6486493" cy="163723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FD59991-7104-6CED-1501-E28E0AF94D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4612" y="8569352"/>
            <a:ext cx="4442776" cy="256693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DF65E09-022D-1579-28D4-79E1E78D27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0235" y="7368267"/>
            <a:ext cx="4794901" cy="277038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86905A2-7D0D-4447-4DD2-9EE9F82E85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722345"/>
            <a:ext cx="5317423" cy="307228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E3F68A3F-4B82-38F2-7353-C6373239B2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373567" y="8238732"/>
            <a:ext cx="5069909" cy="2929281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ACE2025-B456-8A01-55EA-21063CAE75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62647" y="3383228"/>
            <a:ext cx="5219344" cy="3015621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C358FC27-C036-6E29-96CC-25D65220D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415" y="-6934"/>
            <a:ext cx="10279572" cy="2322916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60F189FD-1142-9BD5-EDA4-77363392A3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71907" y="4709365"/>
            <a:ext cx="3620093" cy="209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90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1944758" y="132824"/>
            <a:ext cx="8564217" cy="626746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b="1" dirty="0">
                <a:solidFill>
                  <a:srgbClr val="FFFF00"/>
                </a:solidFill>
              </a:rPr>
              <a:t>White Paper of Synergistic observation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944757" y="1199883"/>
            <a:ext cx="845139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ja-JP" sz="3200" b="1" dirty="0">
                <a:latin typeface="MS PGothic" charset="-128"/>
                <a:ea typeface="MS PGothic" charset="-128"/>
                <a:cs typeface="MS PGothic" charset="-128"/>
              </a:rPr>
              <a:t>Enabling Breakthrough Science with the Subaru Telescope and the Wide Field Infrared Survey Telescope (WFIRST): A White paper for Subaru and WFIRST Communities</a:t>
            </a:r>
          </a:p>
          <a:p>
            <a:endParaRPr kumimoji="1" lang="en-US" altLang="ja-JP" sz="2400" b="1" dirty="0">
              <a:solidFill>
                <a:schemeClr val="tx2"/>
              </a:solidFill>
              <a:latin typeface="MS PGothic" charset="-128"/>
              <a:ea typeface="MS PGothic" charset="-128"/>
              <a:cs typeface="MS PGothic" charset="-128"/>
            </a:endParaRPr>
          </a:p>
          <a:p>
            <a:r>
              <a:rPr kumimoji="1" lang="en-US" altLang="ja-JP" sz="2400" b="1" dirty="0">
                <a:solidFill>
                  <a:schemeClr val="tx2"/>
                </a:solidFill>
                <a:latin typeface="MS PGothic" charset="-128"/>
                <a:ea typeface="MS PGothic" charset="-128"/>
                <a:cs typeface="MS PGothic" charset="-128"/>
              </a:rPr>
              <a:t>Also submitted to:</a:t>
            </a:r>
            <a:r>
              <a:rPr kumimoji="1" lang="en-US" altLang="ja-JP" sz="2400" dirty="0">
                <a:solidFill>
                  <a:schemeClr val="tx2"/>
                </a:solidFill>
                <a:latin typeface="MS PGothic" charset="-128"/>
                <a:ea typeface="MS PGothic" charset="-128"/>
                <a:cs typeface="MS PGothic" charset="-128"/>
              </a:rPr>
              <a:t> US Decal survey</a:t>
            </a:r>
            <a:endParaRPr kumimoji="1" lang="en-US" altLang="ja-JP" sz="2400" b="1" dirty="0">
              <a:latin typeface="MS PGothic" charset="-128"/>
              <a:ea typeface="MS PGothic" charset="-128"/>
              <a:cs typeface="MS PGothic" charset="-128"/>
            </a:endParaRPr>
          </a:p>
          <a:p>
            <a:r>
              <a:rPr kumimoji="1" lang="en-US" altLang="ja-JP" sz="2400" dirty="0">
                <a:solidFill>
                  <a:srgbClr val="FFFF00"/>
                </a:solidFill>
                <a:latin typeface="MS PGothic" charset="-128"/>
                <a:ea typeface="MS PGothic" charset="-128"/>
                <a:cs typeface="MS PGothic" charset="-128"/>
              </a:rPr>
              <a:t>Principal Editors</a:t>
            </a:r>
            <a:r>
              <a:rPr kumimoji="1" lang="en-US" altLang="ja-JP" sz="2400" dirty="0">
                <a:latin typeface="MS PGothic" charset="-128"/>
                <a:ea typeface="MS PGothic" charset="-128"/>
                <a:cs typeface="MS PGothic" charset="-128"/>
              </a:rPr>
              <a:t>: Jason Rhodes, </a:t>
            </a:r>
            <a:r>
              <a:rPr kumimoji="1" lang="en-US" altLang="ja-JP" sz="2400" dirty="0" err="1">
                <a:latin typeface="MS PGothic" charset="-128"/>
                <a:ea typeface="MS PGothic" charset="-128"/>
                <a:cs typeface="MS PGothic" charset="-128"/>
              </a:rPr>
              <a:t>T.Sumi</a:t>
            </a:r>
            <a:endParaRPr kumimoji="1" lang="en-US" altLang="ja-JP" sz="2400" dirty="0">
              <a:latin typeface="MS PGothic" charset="-128"/>
              <a:ea typeface="MS PGothic" charset="-128"/>
              <a:cs typeface="MS PGothic" charset="-128"/>
            </a:endParaRPr>
          </a:p>
          <a:p>
            <a:r>
              <a:rPr kumimoji="1" lang="en-US" altLang="ja-JP" sz="2400" dirty="0">
                <a:solidFill>
                  <a:srgbClr val="FFFF00"/>
                </a:solidFill>
                <a:latin typeface="MS PGothic" charset="-128"/>
                <a:ea typeface="MS PGothic" charset="-128"/>
                <a:cs typeface="MS PGothic" charset="-128"/>
              </a:rPr>
              <a:t>Executive Summary</a:t>
            </a:r>
            <a:r>
              <a:rPr kumimoji="1" lang="en-US" altLang="ja-JP" sz="2400" dirty="0">
                <a:latin typeface="MS PGothic" charset="-128"/>
                <a:ea typeface="MS PGothic" charset="-128"/>
                <a:cs typeface="MS PGothic" charset="-128"/>
              </a:rPr>
              <a:t>: D. </a:t>
            </a:r>
            <a:r>
              <a:rPr kumimoji="1" lang="en-US" altLang="ja-JP" sz="2400" dirty="0" err="1">
                <a:latin typeface="MS PGothic" charset="-128"/>
                <a:ea typeface="MS PGothic" charset="-128"/>
                <a:cs typeface="MS PGothic" charset="-128"/>
              </a:rPr>
              <a:t>Spergel</a:t>
            </a:r>
            <a:r>
              <a:rPr kumimoji="1" lang="en-US" altLang="ja-JP" sz="2400" dirty="0">
                <a:latin typeface="MS PGothic" charset="-128"/>
                <a:ea typeface="MS PGothic" charset="-128"/>
                <a:cs typeface="MS PGothic" charset="-128"/>
              </a:rPr>
              <a:t>, T. Yamada</a:t>
            </a:r>
          </a:p>
          <a:p>
            <a:endParaRPr kumimoji="1" lang="en-US" altLang="ja-JP" sz="2400" dirty="0">
              <a:latin typeface="MS PGothic" charset="-128"/>
              <a:ea typeface="MS PGothic" charset="-128"/>
              <a:cs typeface="MS PGothic" charset="-128"/>
            </a:endParaRPr>
          </a:p>
          <a:p>
            <a:r>
              <a:rPr lang="en-US" altLang="ja-JP" sz="2400" dirty="0">
                <a:hlinkClick r:id="rId3"/>
              </a:rPr>
              <a:t>http://www.ir.isas.jaxa.jp/WFIRST_Subaru_II/TALKS/WFIRST_Subaru_April25.pdf</a:t>
            </a:r>
            <a:endParaRPr kumimoji="1" lang="en-US" altLang="ja-JP" sz="2400" dirty="0">
              <a:latin typeface="MS PGothic" charset="-128"/>
              <a:ea typeface="MS PGothic" charset="-128"/>
              <a:cs typeface="MS PGothic" charset="-128"/>
            </a:endParaRPr>
          </a:p>
          <a:p>
            <a:r>
              <a:rPr lang="en-US" altLang="ja-JP" sz="2400" dirty="0"/>
              <a:t>User Name: </a:t>
            </a:r>
            <a:r>
              <a:rPr lang="en-US" altLang="ja-JP" sz="2400" dirty="0" err="1"/>
              <a:t>wfirst</a:t>
            </a:r>
            <a:br>
              <a:rPr lang="en-US" altLang="ja-JP" sz="2400" dirty="0"/>
            </a:br>
            <a:r>
              <a:rPr lang="en-US" altLang="ja-JP" sz="2400" dirty="0"/>
              <a:t>Password: </a:t>
            </a:r>
            <a:r>
              <a:rPr lang="en-US" altLang="ja-JP" sz="2400" dirty="0" err="1"/>
              <a:t>subaru</a:t>
            </a:r>
            <a:endParaRPr kumimoji="1" lang="en-US" altLang="ja-JP" sz="2400" dirty="0"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E99D45E-D988-A04E-A16B-03E9116E0147}"/>
              </a:ext>
            </a:extLst>
          </p:cNvPr>
          <p:cNvSpPr txBox="1"/>
          <p:nvPr/>
        </p:nvSpPr>
        <p:spPr>
          <a:xfrm>
            <a:off x="8251286" y="2487561"/>
            <a:ext cx="1845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latin typeface="MS PGothic" panose="020B0600070205080204" pitchFamily="34" charset="-128"/>
                <a:ea typeface="MS PGothic" panose="020B0600070205080204" pitchFamily="34" charset="-128"/>
              </a:rPr>
              <a:t>2019/4/25</a:t>
            </a:r>
            <a:endParaRPr kumimoji="1" lang="ja-JP" altLang="en-US" sz="280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D324868-98A7-4844-977A-5B7081C94F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32" t="14194" r="7191" b="66595"/>
          <a:stretch/>
        </p:blipFill>
        <p:spPr>
          <a:xfrm>
            <a:off x="1740014" y="672037"/>
            <a:ext cx="8768961" cy="28800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66136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2EB22FA-2CDC-8E49-9D3E-375874550C10}"/>
              </a:ext>
            </a:extLst>
          </p:cNvPr>
          <p:cNvSpPr txBox="1"/>
          <p:nvPr/>
        </p:nvSpPr>
        <p:spPr>
          <a:xfrm>
            <a:off x="5685296" y="70626"/>
            <a:ext cx="61455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FF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Required nights and conditions in the Workshop</a:t>
            </a:r>
            <a:r>
              <a:rPr lang="ja-JP" altLang="en-US" sz="2800" b="1">
                <a:solidFill>
                  <a:srgbClr val="FFFF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　</a:t>
            </a:r>
            <a:r>
              <a:rPr lang="en-US" altLang="ja-JP" sz="2800" b="1" dirty="0">
                <a:solidFill>
                  <a:srgbClr val="FFFF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IV</a:t>
            </a:r>
            <a:endParaRPr lang="ja-JP" altLang="en-US" sz="2800" b="1">
              <a:solidFill>
                <a:srgbClr val="FFFF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5AF8F75-5CBC-CF4B-B0EE-4E227D19A895}"/>
              </a:ext>
            </a:extLst>
          </p:cNvPr>
          <p:cNvSpPr txBox="1"/>
          <p:nvPr/>
        </p:nvSpPr>
        <p:spPr>
          <a:xfrm>
            <a:off x="5444341" y="1195772"/>
            <a:ext cx="662744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itchFamily="2" charset="2"/>
              <a:buChar char="l"/>
            </a:pPr>
            <a:r>
              <a:rPr lang="en-US" altLang="ja-JP" sz="2800" dirty="0">
                <a:latin typeface="MS PGothic" panose="020B0600070205080204" pitchFamily="34" charset="-128"/>
                <a:ea typeface="MS PGothic" panose="020B0600070205080204" pitchFamily="34" charset="-128"/>
              </a:rPr>
              <a:t>Total requested </a:t>
            </a:r>
            <a:r>
              <a:rPr lang="en-US" altLang="ja-JP" sz="2800" dirty="0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165〜722</a:t>
            </a:r>
            <a:r>
              <a:rPr lang="en-US" altLang="ja-JP" sz="2800" dirty="0">
                <a:latin typeface="MS PGothic" panose="020B0600070205080204" pitchFamily="34" charset="-128"/>
                <a:ea typeface="MS PGothic" panose="020B0600070205080204" pitchFamily="34" charset="-128"/>
              </a:rPr>
              <a:t> nights is  more than reserved 100 nights(100 nights are not enough!)</a:t>
            </a:r>
          </a:p>
          <a:p>
            <a:pPr marL="214313" indent="-214313">
              <a:buFont typeface="Wingdings" pitchFamily="2" charset="2"/>
              <a:buChar char="l"/>
            </a:pPr>
            <a:endParaRPr lang="ja-JP" altLang="ja-JP" sz="280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marL="214313" indent="-214313">
              <a:buFont typeface="Wingdings" pitchFamily="2" charset="2"/>
              <a:buChar char="l"/>
            </a:pPr>
            <a:r>
              <a:rPr lang="en-US" altLang="ja-JP" sz="2800" dirty="0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90% of </a:t>
            </a:r>
            <a:r>
              <a:rPr lang="en-US" altLang="ja-JP" sz="2800" dirty="0">
                <a:latin typeface="MS PGothic" panose="020B0600070205080204" pitchFamily="34" charset="-128"/>
                <a:ea typeface="MS PGothic" panose="020B0600070205080204" pitchFamily="34" charset="-128"/>
              </a:rPr>
              <a:t>required time is in Dark night with HSC/PFS.</a:t>
            </a:r>
          </a:p>
          <a:p>
            <a:pPr marL="214313" indent="-214313">
              <a:buFont typeface="Wingdings" pitchFamily="2" charset="2"/>
              <a:buChar char="l"/>
            </a:pPr>
            <a:endParaRPr lang="ja-JP" altLang="ja-JP" sz="280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marL="214313" indent="-214313">
              <a:buFont typeface="Wingdings" pitchFamily="2" charset="2"/>
              <a:buChar char="l"/>
            </a:pPr>
            <a:r>
              <a:rPr lang="en-US" altLang="ja-JP" sz="2800" dirty="0">
                <a:latin typeface="MS PGothic" panose="020B0600070205080204" pitchFamily="34" charset="-128"/>
                <a:ea typeface="MS PGothic" panose="020B0600070205080204" pitchFamily="34" charset="-128"/>
              </a:rPr>
              <a:t>Completion of the PFS Subaru Strategic Program (SSP: a large program up to 360 night) is delayed to start in 2025A and last until 2030</a:t>
            </a:r>
            <a:r>
              <a:rPr lang="en-US" altLang="ja-JP" sz="2800" dirty="0">
                <a:solidFill>
                  <a:srgbClr val="FFFF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. Most of Dark nights will be available after this</a:t>
            </a:r>
            <a:r>
              <a:rPr lang="en-US" altLang="ja-JP" sz="2800" dirty="0">
                <a:solidFill>
                  <a:srgbClr val="0000FF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.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DA2F2BA-6F11-CE4E-8DFA-116E87F85D6A}"/>
              </a:ext>
            </a:extLst>
          </p:cNvPr>
          <p:cNvSpPr txBox="1"/>
          <p:nvPr/>
        </p:nvSpPr>
        <p:spPr>
          <a:xfrm>
            <a:off x="2833819" y="15801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sz="1350"/>
          </a:p>
        </p:txBody>
      </p:sp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A0F7D629-E63B-204D-ADC8-147E038E39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061114"/>
              </p:ext>
            </p:extLst>
          </p:nvPr>
        </p:nvGraphicFramePr>
        <p:xfrm>
          <a:off x="361167" y="313481"/>
          <a:ext cx="4981030" cy="63274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7199">
                  <a:extLst>
                    <a:ext uri="{9D8B030D-6E8A-4147-A177-3AD203B41FA5}">
                      <a16:colId xmlns:a16="http://schemas.microsoft.com/office/drawing/2014/main" val="1607161683"/>
                    </a:ext>
                  </a:extLst>
                </a:gridCol>
                <a:gridCol w="1194413">
                  <a:extLst>
                    <a:ext uri="{9D8B030D-6E8A-4147-A177-3AD203B41FA5}">
                      <a16:colId xmlns:a16="http://schemas.microsoft.com/office/drawing/2014/main" val="4052075429"/>
                    </a:ext>
                  </a:extLst>
                </a:gridCol>
                <a:gridCol w="527136">
                  <a:extLst>
                    <a:ext uri="{9D8B030D-6E8A-4147-A177-3AD203B41FA5}">
                      <a16:colId xmlns:a16="http://schemas.microsoft.com/office/drawing/2014/main" val="2237816588"/>
                    </a:ext>
                  </a:extLst>
                </a:gridCol>
                <a:gridCol w="438112">
                  <a:extLst>
                    <a:ext uri="{9D8B030D-6E8A-4147-A177-3AD203B41FA5}">
                      <a16:colId xmlns:a16="http://schemas.microsoft.com/office/drawing/2014/main" val="2098239831"/>
                    </a:ext>
                  </a:extLst>
                </a:gridCol>
                <a:gridCol w="489521">
                  <a:extLst>
                    <a:ext uri="{9D8B030D-6E8A-4147-A177-3AD203B41FA5}">
                      <a16:colId xmlns:a16="http://schemas.microsoft.com/office/drawing/2014/main" val="2351401510"/>
                    </a:ext>
                  </a:extLst>
                </a:gridCol>
                <a:gridCol w="423997">
                  <a:extLst>
                    <a:ext uri="{9D8B030D-6E8A-4147-A177-3AD203B41FA5}">
                      <a16:colId xmlns:a16="http://schemas.microsoft.com/office/drawing/2014/main" val="2031900147"/>
                    </a:ext>
                  </a:extLst>
                </a:gridCol>
                <a:gridCol w="540652">
                  <a:extLst>
                    <a:ext uri="{9D8B030D-6E8A-4147-A177-3AD203B41FA5}">
                      <a16:colId xmlns:a16="http://schemas.microsoft.com/office/drawing/2014/main" val="3070876956"/>
                    </a:ext>
                  </a:extLst>
                </a:gridCol>
              </a:tblGrid>
              <a:tr h="30056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Topic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instruments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Nominal 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Minimum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FL nom.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FL mini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34" charset="-128"/>
                        </a:rPr>
                        <a:t>Dark/Bright</a:t>
                      </a:r>
                    </a:p>
                  </a:txBody>
                  <a:tcPr marL="3382" marR="3382" marT="3382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109824"/>
                  </a:ext>
                </a:extLst>
              </a:tr>
              <a:tr h="15197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microlensing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HSC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9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4.5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u="none" strike="noStrike">
                          <a:effectLst/>
                        </a:rPr>
                        <a:t>　</a:t>
                      </a:r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u="none" strike="noStrike">
                          <a:effectLst/>
                        </a:rPr>
                        <a:t>　</a:t>
                      </a:r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34" charset="-128"/>
                        </a:rPr>
                        <a:t>D</a:t>
                      </a:r>
                    </a:p>
                  </a:txBody>
                  <a:tcPr marL="3382" marR="3382" marT="3382" marB="0" anchor="b"/>
                </a:tc>
                <a:extLst>
                  <a:ext uri="{0D108BD9-81ED-4DB2-BD59-A6C34878D82A}">
                    <a16:rowId xmlns:a16="http://schemas.microsoft.com/office/drawing/2014/main" val="3118629656"/>
                  </a:ext>
                </a:extLst>
              </a:tr>
              <a:tr h="151972">
                <a:tc>
                  <a:txBody>
                    <a:bodyPr/>
                    <a:lstStyle/>
                    <a:p>
                      <a:pPr algn="l" fontAlgn="b"/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ULTIMATE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16.4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12.4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34" charset="-128"/>
                        </a:rPr>
                        <a:t>B</a:t>
                      </a:r>
                    </a:p>
                  </a:txBody>
                  <a:tcPr marL="3382" marR="3382" marT="3382" marB="0" anchor="b"/>
                </a:tc>
                <a:extLst>
                  <a:ext uri="{0D108BD9-81ED-4DB2-BD59-A6C34878D82A}">
                    <a16:rowId xmlns:a16="http://schemas.microsoft.com/office/drawing/2014/main" val="1582267443"/>
                  </a:ext>
                </a:extLst>
              </a:tr>
              <a:tr h="159815">
                <a:tc>
                  <a:txBody>
                    <a:bodyPr/>
                    <a:lstStyle/>
                    <a:p>
                      <a:pPr algn="l" fontAlgn="b"/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IRD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11.2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0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34" charset="-128"/>
                        </a:rPr>
                        <a:t>B</a:t>
                      </a:r>
                    </a:p>
                  </a:txBody>
                  <a:tcPr marL="3382" marR="3382" marT="3382" marB="0" anchor="b"/>
                </a:tc>
                <a:extLst>
                  <a:ext uri="{0D108BD9-81ED-4DB2-BD59-A6C34878D82A}">
                    <a16:rowId xmlns:a16="http://schemas.microsoft.com/office/drawing/2014/main" val="1483190633"/>
                  </a:ext>
                </a:extLst>
              </a:tr>
              <a:tr h="15197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cosmology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PFS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 dirty="0">
                          <a:effectLst/>
                        </a:rPr>
                        <a:t>300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20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u="none" strike="noStrike">
                          <a:effectLst/>
                        </a:rPr>
                        <a:t>　</a:t>
                      </a:r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u="none" strike="noStrike">
                          <a:effectLst/>
                        </a:rPr>
                        <a:t>　</a:t>
                      </a:r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34" charset="-128"/>
                        </a:rPr>
                        <a:t>D</a:t>
                      </a:r>
                    </a:p>
                  </a:txBody>
                  <a:tcPr marL="3382" marR="3382" marT="3382" marB="0" anchor="b"/>
                </a:tc>
                <a:extLst>
                  <a:ext uri="{0D108BD9-81ED-4DB2-BD59-A6C34878D82A}">
                    <a16:rowId xmlns:a16="http://schemas.microsoft.com/office/drawing/2014/main" val="3365858160"/>
                  </a:ext>
                </a:extLst>
              </a:tr>
              <a:tr h="15197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cosmology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PFS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40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20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u="none" strike="noStrike">
                          <a:effectLst/>
                        </a:rPr>
                        <a:t>　</a:t>
                      </a:r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u="none" strike="noStrike">
                          <a:effectLst/>
                        </a:rPr>
                        <a:t>　</a:t>
                      </a:r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34" charset="-128"/>
                        </a:rPr>
                        <a:t>D</a:t>
                      </a:r>
                    </a:p>
                  </a:txBody>
                  <a:tcPr marL="3382" marR="3382" marT="3382" marB="0" anchor="b"/>
                </a:tc>
                <a:extLst>
                  <a:ext uri="{0D108BD9-81ED-4DB2-BD59-A6C34878D82A}">
                    <a16:rowId xmlns:a16="http://schemas.microsoft.com/office/drawing/2014/main" val="567860790"/>
                  </a:ext>
                </a:extLst>
              </a:tr>
              <a:tr h="15197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cosmology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HSC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70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2.5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u="none" strike="noStrike">
                          <a:effectLst/>
                        </a:rPr>
                        <a:t>　</a:t>
                      </a:r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u="none" strike="noStrike">
                          <a:effectLst/>
                        </a:rPr>
                        <a:t>　</a:t>
                      </a:r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D</a:t>
                      </a:r>
                    </a:p>
                  </a:txBody>
                  <a:tcPr marL="3382" marR="3382" marT="3382" marB="0" anchor="b"/>
                </a:tc>
                <a:extLst>
                  <a:ext uri="{0D108BD9-81ED-4DB2-BD59-A6C34878D82A}">
                    <a16:rowId xmlns:a16="http://schemas.microsoft.com/office/drawing/2014/main" val="1180270301"/>
                  </a:ext>
                </a:extLst>
              </a:tr>
              <a:tr h="15197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SNIa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PFS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20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8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u="none" strike="noStrike">
                          <a:effectLst/>
                        </a:rPr>
                        <a:t>　</a:t>
                      </a:r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u="none" strike="noStrike">
                          <a:effectLst/>
                        </a:rPr>
                        <a:t>　</a:t>
                      </a:r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34" charset="-128"/>
                        </a:rPr>
                        <a:t>D</a:t>
                      </a:r>
                    </a:p>
                  </a:txBody>
                  <a:tcPr marL="3382" marR="3382" marT="3382" marB="0" anchor="b"/>
                </a:tc>
                <a:extLst>
                  <a:ext uri="{0D108BD9-81ED-4DB2-BD59-A6C34878D82A}">
                    <a16:rowId xmlns:a16="http://schemas.microsoft.com/office/drawing/2014/main" val="1210247202"/>
                  </a:ext>
                </a:extLst>
              </a:tr>
              <a:tr h="15197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Deep Field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HSC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16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12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10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6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D</a:t>
                      </a:r>
                    </a:p>
                  </a:txBody>
                  <a:tcPr marL="3382" marR="3382" marT="3382" marB="0" anchor="b"/>
                </a:tc>
                <a:extLst>
                  <a:ext uri="{0D108BD9-81ED-4DB2-BD59-A6C34878D82A}">
                    <a16:rowId xmlns:a16="http://schemas.microsoft.com/office/drawing/2014/main" val="725757184"/>
                  </a:ext>
                </a:extLst>
              </a:tr>
              <a:tr h="151972">
                <a:tc>
                  <a:txBody>
                    <a:bodyPr/>
                    <a:lstStyle/>
                    <a:p>
                      <a:pPr algn="l" fontAlgn="b"/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PFS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 dirty="0">
                          <a:effectLst/>
                        </a:rPr>
                        <a:t>15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10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u="none" strike="noStrike">
                          <a:effectLst/>
                        </a:rPr>
                        <a:t>　</a:t>
                      </a:r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u="none" strike="noStrike">
                          <a:effectLst/>
                        </a:rPr>
                        <a:t>　</a:t>
                      </a:r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34" charset="-128"/>
                        </a:rPr>
                        <a:t>D</a:t>
                      </a:r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extLst>
                  <a:ext uri="{0D108BD9-81ED-4DB2-BD59-A6C34878D82A}">
                    <a16:rowId xmlns:a16="http://schemas.microsoft.com/office/drawing/2014/main" val="3899082100"/>
                  </a:ext>
                </a:extLst>
              </a:tr>
              <a:tr h="15197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Deep Filed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HSC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35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25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35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25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34" charset="-128"/>
                        </a:rPr>
                        <a:t>D</a:t>
                      </a:r>
                    </a:p>
                  </a:txBody>
                  <a:tcPr marL="3382" marR="3382" marT="3382" marB="0" anchor="b"/>
                </a:tc>
                <a:extLst>
                  <a:ext uri="{0D108BD9-81ED-4DB2-BD59-A6C34878D82A}">
                    <a16:rowId xmlns:a16="http://schemas.microsoft.com/office/drawing/2014/main" val="4063230090"/>
                  </a:ext>
                </a:extLst>
              </a:tr>
              <a:tr h="151972">
                <a:tc>
                  <a:txBody>
                    <a:bodyPr/>
                    <a:lstStyle/>
                    <a:p>
                      <a:pPr algn="l" fontAlgn="b"/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PFS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20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15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u="none" strike="noStrike">
                          <a:effectLst/>
                        </a:rPr>
                        <a:t>　</a:t>
                      </a:r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u="none" strike="noStrike">
                          <a:effectLst/>
                        </a:rPr>
                        <a:t>　</a:t>
                      </a:r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34" charset="-128"/>
                        </a:rPr>
                        <a:t>D</a:t>
                      </a:r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extLst>
                  <a:ext uri="{0D108BD9-81ED-4DB2-BD59-A6C34878D82A}">
                    <a16:rowId xmlns:a16="http://schemas.microsoft.com/office/drawing/2014/main" val="1453806655"/>
                  </a:ext>
                </a:extLst>
              </a:tr>
              <a:tr h="15197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Deep Field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HSC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 dirty="0">
                          <a:effectLst/>
                        </a:rPr>
                        <a:t>30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10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10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5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34" charset="-128"/>
                        </a:rPr>
                        <a:t>D</a:t>
                      </a:r>
                    </a:p>
                  </a:txBody>
                  <a:tcPr marL="3382" marR="3382" marT="3382" marB="0" anchor="b"/>
                </a:tc>
                <a:extLst>
                  <a:ext uri="{0D108BD9-81ED-4DB2-BD59-A6C34878D82A}">
                    <a16:rowId xmlns:a16="http://schemas.microsoft.com/office/drawing/2014/main" val="3233412109"/>
                  </a:ext>
                </a:extLst>
              </a:tr>
              <a:tr h="15197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Nearby galaxies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HSC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10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5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10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5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34" charset="-128"/>
                        </a:rPr>
                        <a:t>D</a:t>
                      </a:r>
                    </a:p>
                  </a:txBody>
                  <a:tcPr marL="3382" marR="3382" marT="3382" marB="0" anchor="b"/>
                </a:tc>
                <a:extLst>
                  <a:ext uri="{0D108BD9-81ED-4DB2-BD59-A6C34878D82A}">
                    <a16:rowId xmlns:a16="http://schemas.microsoft.com/office/drawing/2014/main" val="4111030750"/>
                  </a:ext>
                </a:extLst>
              </a:tr>
              <a:tr h="151972">
                <a:tc>
                  <a:txBody>
                    <a:bodyPr/>
                    <a:lstStyle/>
                    <a:p>
                      <a:pPr algn="l" fontAlgn="b"/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PFS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 dirty="0">
                          <a:effectLst/>
                        </a:rPr>
                        <a:t>15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u="none" strike="noStrike">
                          <a:effectLst/>
                        </a:rPr>
                        <a:t>　</a:t>
                      </a:r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u="none" strike="noStrike">
                          <a:effectLst/>
                        </a:rPr>
                        <a:t>　</a:t>
                      </a:r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u="none" strike="noStrike">
                          <a:effectLst/>
                        </a:rPr>
                        <a:t>　</a:t>
                      </a:r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34" charset="-128"/>
                        </a:rPr>
                        <a:t>D</a:t>
                      </a:r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extLst>
                  <a:ext uri="{0D108BD9-81ED-4DB2-BD59-A6C34878D82A}">
                    <a16:rowId xmlns:a16="http://schemas.microsoft.com/office/drawing/2014/main" val="1208408822"/>
                  </a:ext>
                </a:extLst>
              </a:tr>
              <a:tr h="44915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</a:rPr>
                        <a:t>Reionization&amp;Early</a:t>
                      </a:r>
                      <a:r>
                        <a:rPr lang="en-US" sz="1200" u="none" strike="noStrike" dirty="0">
                          <a:effectLst/>
                        </a:rPr>
                        <a:t> Galaxy Growth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HSC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30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 dirty="0">
                          <a:effectLst/>
                        </a:rPr>
                        <a:t>5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2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1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34" charset="-128"/>
                        </a:rPr>
                        <a:t>D</a:t>
                      </a:r>
                    </a:p>
                  </a:txBody>
                  <a:tcPr marL="3382" marR="3382" marT="3382" marB="0" anchor="b"/>
                </a:tc>
                <a:extLst>
                  <a:ext uri="{0D108BD9-81ED-4DB2-BD59-A6C34878D82A}">
                    <a16:rowId xmlns:a16="http://schemas.microsoft.com/office/drawing/2014/main" val="3713767705"/>
                  </a:ext>
                </a:extLst>
              </a:tr>
              <a:tr h="15197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galaxy assembly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PFS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 dirty="0">
                          <a:effectLst/>
                        </a:rPr>
                        <a:t>12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 dirty="0">
                          <a:effectLst/>
                        </a:rPr>
                        <a:t>6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u="none" strike="noStrike">
                          <a:effectLst/>
                        </a:rPr>
                        <a:t>　</a:t>
                      </a:r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u="none" strike="noStrike">
                          <a:effectLst/>
                        </a:rPr>
                        <a:t>　</a:t>
                      </a:r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34" charset="-128"/>
                        </a:rPr>
                        <a:t>D</a:t>
                      </a:r>
                    </a:p>
                  </a:txBody>
                  <a:tcPr marL="3382" marR="3382" marT="3382" marB="0" anchor="b"/>
                </a:tc>
                <a:extLst>
                  <a:ext uri="{0D108BD9-81ED-4DB2-BD59-A6C34878D82A}">
                    <a16:rowId xmlns:a16="http://schemas.microsoft.com/office/drawing/2014/main" val="813563959"/>
                  </a:ext>
                </a:extLst>
              </a:tr>
              <a:tr h="15197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Obscured AGN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PFS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20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1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u="none" strike="noStrike">
                          <a:effectLst/>
                        </a:rPr>
                        <a:t>　</a:t>
                      </a:r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u="none" strike="noStrike">
                          <a:effectLst/>
                        </a:rPr>
                        <a:t>　</a:t>
                      </a:r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34" charset="-128"/>
                        </a:rPr>
                        <a:t>D</a:t>
                      </a:r>
                    </a:p>
                  </a:txBody>
                  <a:tcPr marL="3382" marR="3382" marT="3382" marB="0" anchor="b"/>
                </a:tc>
                <a:extLst>
                  <a:ext uri="{0D108BD9-81ED-4DB2-BD59-A6C34878D82A}">
                    <a16:rowId xmlns:a16="http://schemas.microsoft.com/office/drawing/2014/main" val="477237260"/>
                  </a:ext>
                </a:extLst>
              </a:tr>
              <a:tr h="151972">
                <a:tc>
                  <a:txBody>
                    <a:bodyPr/>
                    <a:lstStyle/>
                    <a:p>
                      <a:pPr algn="l" fontAlgn="b"/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HSC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u="none" strike="noStrike">
                          <a:effectLst/>
                        </a:rPr>
                        <a:t>　</a:t>
                      </a:r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u="none" strike="noStrike">
                          <a:effectLst/>
                        </a:rPr>
                        <a:t>　</a:t>
                      </a:r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 dirty="0">
                          <a:effectLst/>
                        </a:rPr>
                        <a:t>20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1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34" charset="-128"/>
                        </a:rPr>
                        <a:t>D</a:t>
                      </a:r>
                    </a:p>
                  </a:txBody>
                  <a:tcPr marL="3382" marR="3382" marT="3382" marB="0" anchor="b"/>
                </a:tc>
                <a:extLst>
                  <a:ext uri="{0D108BD9-81ED-4DB2-BD59-A6C34878D82A}">
                    <a16:rowId xmlns:a16="http://schemas.microsoft.com/office/drawing/2014/main" val="2464022469"/>
                  </a:ext>
                </a:extLst>
              </a:tr>
              <a:tr h="15197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Solar System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HSC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16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5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u="none" strike="noStrike">
                          <a:effectLst/>
                        </a:rPr>
                        <a:t>　</a:t>
                      </a:r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u="none" strike="noStrike">
                          <a:effectLst/>
                        </a:rPr>
                        <a:t>　</a:t>
                      </a:r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34" charset="-128"/>
                        </a:rPr>
                        <a:t>D</a:t>
                      </a:r>
                    </a:p>
                  </a:txBody>
                  <a:tcPr marL="3382" marR="3382" marT="3382" marB="0" anchor="b"/>
                </a:tc>
                <a:extLst>
                  <a:ext uri="{0D108BD9-81ED-4DB2-BD59-A6C34878D82A}">
                    <a16:rowId xmlns:a16="http://schemas.microsoft.com/office/drawing/2014/main" val="3631918330"/>
                  </a:ext>
                </a:extLst>
              </a:tr>
              <a:tr h="151972">
                <a:tc>
                  <a:txBody>
                    <a:bodyPr/>
                    <a:lstStyle/>
                    <a:p>
                      <a:pPr algn="l" fontAlgn="b"/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ULTIMATE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6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2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34" charset="-128"/>
                        </a:rPr>
                        <a:t>B</a:t>
                      </a:r>
                    </a:p>
                  </a:txBody>
                  <a:tcPr marL="3382" marR="3382" marT="3382" marB="0" anchor="b"/>
                </a:tc>
                <a:extLst>
                  <a:ext uri="{0D108BD9-81ED-4DB2-BD59-A6C34878D82A}">
                    <a16:rowId xmlns:a16="http://schemas.microsoft.com/office/drawing/2014/main" val="3519691412"/>
                  </a:ext>
                </a:extLst>
              </a:tr>
              <a:tr h="30056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Imaging planets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</a:rPr>
                        <a:t>SCExAO</a:t>
                      </a:r>
                      <a:r>
                        <a:rPr lang="en-US" sz="1200" u="none" strike="noStrike" dirty="0">
                          <a:effectLst/>
                        </a:rPr>
                        <a:t>/CHARIS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5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2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5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 dirty="0">
                          <a:effectLst/>
                        </a:rPr>
                        <a:t>2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34" charset="-128"/>
                        </a:rPr>
                        <a:t>B</a:t>
                      </a:r>
                    </a:p>
                  </a:txBody>
                  <a:tcPr marL="3382" marR="3382" marT="3382" marB="0" anchor="b"/>
                </a:tc>
                <a:extLst>
                  <a:ext uri="{0D108BD9-81ED-4DB2-BD59-A6C34878D82A}">
                    <a16:rowId xmlns:a16="http://schemas.microsoft.com/office/drawing/2014/main" val="2198650501"/>
                  </a:ext>
                </a:extLst>
              </a:tr>
              <a:tr h="15197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GO general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HSC,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8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u="none" strike="noStrike">
                          <a:effectLst/>
                        </a:rPr>
                        <a:t>　</a:t>
                      </a:r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u="none" strike="noStrike">
                          <a:effectLst/>
                        </a:rPr>
                        <a:t>　</a:t>
                      </a:r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u="none" strike="noStrike">
                          <a:effectLst/>
                        </a:rPr>
                        <a:t>　</a:t>
                      </a:r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34" charset="-128"/>
                        </a:rPr>
                        <a:t>D</a:t>
                      </a:r>
                    </a:p>
                  </a:txBody>
                  <a:tcPr marL="3382" marR="3382" marT="3382" marB="0" anchor="b"/>
                </a:tc>
                <a:extLst>
                  <a:ext uri="{0D108BD9-81ED-4DB2-BD59-A6C34878D82A}">
                    <a16:rowId xmlns:a16="http://schemas.microsoft.com/office/drawing/2014/main" val="3215851508"/>
                  </a:ext>
                </a:extLst>
              </a:tr>
              <a:tr h="151972">
                <a:tc>
                  <a:txBody>
                    <a:bodyPr/>
                    <a:lstStyle/>
                    <a:p>
                      <a:pPr algn="l" fontAlgn="b"/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PFS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8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u="none" strike="noStrike">
                          <a:effectLst/>
                        </a:rPr>
                        <a:t>　</a:t>
                      </a:r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u="none" strike="noStrike">
                          <a:effectLst/>
                        </a:rPr>
                        <a:t>　</a:t>
                      </a:r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200" u="none" strike="noStrike">
                          <a:effectLst/>
                        </a:rPr>
                        <a:t>　</a:t>
                      </a:r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34" charset="-128"/>
                        </a:rPr>
                        <a:t>D</a:t>
                      </a:r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extLst>
                  <a:ext uri="{0D108BD9-81ED-4DB2-BD59-A6C34878D82A}">
                    <a16:rowId xmlns:a16="http://schemas.microsoft.com/office/drawing/2014/main" val="393133323"/>
                  </a:ext>
                </a:extLst>
              </a:tr>
              <a:tr h="151972">
                <a:tc>
                  <a:txBody>
                    <a:bodyPr/>
                    <a:lstStyle/>
                    <a:p>
                      <a:pPr algn="l" fontAlgn="b"/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ULTIMATE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3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34" charset="-128"/>
                        </a:rPr>
                        <a:t>B</a:t>
                      </a:r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extLst>
                  <a:ext uri="{0D108BD9-81ED-4DB2-BD59-A6C34878D82A}">
                    <a16:rowId xmlns:a16="http://schemas.microsoft.com/office/drawing/2014/main" val="1143008201"/>
                  </a:ext>
                </a:extLst>
              </a:tr>
              <a:tr h="151972">
                <a:tc>
                  <a:txBody>
                    <a:bodyPr/>
                    <a:lstStyle/>
                    <a:p>
                      <a:pPr algn="l" fontAlgn="b"/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IRD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3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34" charset="-128"/>
                        </a:rPr>
                        <a:t>B</a:t>
                      </a:r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extLst>
                  <a:ext uri="{0D108BD9-81ED-4DB2-BD59-A6C34878D82A}">
                    <a16:rowId xmlns:a16="http://schemas.microsoft.com/office/drawing/2014/main" val="2103887980"/>
                  </a:ext>
                </a:extLst>
              </a:tr>
              <a:tr h="300562">
                <a:tc>
                  <a:txBody>
                    <a:bodyPr/>
                    <a:lstStyle/>
                    <a:p>
                      <a:pPr algn="l" fontAlgn="b"/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SCExAO/CHARIS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3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34" charset="-128"/>
                        </a:rPr>
                        <a:t>B</a:t>
                      </a:r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extLst>
                  <a:ext uri="{0D108BD9-81ED-4DB2-BD59-A6C34878D82A}">
                    <a16:rowId xmlns:a16="http://schemas.microsoft.com/office/drawing/2014/main" val="1731333054"/>
                  </a:ext>
                </a:extLst>
              </a:tr>
              <a:tr h="151972">
                <a:tc>
                  <a:txBody>
                    <a:bodyPr/>
                    <a:lstStyle/>
                    <a:p>
                      <a:pPr algn="l" fontAlgn="b"/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Total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721.6</a:t>
                      </a:r>
                      <a:endParaRPr lang="en-US" altLang="ja-JP" sz="12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165.4</a:t>
                      </a:r>
                      <a:endParaRPr lang="en-US" altLang="ja-JP" sz="12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 dirty="0">
                          <a:effectLst/>
                        </a:rPr>
                        <a:t>92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45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extLst>
                  <a:ext uri="{0D108BD9-81ED-4DB2-BD59-A6C34878D82A}">
                    <a16:rowId xmlns:a16="http://schemas.microsoft.com/office/drawing/2014/main" val="2359564433"/>
                  </a:ext>
                </a:extLst>
              </a:tr>
              <a:tr h="300562">
                <a:tc>
                  <a:txBody>
                    <a:bodyPr/>
                    <a:lstStyle/>
                    <a:p>
                      <a:pPr algn="l" fontAlgn="b"/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Total Dark night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674</a:t>
                      </a:r>
                      <a:endParaRPr lang="en-US" altLang="ja-JP" sz="12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149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87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200" u="none" strike="noStrike">
                          <a:effectLst/>
                        </a:rPr>
                        <a:t>43</a:t>
                      </a:r>
                      <a:endParaRPr lang="en-US" altLang="ja-JP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ja-JP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34" charset="-128"/>
                      </a:endParaRPr>
                    </a:p>
                  </a:txBody>
                  <a:tcPr marL="3382" marR="3382" marT="3382" marB="0" anchor="b"/>
                </a:tc>
                <a:extLst>
                  <a:ext uri="{0D108BD9-81ED-4DB2-BD59-A6C34878D82A}">
                    <a16:rowId xmlns:a16="http://schemas.microsoft.com/office/drawing/2014/main" val="18841197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2697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84B4249-50F9-1640-9AD9-6A2567AE4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881" y="0"/>
            <a:ext cx="2685118" cy="271751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9A3A91F-7EF0-D240-B530-5DCDF3EFFBFE}"/>
              </a:ext>
            </a:extLst>
          </p:cNvPr>
          <p:cNvSpPr txBox="1"/>
          <p:nvPr/>
        </p:nvSpPr>
        <p:spPr>
          <a:xfrm>
            <a:off x="125376" y="800255"/>
            <a:ext cx="973114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l"/>
            </a:pPr>
            <a:r>
              <a:rPr lang="en-US" altLang="ja-JP" sz="2400" dirty="0">
                <a:latin typeface="Helvetica" pitchFamily="2" charset="0"/>
                <a:ea typeface="MS PGothic" panose="020B0600070205080204" pitchFamily="34" charset="-128"/>
              </a:rPr>
              <a:t>Lens Mass Meas. via concurrent Roman-</a:t>
            </a:r>
            <a:r>
              <a:rPr lang="en-US" altLang="ja-JP" sz="2400" dirty="0">
                <a:solidFill>
                  <a:srgbClr val="FFFF00"/>
                </a:solidFill>
                <a:latin typeface="Helvetica" pitchFamily="2" charset="0"/>
                <a:ea typeface="MS PGothic" panose="020B0600070205080204" pitchFamily="34" charset="-128"/>
              </a:rPr>
              <a:t>HSC</a:t>
            </a:r>
            <a:r>
              <a:rPr lang="en-US" altLang="ja-JP" sz="2400" dirty="0">
                <a:latin typeface="Helvetica" pitchFamily="2" charset="0"/>
                <a:ea typeface="MS PGothic" panose="020B0600070205080204" pitchFamily="34" charset="-128"/>
              </a:rPr>
              <a:t> </a:t>
            </a:r>
            <a:r>
              <a:rPr kumimoji="1" lang="en" altLang="ja-JP" sz="2400" dirty="0">
                <a:solidFill>
                  <a:srgbClr val="FF0000"/>
                </a:solidFill>
                <a:latin typeface="Helvetica" pitchFamily="2" charset="0"/>
                <a:ea typeface="MS PGothic" panose="020B0600070205080204" pitchFamily="34" charset="-128"/>
              </a:rPr>
              <a:t>Takahiro Sumi</a:t>
            </a:r>
            <a:endParaRPr kumimoji="1" lang="ja-JP" altLang="en-US" sz="2400">
              <a:solidFill>
                <a:srgbClr val="FF0000"/>
              </a:solidFill>
              <a:latin typeface="Helvetica" pitchFamily="2" charset="0"/>
            </a:endParaRPr>
          </a:p>
          <a:p>
            <a:pPr marL="342900" indent="-342900">
              <a:buFont typeface="Wingdings" pitchFamily="2" charset="2"/>
              <a:buChar char="l"/>
            </a:pPr>
            <a:r>
              <a:rPr lang="en" altLang="ja-JP" sz="2400" dirty="0">
                <a:solidFill>
                  <a:srgbClr val="FFFF00"/>
                </a:solidFill>
                <a:latin typeface="Helvetica" pitchFamily="2" charset="0"/>
              </a:rPr>
              <a:t>PFS</a:t>
            </a:r>
            <a:r>
              <a:rPr lang="en" altLang="ja-JP" sz="2400" dirty="0">
                <a:latin typeface="Helvetica" pitchFamily="2" charset="0"/>
              </a:rPr>
              <a:t> for photo-z Training </a:t>
            </a:r>
            <a:r>
              <a:rPr kumimoji="1" lang="en-US" altLang="ja-JP" sz="2400" dirty="0">
                <a:solidFill>
                  <a:srgbClr val="FFFF00"/>
                </a:solidFill>
                <a:latin typeface="Helvetica" pitchFamily="2" charset="0"/>
              </a:rPr>
              <a:t>Machine leaning </a:t>
            </a:r>
            <a:r>
              <a:rPr lang="en" altLang="ja-JP" sz="2400" dirty="0">
                <a:solidFill>
                  <a:srgbClr val="FF0000"/>
                </a:solidFill>
                <a:latin typeface="Helvetica" pitchFamily="2" charset="0"/>
              </a:rPr>
              <a:t>Jeffrey Newman </a:t>
            </a:r>
            <a:endParaRPr lang="en-US" altLang="ja-JP" sz="2400" dirty="0">
              <a:solidFill>
                <a:srgbClr val="FFFF00"/>
              </a:solidFill>
              <a:latin typeface="Helvetica" pitchFamily="2" charset="0"/>
              <a:ea typeface="MS PGothic" panose="020B0600070205080204" pitchFamily="34" charset="-128"/>
            </a:endParaRPr>
          </a:p>
          <a:p>
            <a:pPr marL="342900" indent="-342900">
              <a:buFont typeface="Wingdings" pitchFamily="2" charset="2"/>
              <a:buChar char="l"/>
            </a:pPr>
            <a:r>
              <a:rPr lang="en-US" altLang="ja-JP" sz="2400" dirty="0">
                <a:solidFill>
                  <a:srgbClr val="FFFF00"/>
                </a:solidFill>
                <a:latin typeface="Helvetica" pitchFamily="2" charset="0"/>
              </a:rPr>
              <a:t>PFS</a:t>
            </a:r>
            <a:r>
              <a:rPr lang="en-US" altLang="ja-JP" sz="2400" dirty="0">
                <a:latin typeface="Helvetica" pitchFamily="2" charset="0"/>
              </a:rPr>
              <a:t> for photo-z </a:t>
            </a:r>
            <a:r>
              <a:rPr kumimoji="1" lang="en-US" altLang="ja-JP" sz="2400" dirty="0">
                <a:latin typeface="Helvetica" pitchFamily="2" charset="0"/>
              </a:rPr>
              <a:t>Filling </a:t>
            </a:r>
            <a:r>
              <a:rPr kumimoji="1" lang="en-US" altLang="ja-JP" sz="2400" dirty="0">
                <a:solidFill>
                  <a:srgbClr val="FFFF00"/>
                </a:solidFill>
                <a:latin typeface="Helvetica" pitchFamily="2" charset="0"/>
              </a:rPr>
              <a:t>Self Organizing Map </a:t>
            </a:r>
            <a:r>
              <a:rPr kumimoji="1" lang="en-US" altLang="ja-JP" sz="2400" dirty="0">
                <a:latin typeface="Helvetica" pitchFamily="2" charset="0"/>
              </a:rPr>
              <a:t>(SOM)</a:t>
            </a:r>
            <a:r>
              <a:rPr lang="en-US" altLang="ja-JP" sz="2400" dirty="0">
                <a:solidFill>
                  <a:srgbClr val="FF0000"/>
                </a:solidFill>
                <a:latin typeface="Helvetica" pitchFamily="2" charset="0"/>
              </a:rPr>
              <a:t> Dan</a:t>
            </a:r>
            <a:r>
              <a:rPr lang="en-US" altLang="ja-JP" sz="2400" dirty="0">
                <a:latin typeface="Helvetica" pitchFamily="2" charset="0"/>
              </a:rPr>
              <a:t> </a:t>
            </a:r>
            <a:r>
              <a:rPr lang="en-US" altLang="ja-JP" sz="2400" dirty="0">
                <a:solidFill>
                  <a:srgbClr val="FF0000"/>
                </a:solidFill>
                <a:latin typeface="Helvetica" pitchFamily="2" charset="0"/>
              </a:rPr>
              <a:t>Masters</a:t>
            </a:r>
            <a:r>
              <a:rPr lang="en-US" altLang="ja-JP" sz="2400" dirty="0">
                <a:latin typeface="Helvetica" pitchFamily="2" charset="0"/>
              </a:rPr>
              <a:t> </a:t>
            </a:r>
            <a:endParaRPr lang="en" altLang="ja-JP" sz="2400" dirty="0">
              <a:solidFill>
                <a:srgbClr val="FF0000"/>
              </a:solidFill>
              <a:latin typeface="Helvetica" pitchFamily="2" charset="0"/>
            </a:endParaRPr>
          </a:p>
          <a:p>
            <a:pPr marL="342900" indent="-342900">
              <a:buFont typeface="Wingdings" pitchFamily="2" charset="2"/>
              <a:buChar char="l"/>
            </a:pPr>
            <a:r>
              <a:rPr lang="en" altLang="ja-JP" sz="2400" dirty="0">
                <a:latin typeface="Helvetica" pitchFamily="2" charset="0"/>
              </a:rPr>
              <a:t>Photo-z w/ 20 </a:t>
            </a:r>
            <a:r>
              <a:rPr lang="en" altLang="ja-JP" sz="2400" dirty="0">
                <a:solidFill>
                  <a:srgbClr val="FFFF00"/>
                </a:solidFill>
                <a:latin typeface="Helvetica" pitchFamily="2" charset="0"/>
              </a:rPr>
              <a:t>HSC</a:t>
            </a:r>
            <a:r>
              <a:rPr lang="en" altLang="ja-JP" sz="2400" dirty="0">
                <a:latin typeface="Helvetica" pitchFamily="2" charset="0"/>
              </a:rPr>
              <a:t> Intermediate bands </a:t>
            </a:r>
            <a:r>
              <a:rPr lang="en" altLang="ja-JP" sz="2400" dirty="0">
                <a:solidFill>
                  <a:srgbClr val="FF0000"/>
                </a:solidFill>
                <a:latin typeface="Helvetica" pitchFamily="2" charset="0"/>
              </a:rPr>
              <a:t>Atsushi J. Nishizawa</a:t>
            </a:r>
          </a:p>
          <a:p>
            <a:pPr marL="342900" indent="-342900">
              <a:buFont typeface="Wingdings" pitchFamily="2" charset="2"/>
              <a:buChar char="l"/>
            </a:pPr>
            <a:r>
              <a:rPr lang="en" altLang="ja-JP" sz="2400" dirty="0">
                <a:solidFill>
                  <a:srgbClr val="FFFF00"/>
                </a:solidFill>
                <a:latin typeface="Helvetica" pitchFamily="2" charset="0"/>
              </a:rPr>
              <a:t>PFS</a:t>
            </a:r>
            <a:r>
              <a:rPr lang="en" altLang="ja-JP" sz="2400" dirty="0">
                <a:latin typeface="Helvetica" pitchFamily="2" charset="0"/>
              </a:rPr>
              <a:t> for spec-z for Roman SN </a:t>
            </a:r>
            <a:r>
              <a:rPr lang="en" altLang="ja-JP" sz="2400" dirty="0" err="1">
                <a:latin typeface="Helvetica" pitchFamily="2" charset="0"/>
              </a:rPr>
              <a:t>Ia</a:t>
            </a:r>
            <a:r>
              <a:rPr lang="en" altLang="ja-JP" sz="2400" dirty="0">
                <a:latin typeface="Helvetica" pitchFamily="2" charset="0"/>
              </a:rPr>
              <a:t> cosmology sample. </a:t>
            </a:r>
            <a:r>
              <a:rPr lang="en" altLang="ja-JP" sz="2400" dirty="0">
                <a:solidFill>
                  <a:srgbClr val="FF0000"/>
                </a:solidFill>
                <a:latin typeface="Helvetica" pitchFamily="2" charset="0"/>
              </a:rPr>
              <a:t>Steve Rodney</a:t>
            </a:r>
          </a:p>
          <a:p>
            <a:pPr marL="342900" indent="-342900">
              <a:buFont typeface="Wingdings" pitchFamily="2" charset="2"/>
              <a:buChar char="l"/>
            </a:pPr>
            <a:r>
              <a:rPr lang="en" altLang="ja-JP" sz="2400" dirty="0">
                <a:latin typeface="Helvetica" pitchFamily="2" charset="0"/>
              </a:rPr>
              <a:t>Roman – Subaru </a:t>
            </a:r>
            <a:r>
              <a:rPr lang="en" altLang="ja-JP" sz="2400" dirty="0">
                <a:solidFill>
                  <a:srgbClr val="FFFF00"/>
                </a:solidFill>
                <a:latin typeface="Helvetica" pitchFamily="2" charset="0"/>
              </a:rPr>
              <a:t>HSC/PFS </a:t>
            </a:r>
            <a:r>
              <a:rPr lang="en" altLang="ja-JP" sz="2400" dirty="0">
                <a:latin typeface="Helvetica" pitchFamily="2" charset="0"/>
              </a:rPr>
              <a:t>Deep Fields </a:t>
            </a:r>
            <a:r>
              <a:rPr lang="en" altLang="ja-JP" sz="2400" dirty="0">
                <a:solidFill>
                  <a:srgbClr val="FF0000"/>
                </a:solidFill>
                <a:latin typeface="Helvetica" pitchFamily="2" charset="0"/>
              </a:rPr>
              <a:t>Sangeeta Malhotra </a:t>
            </a:r>
          </a:p>
          <a:p>
            <a:pPr marL="342900" indent="-342900">
              <a:buFont typeface="Wingdings" pitchFamily="2" charset="2"/>
              <a:buChar char="l"/>
            </a:pPr>
            <a:r>
              <a:rPr lang="en" altLang="ja-JP" sz="2400" dirty="0">
                <a:solidFill>
                  <a:srgbClr val="FFFF00"/>
                </a:solidFill>
                <a:latin typeface="Helvetica" pitchFamily="2" charset="0"/>
              </a:rPr>
              <a:t>HSC</a:t>
            </a:r>
            <a:r>
              <a:rPr lang="en" altLang="ja-JP" sz="2400" dirty="0">
                <a:latin typeface="Helvetica" pitchFamily="2" charset="0"/>
              </a:rPr>
              <a:t> blue band for Roman Ultra Deep Field </a:t>
            </a:r>
            <a:r>
              <a:rPr lang="en" altLang="ja-JP" sz="2400" dirty="0">
                <a:solidFill>
                  <a:srgbClr val="FF0000"/>
                </a:solidFill>
                <a:latin typeface="Helvetica" pitchFamily="2" charset="0"/>
              </a:rPr>
              <a:t>Anton Koekemoer</a:t>
            </a:r>
          </a:p>
          <a:p>
            <a:pPr marL="342900" indent="-342900">
              <a:buFont typeface="Wingdings" pitchFamily="2" charset="2"/>
              <a:buChar char="l"/>
            </a:pPr>
            <a:r>
              <a:rPr lang="en" altLang="ja-JP" sz="2400" dirty="0">
                <a:solidFill>
                  <a:srgbClr val="FFFF00"/>
                </a:solidFill>
                <a:latin typeface="Helvetica" pitchFamily="2" charset="0"/>
              </a:rPr>
              <a:t>HSC</a:t>
            </a:r>
            <a:r>
              <a:rPr lang="en" altLang="ja-JP" sz="2400" dirty="0">
                <a:latin typeface="Helvetica" pitchFamily="2" charset="0"/>
              </a:rPr>
              <a:t> for satellite galaxies and stellar substructures in nearby galaxies </a:t>
            </a:r>
            <a:r>
              <a:rPr lang="en" altLang="ja-JP" sz="2400" dirty="0">
                <a:solidFill>
                  <a:srgbClr val="FF0000"/>
                </a:solidFill>
                <a:latin typeface="Helvetica" pitchFamily="2" charset="0"/>
              </a:rPr>
              <a:t>David Sand </a:t>
            </a:r>
          </a:p>
          <a:p>
            <a:pPr marL="342900" indent="-342900">
              <a:buFont typeface="Wingdings" pitchFamily="2" charset="2"/>
              <a:buChar char="l"/>
            </a:pPr>
            <a:r>
              <a:rPr lang="en" altLang="ja-JP" sz="2400" dirty="0">
                <a:latin typeface="Helvetica" pitchFamily="2" charset="0"/>
              </a:rPr>
              <a:t>Mapping Reionization with a Deep </a:t>
            </a:r>
            <a:r>
              <a:rPr lang="en" altLang="ja-JP" sz="2400" dirty="0" err="1">
                <a:latin typeface="Helvetica" pitchFamily="2" charset="0"/>
              </a:rPr>
              <a:t>Roman+</a:t>
            </a:r>
            <a:r>
              <a:rPr lang="en" altLang="ja-JP" sz="2400" dirty="0" err="1">
                <a:solidFill>
                  <a:srgbClr val="FFFF00"/>
                </a:solidFill>
                <a:latin typeface="Helvetica" pitchFamily="2" charset="0"/>
              </a:rPr>
              <a:t>HSC</a:t>
            </a:r>
            <a:r>
              <a:rPr lang="en" altLang="ja-JP" sz="2400" dirty="0">
                <a:latin typeface="Helvetica" pitchFamily="2" charset="0"/>
              </a:rPr>
              <a:t>/narrow-band</a:t>
            </a:r>
          </a:p>
          <a:p>
            <a:r>
              <a:rPr lang="en" altLang="ja-JP" sz="2400" dirty="0">
                <a:solidFill>
                  <a:srgbClr val="FF0000"/>
                </a:solidFill>
                <a:latin typeface="Helvetica" pitchFamily="2" charset="0"/>
              </a:rPr>
              <a:t>    Ryan Endsley </a:t>
            </a:r>
          </a:p>
          <a:p>
            <a:pPr marL="342900" indent="-342900">
              <a:buFont typeface="Wingdings" pitchFamily="2" charset="2"/>
              <a:buChar char="l"/>
            </a:pPr>
            <a:r>
              <a:rPr lang="en" altLang="ja-JP" sz="2400" dirty="0">
                <a:solidFill>
                  <a:srgbClr val="FFFF00"/>
                </a:solidFill>
                <a:latin typeface="Helvetica" pitchFamily="2" charset="0"/>
              </a:rPr>
              <a:t>ULTIMETE</a:t>
            </a:r>
            <a:r>
              <a:rPr lang="en" altLang="ja-JP" sz="2400" dirty="0">
                <a:latin typeface="Helvetica" pitchFamily="2" charset="0"/>
              </a:rPr>
              <a:t> spec and imaging for </a:t>
            </a:r>
          </a:p>
          <a:p>
            <a:r>
              <a:rPr lang="en" altLang="ja-JP" sz="2400" dirty="0">
                <a:latin typeface="Helvetica" pitchFamily="2" charset="0"/>
              </a:rPr>
              <a:t>    Solar System Sciences </a:t>
            </a:r>
            <a:r>
              <a:rPr lang="en" altLang="ja-JP" sz="2400" dirty="0">
                <a:solidFill>
                  <a:srgbClr val="FF0000"/>
                </a:solidFill>
                <a:latin typeface="Helvetica" pitchFamily="2" charset="0"/>
              </a:rPr>
              <a:t>Tsuyoshi Terai</a:t>
            </a:r>
            <a:endParaRPr lang="en" altLang="ja-JP" sz="24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3C511F5-D7EA-F643-842F-C41F7FB1AEAC}"/>
              </a:ext>
            </a:extLst>
          </p:cNvPr>
          <p:cNvSpPr txBox="1"/>
          <p:nvPr/>
        </p:nvSpPr>
        <p:spPr>
          <a:xfrm>
            <a:off x="125376" y="6494157"/>
            <a:ext cx="8685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Helvetica" pitchFamily="2" charset="0"/>
              </a:rPr>
              <a:t>Talk presentations/video available@ https://</a:t>
            </a:r>
            <a:r>
              <a:rPr kumimoji="1" lang="en-US" altLang="ja-JP" dirty="0" err="1">
                <a:solidFill>
                  <a:srgbClr val="FF0000"/>
                </a:solidFill>
                <a:latin typeface="Helvetica" pitchFamily="2" charset="0"/>
              </a:rPr>
              <a:t>www.ir.isas.jaxa.jp</a:t>
            </a:r>
            <a:r>
              <a:rPr kumimoji="1" lang="en-US" altLang="ja-JP" dirty="0">
                <a:solidFill>
                  <a:srgbClr val="FF0000"/>
                </a:solidFill>
                <a:latin typeface="Helvetica" pitchFamily="2" charset="0"/>
              </a:rPr>
              <a:t>/</a:t>
            </a:r>
            <a:r>
              <a:rPr kumimoji="1" lang="en-US" altLang="ja-JP" dirty="0" err="1">
                <a:solidFill>
                  <a:srgbClr val="FF0000"/>
                </a:solidFill>
                <a:latin typeface="Helvetica" pitchFamily="2" charset="0"/>
              </a:rPr>
              <a:t>Roman_IV</a:t>
            </a:r>
            <a:r>
              <a:rPr kumimoji="1" lang="en-US" altLang="ja-JP" dirty="0">
                <a:solidFill>
                  <a:srgbClr val="FF0000"/>
                </a:solidFill>
                <a:latin typeface="Helvetica" pitchFamily="2" charset="0"/>
              </a:rPr>
              <a:t>/</a:t>
            </a:r>
            <a:r>
              <a:rPr kumimoji="1" lang="en-US" altLang="ja-JP" dirty="0" err="1">
                <a:solidFill>
                  <a:srgbClr val="FF0000"/>
                </a:solidFill>
                <a:latin typeface="Helvetica" pitchFamily="2" charset="0"/>
              </a:rPr>
              <a:t>index.html</a:t>
            </a:r>
            <a:endParaRPr kumimoji="1" lang="en-US" altLang="ja-JP" dirty="0">
              <a:solidFill>
                <a:srgbClr val="FF0000"/>
              </a:solidFill>
              <a:latin typeface="Helvetica" pitchFamily="2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2D62ADA-798C-DAD2-7D6D-A20A5303E7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05" t="4199" r="8626" b="8134"/>
          <a:stretch/>
        </p:blipFill>
        <p:spPr>
          <a:xfrm>
            <a:off x="9484425" y="5170102"/>
            <a:ext cx="2641530" cy="165582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671871B-9D26-71B0-83AE-E3C6A8ADC3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82" t="20312" r="12059" b="17883"/>
          <a:stretch/>
        </p:blipFill>
        <p:spPr>
          <a:xfrm>
            <a:off x="6018073" y="4567681"/>
            <a:ext cx="3390774" cy="192647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F7DABF6B-9DD7-079B-70B4-BAF89E6503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170" t="25565" r="5961" b="27830"/>
          <a:stretch/>
        </p:blipFill>
        <p:spPr>
          <a:xfrm>
            <a:off x="9484425" y="2717518"/>
            <a:ext cx="2707574" cy="2567001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46170CE-659C-956C-E36C-D85BCF327078}"/>
              </a:ext>
            </a:extLst>
          </p:cNvPr>
          <p:cNvSpPr txBox="1"/>
          <p:nvPr/>
        </p:nvSpPr>
        <p:spPr>
          <a:xfrm>
            <a:off x="2042557" y="107740"/>
            <a:ext cx="4108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solidFill>
                  <a:srgbClr val="FFFF00"/>
                </a:solidFill>
                <a:latin typeface="Helvetica" pitchFamily="2" charset="0"/>
              </a:rPr>
              <a:t>Example proposals</a:t>
            </a:r>
            <a:endParaRPr kumimoji="1" lang="ja-JP" altLang="en-US" sz="3600">
              <a:solidFill>
                <a:srgbClr val="FFFF00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252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434A296-7586-4F42-AF9A-31C6BF572270}"/>
              </a:ext>
            </a:extLst>
          </p:cNvPr>
          <p:cNvSpPr txBox="1"/>
          <p:nvPr/>
        </p:nvSpPr>
        <p:spPr>
          <a:xfrm>
            <a:off x="4261944" y="0"/>
            <a:ext cx="3302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>
                <a:solidFill>
                  <a:srgbClr val="FFFF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Expected timeline</a:t>
            </a:r>
            <a:endParaRPr kumimoji="1" lang="ja-JP" altLang="en-US" sz="3200">
              <a:solidFill>
                <a:srgbClr val="FFFF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A921CD07-3165-0A4E-AED0-5DDBD4ED9C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270591"/>
              </p:ext>
            </p:extLst>
          </p:nvPr>
        </p:nvGraphicFramePr>
        <p:xfrm>
          <a:off x="260901" y="568530"/>
          <a:ext cx="11670197" cy="590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4234">
                  <a:extLst>
                    <a:ext uri="{9D8B030D-6E8A-4147-A177-3AD203B41FA5}">
                      <a16:colId xmlns:a16="http://schemas.microsoft.com/office/drawing/2014/main" val="2963983376"/>
                    </a:ext>
                  </a:extLst>
                </a:gridCol>
                <a:gridCol w="4488587">
                  <a:extLst>
                    <a:ext uri="{9D8B030D-6E8A-4147-A177-3AD203B41FA5}">
                      <a16:colId xmlns:a16="http://schemas.microsoft.com/office/drawing/2014/main" val="2552091636"/>
                    </a:ext>
                  </a:extLst>
                </a:gridCol>
                <a:gridCol w="5027376">
                  <a:extLst>
                    <a:ext uri="{9D8B030D-6E8A-4147-A177-3AD203B41FA5}">
                      <a16:colId xmlns:a16="http://schemas.microsoft.com/office/drawing/2014/main" val="3177239397"/>
                    </a:ext>
                  </a:extLst>
                </a:gridCol>
              </a:tblGrid>
              <a:tr h="396603">
                <a:tc>
                  <a:txBody>
                    <a:bodyPr/>
                    <a:lstStyle/>
                    <a:p>
                      <a:pPr marL="0" algn="just">
                        <a:lnSpc>
                          <a:spcPts val="2160"/>
                        </a:lnSpc>
                      </a:pPr>
                      <a:r>
                        <a:rPr lang="en-US" sz="1800" kern="100" dirty="0">
                          <a:effectLst/>
                          <a:latin typeface="Helvetica" pitchFamily="2" charset="0"/>
                          <a:ea typeface="MS PGothic" panose="020B0600070205080204" pitchFamily="34" charset="-128"/>
                        </a:rPr>
                        <a:t>YEAR</a:t>
                      </a:r>
                      <a:endParaRPr lang="ja-JP" sz="1800" kern="100">
                        <a:effectLst/>
                        <a:latin typeface="Helvetica" pitchFamily="2" charset="0"/>
                        <a:ea typeface="MS PGothic" panose="020B0600070205080204" pitchFamily="34" charset="-128"/>
                        <a:cs typeface="ＭＳ Ｐゴシック" panose="020B060007020508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>
                        <a:lnSpc>
                          <a:spcPts val="2160"/>
                        </a:lnSpc>
                      </a:pPr>
                      <a:endParaRPr lang="ja-JP" sz="1800" kern="100">
                        <a:effectLst/>
                        <a:latin typeface="Helvetica" pitchFamily="2" charset="0"/>
                        <a:ea typeface="MS PGothic" panose="020B060007020508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>
                        <a:lnSpc>
                          <a:spcPts val="2160"/>
                        </a:lnSpc>
                      </a:pPr>
                      <a:endParaRPr lang="ja-JP" sz="1800" kern="100">
                        <a:effectLst/>
                        <a:latin typeface="Helvetica" pitchFamily="2" charset="0"/>
                        <a:ea typeface="MS PGothic" panose="020B0600070205080204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145480"/>
                  </a:ext>
                </a:extLst>
              </a:tr>
              <a:tr h="374516">
                <a:tc>
                  <a:txBody>
                    <a:bodyPr/>
                    <a:lstStyle/>
                    <a:p>
                      <a:pPr marL="0" algn="just">
                        <a:lnSpc>
                          <a:spcPts val="2160"/>
                        </a:lnSpc>
                      </a:pPr>
                      <a:r>
                        <a:rPr lang="en-US" sz="1800" kern="100" dirty="0">
                          <a:effectLst/>
                          <a:latin typeface="Helvetica" pitchFamily="2" charset="0"/>
                          <a:ea typeface="MS PGothic" panose="020B0600070205080204" pitchFamily="34" charset="-128"/>
                        </a:rPr>
                        <a:t>2017</a:t>
                      </a:r>
                      <a:endParaRPr lang="ja-JP" sz="1800" kern="100">
                        <a:effectLst/>
                        <a:latin typeface="Helvetica" pitchFamily="2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ts val="2160"/>
                        </a:lnSpc>
                      </a:pPr>
                      <a:r>
                        <a:rPr lang="en-US" sz="1800" kern="100" dirty="0">
                          <a:effectLst/>
                          <a:latin typeface="Helvetica" pitchFamily="2" charset="0"/>
                          <a:ea typeface="MS PGothic" panose="020B0600070205080204" pitchFamily="34" charset="-128"/>
                        </a:rPr>
                        <a:t>1</a:t>
                      </a:r>
                      <a:r>
                        <a:rPr lang="en-US" sz="1800" kern="100" baseline="30000" dirty="0">
                          <a:effectLst/>
                          <a:latin typeface="Helvetica" pitchFamily="2" charset="0"/>
                          <a:ea typeface="MS PGothic" panose="020B0600070205080204" pitchFamily="34" charset="-128"/>
                        </a:rPr>
                        <a:t>st</a:t>
                      </a:r>
                      <a:r>
                        <a:rPr lang="en-US" sz="1800" kern="100" dirty="0">
                          <a:effectLst/>
                          <a:latin typeface="Helvetica" pitchFamily="2" charset="0"/>
                          <a:ea typeface="MS PGothic" panose="020B0600070205080204" pitchFamily="34" charset="-128"/>
                        </a:rPr>
                        <a:t> Workshop</a:t>
                      </a:r>
                      <a:endParaRPr lang="ja-JP" sz="1800" kern="100">
                        <a:effectLst/>
                        <a:latin typeface="Helvetica" pitchFamily="2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ts val="2160"/>
                        </a:lnSpc>
                      </a:pPr>
                      <a:r>
                        <a:rPr lang="en-US" sz="1800" kern="100">
                          <a:effectLst/>
                          <a:latin typeface="Helvetica" pitchFamily="2" charset="0"/>
                          <a:ea typeface="MS PGothic" panose="020B0600070205080204" pitchFamily="34" charset="-128"/>
                        </a:rPr>
                        <a:t>Collecting ideas, broad interest</a:t>
                      </a:r>
                      <a:endParaRPr lang="ja-JP" sz="1800" kern="100">
                        <a:effectLst/>
                        <a:latin typeface="Helvetica" pitchFamily="2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6114235"/>
                  </a:ext>
                </a:extLst>
              </a:tr>
              <a:tr h="371924">
                <a:tc>
                  <a:txBody>
                    <a:bodyPr/>
                    <a:lstStyle/>
                    <a:p>
                      <a:pPr marL="0" algn="just">
                        <a:lnSpc>
                          <a:spcPts val="2160"/>
                        </a:lnSpc>
                      </a:pPr>
                      <a:r>
                        <a:rPr lang="en-US" sz="1800" kern="100">
                          <a:effectLst/>
                          <a:latin typeface="Helvetica" pitchFamily="2" charset="0"/>
                          <a:ea typeface="MS PGothic" panose="020B0600070205080204" pitchFamily="34" charset="-128"/>
                        </a:rPr>
                        <a:t>2018</a:t>
                      </a:r>
                      <a:endParaRPr lang="ja-JP" sz="1800" kern="100">
                        <a:effectLst/>
                        <a:latin typeface="Helvetica" pitchFamily="2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ts val="2160"/>
                        </a:lnSpc>
                      </a:pPr>
                      <a:r>
                        <a:rPr lang="en-US" sz="1800" kern="100" dirty="0">
                          <a:effectLst/>
                          <a:latin typeface="Helvetica" pitchFamily="2" charset="0"/>
                          <a:ea typeface="MS PGothic" panose="020B0600070205080204" pitchFamily="34" charset="-128"/>
                        </a:rPr>
                        <a:t>2</a:t>
                      </a:r>
                      <a:r>
                        <a:rPr lang="en-US" sz="1800" kern="100" baseline="30000" dirty="0">
                          <a:effectLst/>
                          <a:latin typeface="Helvetica" pitchFamily="2" charset="0"/>
                          <a:ea typeface="MS PGothic" panose="020B0600070205080204" pitchFamily="34" charset="-128"/>
                        </a:rPr>
                        <a:t>nd</a:t>
                      </a:r>
                      <a:r>
                        <a:rPr lang="en-US" sz="1800" kern="100" dirty="0">
                          <a:effectLst/>
                          <a:latin typeface="Helvetica" pitchFamily="2" charset="0"/>
                          <a:ea typeface="MS PGothic" panose="020B0600070205080204" pitchFamily="34" charset="-128"/>
                        </a:rPr>
                        <a:t> Workshop</a:t>
                      </a:r>
                      <a:endParaRPr lang="ja-JP" sz="1800" kern="100">
                        <a:effectLst/>
                        <a:latin typeface="Helvetica" pitchFamily="2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ts val="2160"/>
                        </a:lnSpc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Helvetica" pitchFamily="2" charset="0"/>
                          <a:ea typeface="MS PGothic" panose="020B0600070205080204" pitchFamily="34" charset="-128"/>
                        </a:rPr>
                        <a:t>Possible programs </a:t>
                      </a: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Helvetica" pitchFamily="2" charset="0"/>
                          <a:ea typeface="MS PGothic" panose="020B0600070205080204" pitchFamily="34" charset="-128"/>
                          <a:sym typeface="Wingdings" pitchFamily="2" charset="2"/>
                        </a:rPr>
                        <a:t></a:t>
                      </a: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Helvetica" pitchFamily="2" charset="0"/>
                          <a:ea typeface="MS PGothic" panose="020B0600070205080204" pitchFamily="34" charset="-128"/>
                        </a:rPr>
                        <a:t> summarized in WP</a:t>
                      </a:r>
                      <a:endParaRPr lang="ja-JP" sz="1800" kern="100">
                        <a:solidFill>
                          <a:srgbClr val="FF0000"/>
                        </a:solidFill>
                        <a:effectLst/>
                        <a:latin typeface="Helvetica" pitchFamily="2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699228"/>
                  </a:ext>
                </a:extLst>
              </a:tr>
              <a:tr h="141344">
                <a:tc>
                  <a:txBody>
                    <a:bodyPr/>
                    <a:lstStyle/>
                    <a:p>
                      <a:pPr marL="0" algn="just">
                        <a:lnSpc>
                          <a:spcPts val="2160"/>
                        </a:lnSpc>
                      </a:pPr>
                      <a:r>
                        <a:rPr lang="en-US" sz="1800" kern="100">
                          <a:effectLst/>
                          <a:latin typeface="Helvetica" pitchFamily="2" charset="0"/>
                          <a:ea typeface="MS PGothic" panose="020B0600070205080204" pitchFamily="34" charset="-128"/>
                        </a:rPr>
                        <a:t>2019</a:t>
                      </a:r>
                      <a:endParaRPr lang="ja-JP" sz="1800" kern="100">
                        <a:effectLst/>
                        <a:latin typeface="Helvetica" pitchFamily="2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ts val="2160"/>
                        </a:lnSpc>
                      </a:pPr>
                      <a:r>
                        <a:rPr lang="en-US" sz="1800" kern="100" dirty="0">
                          <a:effectLst/>
                          <a:latin typeface="Helvetica" pitchFamily="2" charset="0"/>
                          <a:ea typeface="MS PGothic" panose="020B0600070205080204" pitchFamily="34" charset="-128"/>
                        </a:rPr>
                        <a:t>3</a:t>
                      </a:r>
                      <a:r>
                        <a:rPr lang="en-US" sz="1800" kern="100" baseline="30000" dirty="0">
                          <a:effectLst/>
                          <a:latin typeface="Helvetica" pitchFamily="2" charset="0"/>
                          <a:ea typeface="MS PGothic" panose="020B0600070205080204" pitchFamily="34" charset="-128"/>
                        </a:rPr>
                        <a:t>rd</a:t>
                      </a:r>
                      <a:r>
                        <a:rPr lang="en-US" sz="1800" kern="100" dirty="0">
                          <a:effectLst/>
                          <a:latin typeface="Helvetica" pitchFamily="2" charset="0"/>
                          <a:ea typeface="MS PGothic" panose="020B0600070205080204" pitchFamily="34" charset="-128"/>
                        </a:rPr>
                        <a:t> Workshop in Subaru 20</a:t>
                      </a:r>
                      <a:r>
                        <a:rPr lang="en-US" sz="1800" kern="100" baseline="30000" dirty="0">
                          <a:effectLst/>
                          <a:latin typeface="Helvetica" pitchFamily="2" charset="0"/>
                          <a:ea typeface="MS PGothic" panose="020B0600070205080204" pitchFamily="34" charset="-128"/>
                        </a:rPr>
                        <a:t>th</a:t>
                      </a:r>
                      <a:r>
                        <a:rPr lang="en-US" sz="1800" kern="100" dirty="0">
                          <a:effectLst/>
                          <a:latin typeface="Helvetica" pitchFamily="2" charset="0"/>
                          <a:ea typeface="MS PGothic" panose="020B0600070205080204" pitchFamily="34" charset="-128"/>
                        </a:rPr>
                        <a:t> Meeting</a:t>
                      </a:r>
                      <a:endParaRPr lang="ja-JP" sz="1800" kern="100">
                        <a:effectLst/>
                        <a:latin typeface="Helvetica" pitchFamily="2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ts val="2160"/>
                        </a:lnSpc>
                      </a:pPr>
                      <a:r>
                        <a:rPr lang="en-US" sz="1800" kern="100" dirty="0">
                          <a:effectLst/>
                          <a:latin typeface="Helvetica" pitchFamily="2" charset="0"/>
                          <a:ea typeface="MS PGothic" panose="020B0600070205080204" pitchFamily="34" charset="-128"/>
                        </a:rPr>
                        <a:t>Possible programs in various different fields</a:t>
                      </a:r>
                      <a:endParaRPr lang="ja-JP" sz="1800" kern="100">
                        <a:effectLst/>
                        <a:latin typeface="Helvetica" pitchFamily="2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2410360"/>
                  </a:ext>
                </a:extLst>
              </a:tr>
              <a:tr h="243038">
                <a:tc>
                  <a:txBody>
                    <a:bodyPr/>
                    <a:lstStyle/>
                    <a:p>
                      <a:pPr marL="0" algn="just">
                        <a:lnSpc>
                          <a:spcPts val="2160"/>
                        </a:lnSpc>
                      </a:pPr>
                      <a:r>
                        <a:rPr lang="en-US" sz="1800" kern="100" dirty="0">
                          <a:effectLst/>
                          <a:latin typeface="Helvetica" pitchFamily="2" charset="0"/>
                          <a:ea typeface="MS PGothic" panose="020B0600070205080204" pitchFamily="34" charset="-128"/>
                        </a:rPr>
                        <a:t>2020</a:t>
                      </a:r>
                      <a:endParaRPr lang="ja-JP" sz="1800" kern="100">
                        <a:effectLst/>
                        <a:latin typeface="Helvetica" pitchFamily="2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>
                        <a:lnSpc>
                          <a:spcPts val="2160"/>
                        </a:lnSpc>
                      </a:pPr>
                      <a:r>
                        <a:rPr lang="en-US" sz="1800" kern="100" dirty="0">
                          <a:effectLst/>
                          <a:latin typeface="Helvetica" pitchFamily="2" charset="0"/>
                          <a:ea typeface="MS PGothic" panose="020B0600070205080204" pitchFamily="34" charset="-128"/>
                        </a:rPr>
                        <a:t>Preliminary proposal development</a:t>
                      </a:r>
                      <a:endParaRPr lang="ja-JP" sz="1800" kern="100">
                        <a:effectLst/>
                        <a:latin typeface="Helvetica" pitchFamily="2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ts val="2160"/>
                        </a:lnSpc>
                      </a:pPr>
                      <a:r>
                        <a:rPr lang="en-US" sz="1800" kern="100" dirty="0">
                          <a:effectLst/>
                          <a:latin typeface="Helvetica" pitchFamily="2" charset="0"/>
                          <a:ea typeface="MS PGothic" panose="020B0600070205080204" pitchFamily="34" charset="-128"/>
                        </a:rPr>
                        <a:t>developed preliminary ‘candidate programs’</a:t>
                      </a:r>
                      <a:endParaRPr lang="ja-JP" sz="1800" kern="100">
                        <a:effectLst/>
                        <a:latin typeface="Helvetica" pitchFamily="2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0164657"/>
                  </a:ext>
                </a:extLst>
              </a:tr>
              <a:tr h="489066">
                <a:tc>
                  <a:txBody>
                    <a:bodyPr/>
                    <a:lstStyle/>
                    <a:p>
                      <a:pPr marL="0" algn="just">
                        <a:lnSpc>
                          <a:spcPts val="2160"/>
                        </a:lnSpc>
                      </a:pPr>
                      <a:r>
                        <a:rPr lang="en-US" sz="1800" kern="100" dirty="0">
                          <a:effectLst/>
                          <a:latin typeface="Helvetica" pitchFamily="2" charset="0"/>
                          <a:ea typeface="MS PGothic" panose="020B0600070205080204" pitchFamily="34" charset="-128"/>
                        </a:rPr>
                        <a:t>2021</a:t>
                      </a:r>
                      <a:endParaRPr lang="ja-JP" sz="1800" kern="100">
                        <a:effectLst/>
                        <a:latin typeface="Helvetica" pitchFamily="2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ts val="2160"/>
                        </a:lnSpc>
                      </a:pPr>
                      <a:r>
                        <a:rPr lang="en-US" altLang="ja-JP" sz="1800" kern="100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  <a:ea typeface="MS PGothic" panose="020B0600070205080204" pitchFamily="34" charset="-128"/>
                        </a:rPr>
                        <a:t>4</a:t>
                      </a:r>
                      <a:r>
                        <a:rPr lang="en-US" altLang="ja-JP" sz="1800" kern="100" baseline="30000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  <a:ea typeface="MS PGothic" panose="020B0600070205080204" pitchFamily="34" charset="-128"/>
                        </a:rPr>
                        <a:t>th</a:t>
                      </a:r>
                      <a:r>
                        <a:rPr lang="en-US" altLang="ja-JP" sz="1800" kern="100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  <a:ea typeface="MS PGothic" panose="020B0600070205080204" pitchFamily="34" charset="-128"/>
                        </a:rPr>
                        <a:t> Workshop (online)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>
                        <a:lnSpc>
                          <a:spcPts val="2160"/>
                        </a:lnSpc>
                      </a:pPr>
                      <a:r>
                        <a:rPr lang="en-US" altLang="ja-JP" sz="1800" dirty="0">
                          <a:solidFill>
                            <a:schemeClr val="bg1"/>
                          </a:solidFill>
                          <a:latin typeface="Helvetica" pitchFamily="2" charset="0"/>
                        </a:rPr>
                        <a:t>Summarize number of requested nights. </a:t>
                      </a:r>
                      <a:r>
                        <a:rPr lang="en-US" altLang="ja-JP" sz="1800" kern="100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  <a:ea typeface="MS PGothic" panose="020B0600070205080204" pitchFamily="34" charset="-128"/>
                        </a:rPr>
                        <a:t>Discuss</a:t>
                      </a:r>
                      <a:r>
                        <a:rPr lang="en-US" altLang="ja-JP" sz="1800" kern="100" dirty="0">
                          <a:solidFill>
                            <a:srgbClr val="FF0000"/>
                          </a:solidFill>
                          <a:effectLst/>
                          <a:latin typeface="Helvetica" pitchFamily="2" charset="0"/>
                          <a:ea typeface="MS PGothic" panose="020B0600070205080204" pitchFamily="34" charset="-128"/>
                        </a:rPr>
                        <a:t> </a:t>
                      </a:r>
                      <a:r>
                        <a:rPr lang="en-US" altLang="ja-JP" sz="1800" dirty="0">
                          <a:solidFill>
                            <a:srgbClr val="FF0000"/>
                          </a:solidFill>
                          <a:latin typeface="Helvetica" pitchFamily="2" charset="0"/>
                        </a:rPr>
                        <a:t>front-loading.</a:t>
                      </a:r>
                      <a:endParaRPr lang="ja-JP" sz="1800" kern="100">
                        <a:solidFill>
                          <a:srgbClr val="FF0000"/>
                        </a:solidFill>
                        <a:effectLst/>
                        <a:latin typeface="Helvetica" pitchFamily="2" charset="0"/>
                        <a:ea typeface="MS PGothic" panose="020B0600070205080204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531970"/>
                  </a:ext>
                </a:extLst>
              </a:tr>
              <a:tr h="408215">
                <a:tc>
                  <a:txBody>
                    <a:bodyPr/>
                    <a:lstStyle/>
                    <a:p>
                      <a:pPr marL="0">
                        <a:lnSpc>
                          <a:spcPts val="2160"/>
                        </a:lnSpc>
                      </a:pPr>
                      <a:r>
                        <a:rPr lang="en-US" sz="1800" kern="100" dirty="0">
                          <a:effectLst/>
                          <a:latin typeface="Helvetica" pitchFamily="2" charset="0"/>
                          <a:ea typeface="MS PGothic" panose="020B0600070205080204" pitchFamily="34" charset="-128"/>
                        </a:rPr>
                        <a:t>2023</a:t>
                      </a:r>
                      <a:endParaRPr lang="ja-JP" sz="1800" kern="100">
                        <a:effectLst/>
                        <a:latin typeface="Helvetica" pitchFamily="2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ts val="2160"/>
                        </a:lnSpc>
                      </a:pPr>
                      <a:r>
                        <a:rPr lang="en-US" altLang="ja-JP" sz="1800" kern="100" dirty="0">
                          <a:effectLst/>
                          <a:latin typeface="Helvetica" pitchFamily="2" charset="0"/>
                          <a:ea typeface="MS PGothic" panose="020B0600070205080204" pitchFamily="34" charset="-128"/>
                        </a:rPr>
                        <a:t>New Roman Science Team(s)</a:t>
                      </a:r>
                      <a:endParaRPr lang="ja-JP" altLang="ja-JP" sz="1800" kern="100">
                        <a:effectLst/>
                        <a:latin typeface="Helvetica" pitchFamily="2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ts val="2160"/>
                        </a:lnSpc>
                      </a:pPr>
                      <a:r>
                        <a:rPr lang="en-US" altLang="ja-JP" sz="1800" kern="100" dirty="0">
                          <a:effectLst/>
                          <a:latin typeface="Helvetica" pitchFamily="2" charset="0"/>
                          <a:ea typeface="MS PGothic" panose="020B0600070205080204" pitchFamily="34" charset="-128"/>
                        </a:rPr>
                        <a:t>(PIT, WFS)</a:t>
                      </a:r>
                      <a:endParaRPr lang="ja-JP" sz="1800" kern="100">
                        <a:solidFill>
                          <a:srgbClr val="FF0000"/>
                        </a:solidFill>
                        <a:effectLst/>
                        <a:latin typeface="Helvetica" pitchFamily="2" charset="0"/>
                        <a:ea typeface="MS PGothic" panose="020B0600070205080204" pitchFamily="34" charset="-128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32595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just">
                        <a:lnSpc>
                          <a:spcPts val="2160"/>
                        </a:lnSpc>
                      </a:pPr>
                      <a:r>
                        <a:rPr lang="en-US" altLang="ja-JP" sz="2000" b="1" kern="100" dirty="0">
                          <a:solidFill>
                            <a:srgbClr val="FF0000"/>
                          </a:solidFill>
                          <a:effectLst/>
                          <a:latin typeface="Helvetica" pitchFamily="2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2024.7</a:t>
                      </a:r>
                      <a:endParaRPr lang="ja-JP" sz="2000" b="1" kern="100">
                        <a:solidFill>
                          <a:srgbClr val="FF0000"/>
                        </a:solidFill>
                        <a:effectLst/>
                        <a:latin typeface="Helvetica" pitchFamily="2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ts val="21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000" b="1" kern="100" dirty="0">
                          <a:solidFill>
                            <a:srgbClr val="FF0000"/>
                          </a:solidFill>
                          <a:effectLst/>
                          <a:latin typeface="Helvetica" pitchFamily="2" charset="0"/>
                          <a:ea typeface="MS PGothic" panose="020B0600070205080204" pitchFamily="34" charset="-128"/>
                        </a:rPr>
                        <a:t>5</a:t>
                      </a:r>
                      <a:r>
                        <a:rPr lang="en-US" altLang="ja-JP" sz="2000" b="1" kern="100" baseline="30000" dirty="0">
                          <a:solidFill>
                            <a:srgbClr val="FF0000"/>
                          </a:solidFill>
                          <a:effectLst/>
                          <a:latin typeface="Helvetica" pitchFamily="2" charset="0"/>
                          <a:ea typeface="MS PGothic" panose="020B0600070205080204" pitchFamily="34" charset="-128"/>
                        </a:rPr>
                        <a:t>th</a:t>
                      </a:r>
                      <a:r>
                        <a:rPr lang="en-US" altLang="ja-JP" sz="2000" b="1" kern="100" dirty="0">
                          <a:solidFill>
                            <a:srgbClr val="FF0000"/>
                          </a:solidFill>
                          <a:effectLst/>
                          <a:latin typeface="Helvetica" pitchFamily="2" charset="0"/>
                          <a:ea typeface="MS PGothic" panose="020B0600070205080204" pitchFamily="34" charset="-128"/>
                        </a:rPr>
                        <a:t> Workshop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1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000" b="1" dirty="0">
                          <a:solidFill>
                            <a:srgbClr val="FF0000"/>
                          </a:solidFill>
                          <a:latin typeface="Helvetica" pitchFamily="2" charset="0"/>
                        </a:rPr>
                        <a:t>Plan for Program Identification </a:t>
                      </a:r>
                      <a:endParaRPr lang="ja-JP" altLang="ja-JP" sz="2000" b="1" strike="sngStrike" kern="100">
                        <a:solidFill>
                          <a:srgbClr val="FF0000"/>
                        </a:solidFill>
                        <a:effectLst/>
                        <a:latin typeface="Helvetica" pitchFamily="2" charset="0"/>
                        <a:ea typeface="MS PGothic" panose="020B0600070205080204" pitchFamily="34" charset="-128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7847847"/>
                  </a:ext>
                </a:extLst>
              </a:tr>
              <a:tr h="182023">
                <a:tc>
                  <a:txBody>
                    <a:bodyPr/>
                    <a:lstStyle/>
                    <a:p>
                      <a:pPr marL="0" algn="just">
                        <a:lnSpc>
                          <a:spcPts val="2160"/>
                        </a:lnSpc>
                      </a:pPr>
                      <a:r>
                        <a:rPr lang="en-US" altLang="ja-JP" sz="1800" kern="100" dirty="0">
                          <a:effectLst/>
                          <a:latin typeface="Helvetica" pitchFamily="2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2024 fall</a:t>
                      </a:r>
                      <a:endParaRPr lang="ja-JP" sz="1800" kern="100">
                        <a:effectLst/>
                        <a:latin typeface="Helvetica" pitchFamily="2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ts val="21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kern="100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  <a:ea typeface="MS PGothic" panose="020B0600070205080204" pitchFamily="34" charset="-128"/>
                        </a:rPr>
                        <a:t>6</a:t>
                      </a:r>
                      <a:r>
                        <a:rPr lang="en-US" altLang="ja-JP" sz="1800" kern="100" baseline="30000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  <a:ea typeface="MS PGothic" panose="020B0600070205080204" pitchFamily="34" charset="-128"/>
                        </a:rPr>
                        <a:t>th</a:t>
                      </a:r>
                      <a:r>
                        <a:rPr lang="en-US" altLang="ja-JP" sz="1800" kern="100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  <a:ea typeface="MS PGothic" panose="020B0600070205080204" pitchFamily="34" charset="-128"/>
                        </a:rPr>
                        <a:t> Workshop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1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dirty="0">
                          <a:latin typeface="Helvetica" pitchFamily="2" charset="0"/>
                        </a:rPr>
                        <a:t>presentations of ideas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5849352"/>
                  </a:ext>
                </a:extLst>
              </a:tr>
              <a:tr h="422985">
                <a:tc>
                  <a:txBody>
                    <a:bodyPr/>
                    <a:lstStyle/>
                    <a:p>
                      <a:pPr marL="0" algn="just">
                        <a:lnSpc>
                          <a:spcPts val="2160"/>
                        </a:lnSpc>
                      </a:pPr>
                      <a:r>
                        <a:rPr lang="en-US" altLang="ja-JP" sz="1800" kern="100" dirty="0">
                          <a:solidFill>
                            <a:srgbClr val="FF0000"/>
                          </a:solidFill>
                          <a:effectLst/>
                          <a:latin typeface="Helvetica" pitchFamily="2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2024.12TBD</a:t>
                      </a:r>
                      <a:endParaRPr lang="ja-JP" sz="1800" kern="100">
                        <a:solidFill>
                          <a:srgbClr val="FF0000"/>
                        </a:solidFill>
                        <a:effectLst/>
                        <a:latin typeface="Helvetica" pitchFamily="2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ts val="2160"/>
                        </a:lnSpc>
                      </a:pPr>
                      <a:r>
                        <a:rPr lang="en-US" altLang="ja-JP" dirty="0">
                          <a:solidFill>
                            <a:srgbClr val="FF0000"/>
                          </a:solidFill>
                          <a:latin typeface="Helvetica" pitchFamily="2" charset="0"/>
                        </a:rPr>
                        <a:t>Calling for Whitepapers</a:t>
                      </a:r>
                      <a:endParaRPr lang="ja-JP" sz="1800" kern="100">
                        <a:solidFill>
                          <a:srgbClr val="FF0000"/>
                        </a:solidFill>
                        <a:effectLst/>
                        <a:latin typeface="Helvetica" pitchFamily="2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1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dirty="0">
                          <a:latin typeface="Helvetica" pitchFamily="2" charset="0"/>
                        </a:rPr>
                        <a:t>Review and Summary  (external panel?)</a:t>
                      </a:r>
                      <a:endParaRPr lang="ja-JP" altLang="ja-JP" sz="1800" strike="sngStrike" kern="100">
                        <a:solidFill>
                          <a:srgbClr val="FF0000"/>
                        </a:solidFill>
                        <a:effectLst/>
                        <a:latin typeface="Helvetica" pitchFamily="2" charset="0"/>
                        <a:ea typeface="MS PGothic" panose="020B0600070205080204" pitchFamily="34" charset="-128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61142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just">
                        <a:lnSpc>
                          <a:spcPts val="2160"/>
                        </a:lnSpc>
                      </a:pPr>
                      <a:r>
                        <a:rPr lang="en-US" altLang="ja-JP" sz="1800" kern="100" dirty="0">
                          <a:effectLst/>
                          <a:latin typeface="Helvetica" pitchFamily="2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2025.spring</a:t>
                      </a:r>
                      <a:endParaRPr lang="ja-JP" sz="1800" kern="100">
                        <a:effectLst/>
                        <a:latin typeface="Helvetica" pitchFamily="2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ts val="21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kern="100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  <a:ea typeface="MS PGothic" panose="020B0600070205080204" pitchFamily="34" charset="-128"/>
                        </a:rPr>
                        <a:t>7</a:t>
                      </a:r>
                      <a:r>
                        <a:rPr lang="en-US" altLang="ja-JP" sz="1800" kern="100" baseline="30000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  <a:ea typeface="MS PGothic" panose="020B0600070205080204" pitchFamily="34" charset="-128"/>
                        </a:rPr>
                        <a:t>th</a:t>
                      </a:r>
                      <a:r>
                        <a:rPr lang="en-US" altLang="ja-JP" sz="1800" kern="100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  <a:ea typeface="MS PGothic" panose="020B0600070205080204" pitchFamily="34" charset="-128"/>
                        </a:rPr>
                        <a:t> Workshop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1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dirty="0">
                          <a:latin typeface="Helvetica" pitchFamily="2" charset="0"/>
                        </a:rPr>
                        <a:t>SG shows the identified Themes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7724790"/>
                  </a:ext>
                </a:extLst>
              </a:tr>
              <a:tr h="240939">
                <a:tc>
                  <a:txBody>
                    <a:bodyPr/>
                    <a:lstStyle/>
                    <a:p>
                      <a:pPr marL="0" algn="just">
                        <a:lnSpc>
                          <a:spcPts val="2160"/>
                        </a:lnSpc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Helvetica" pitchFamily="2" charset="0"/>
                          <a:ea typeface="MS PGothic" panose="020B0600070205080204" pitchFamily="34" charset="-128"/>
                        </a:rPr>
                        <a:t>2025.fall</a:t>
                      </a:r>
                      <a:endParaRPr lang="ja-JP" sz="1800" kern="100">
                        <a:solidFill>
                          <a:srgbClr val="FF0000"/>
                        </a:solidFill>
                        <a:effectLst/>
                        <a:latin typeface="Helvetica" pitchFamily="2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ts val="21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kern="100" dirty="0">
                          <a:solidFill>
                            <a:srgbClr val="FF0000"/>
                          </a:solidFill>
                          <a:effectLst/>
                          <a:latin typeface="Helvetica" pitchFamily="2" charset="0"/>
                          <a:ea typeface="MS PGothic" panose="020B0600070205080204" pitchFamily="34" charset="-128"/>
                        </a:rPr>
                        <a:t>Call for proposal. </a:t>
                      </a:r>
                      <a:endParaRPr lang="ja-JP" altLang="ja-JP" sz="1800" kern="100">
                        <a:solidFill>
                          <a:srgbClr val="FF0000"/>
                        </a:solidFill>
                        <a:effectLst/>
                        <a:latin typeface="Helvetica" pitchFamily="2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ts val="2160"/>
                        </a:lnSpc>
                      </a:pPr>
                      <a:endParaRPr lang="ja-JP" sz="1800" kern="100">
                        <a:effectLst/>
                        <a:latin typeface="Helvetica" pitchFamily="2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176516"/>
                  </a:ext>
                </a:extLst>
              </a:tr>
              <a:tr h="277586">
                <a:tc>
                  <a:txBody>
                    <a:bodyPr/>
                    <a:lstStyle/>
                    <a:p>
                      <a:pPr marL="0" algn="just">
                        <a:lnSpc>
                          <a:spcPts val="2160"/>
                        </a:lnSpc>
                      </a:pPr>
                      <a:r>
                        <a:rPr lang="en-US" altLang="ja-JP" sz="1800" kern="100" dirty="0">
                          <a:effectLst/>
                          <a:latin typeface="Helvetica" pitchFamily="2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2026.spring</a:t>
                      </a:r>
                      <a:endParaRPr lang="ja-JP" sz="1800" kern="100">
                        <a:effectLst/>
                        <a:latin typeface="Helvetica" pitchFamily="2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ts val="2160"/>
                        </a:lnSpc>
                      </a:pPr>
                      <a:r>
                        <a:rPr lang="en-US" altLang="ja-JP" dirty="0">
                          <a:latin typeface="Helvetica" pitchFamily="2" charset="0"/>
                        </a:rPr>
                        <a:t>Program Identification &amp; </a:t>
                      </a:r>
                      <a:r>
                        <a:rPr lang="en-US" altLang="ja-JP" sz="1800" kern="100" dirty="0">
                          <a:effectLst/>
                          <a:latin typeface="Helvetica" pitchFamily="2" charset="0"/>
                          <a:ea typeface="MS PGothic" panose="020B0600070205080204" pitchFamily="34" charset="-128"/>
                        </a:rPr>
                        <a:t>Consolidation.</a:t>
                      </a:r>
                      <a:endParaRPr lang="en-US" sz="1800" kern="100" dirty="0">
                        <a:effectLst/>
                        <a:latin typeface="Helvetica" pitchFamily="2" charset="0"/>
                        <a:ea typeface="MS PGothic" panose="020B0600070205080204" pitchFamily="34" charset="-128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ts val="2160"/>
                        </a:lnSpc>
                      </a:pPr>
                      <a:r>
                        <a:rPr lang="en-US" altLang="ja-JP" dirty="0">
                          <a:latin typeface="Helvetica" pitchFamily="2" charset="0"/>
                        </a:rPr>
                        <a:t>Developing Proposals </a:t>
                      </a:r>
                      <a:endParaRPr lang="ja-JP" sz="1800" kern="100">
                        <a:effectLst/>
                        <a:latin typeface="Helvetica" pitchFamily="2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036356"/>
                  </a:ext>
                </a:extLst>
              </a:tr>
              <a:tr h="278004">
                <a:tc>
                  <a:txBody>
                    <a:bodyPr/>
                    <a:lstStyle/>
                    <a:p>
                      <a:pPr marL="0" algn="just">
                        <a:lnSpc>
                          <a:spcPts val="2160"/>
                        </a:lnSpc>
                      </a:pPr>
                      <a:r>
                        <a:rPr lang="en-US" altLang="ja-JP" sz="1800" kern="100" dirty="0">
                          <a:solidFill>
                            <a:srgbClr val="FF0000"/>
                          </a:solidFill>
                          <a:effectLst/>
                          <a:latin typeface="Helvetica" pitchFamily="2" charset="0"/>
                          <a:ea typeface="MS PGothic" panose="020B0600070205080204" pitchFamily="34" charset="-128"/>
                          <a:cs typeface="Calibri" panose="020F0502020204030204" pitchFamily="34" charset="0"/>
                        </a:rPr>
                        <a:t>2026.summer</a:t>
                      </a:r>
                      <a:endParaRPr lang="ja-JP" sz="1800" kern="100">
                        <a:solidFill>
                          <a:srgbClr val="FF0000"/>
                        </a:solidFill>
                        <a:effectLst/>
                        <a:latin typeface="Helvetica" pitchFamily="2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ts val="2160"/>
                        </a:lnSpc>
                      </a:pPr>
                      <a:r>
                        <a:rPr lang="en-US" altLang="ja-JP" dirty="0">
                          <a:solidFill>
                            <a:srgbClr val="FF0000"/>
                          </a:solidFill>
                          <a:latin typeface="Helvetica" pitchFamily="2" charset="0"/>
                        </a:rPr>
                        <a:t>SG Proposal Submission to Subaru SAC </a:t>
                      </a:r>
                      <a:endParaRPr lang="ja-JP" sz="1800" kern="100">
                        <a:solidFill>
                          <a:srgbClr val="FF0000"/>
                        </a:solidFill>
                        <a:effectLst/>
                        <a:latin typeface="Helvetica" pitchFamily="2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ts val="21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kern="100" dirty="0">
                          <a:effectLst/>
                          <a:latin typeface="Helvetica" pitchFamily="2" charset="0"/>
                          <a:ea typeface="MS PGothic" panose="020B0600070205080204" pitchFamily="34" charset="-128"/>
                        </a:rPr>
                        <a:t>The proposal will be reviewed by Subaru SAC</a:t>
                      </a:r>
                      <a:endParaRPr lang="ja-JP" altLang="ja-JP" sz="1800" kern="100">
                        <a:effectLst/>
                        <a:latin typeface="Helvetica" pitchFamily="2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92725593"/>
                  </a:ext>
                </a:extLst>
              </a:tr>
              <a:tr h="372855">
                <a:tc>
                  <a:txBody>
                    <a:bodyPr/>
                    <a:lstStyle/>
                    <a:p>
                      <a:pPr marL="0" algn="just">
                        <a:lnSpc>
                          <a:spcPts val="2160"/>
                        </a:lnSpc>
                      </a:pPr>
                      <a:r>
                        <a:rPr lang="en-US" sz="1800" kern="100" dirty="0">
                          <a:effectLst/>
                          <a:latin typeface="Helvetica" pitchFamily="2" charset="0"/>
                          <a:ea typeface="MS PGothic" panose="020B0600070205080204" pitchFamily="34" charset="-128"/>
                        </a:rPr>
                        <a:t>2027 TBD</a:t>
                      </a:r>
                      <a:endParaRPr lang="ja-JP" sz="1800" kern="100">
                        <a:effectLst/>
                        <a:latin typeface="Helvetica" pitchFamily="2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ts val="2160"/>
                        </a:lnSpc>
                      </a:pPr>
                      <a:r>
                        <a:rPr lang="en-US" sz="1800" kern="100" dirty="0">
                          <a:effectLst/>
                          <a:latin typeface="Helvetica" pitchFamily="2" charset="0"/>
                          <a:ea typeface="MS PGothic" panose="020B0600070205080204" pitchFamily="34" charset="-128"/>
                        </a:rPr>
                        <a:t>Scheduling</a:t>
                      </a:r>
                      <a:endParaRPr lang="ja-JP" sz="1800" kern="100">
                        <a:effectLst/>
                        <a:latin typeface="Helvetica" pitchFamily="2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>
                        <a:lnSpc>
                          <a:spcPts val="2160"/>
                        </a:lnSpc>
                      </a:pPr>
                      <a:endParaRPr lang="ja-JP" sz="1800" kern="100">
                        <a:effectLst/>
                        <a:latin typeface="Helvetica" pitchFamily="2" charset="0"/>
                        <a:ea typeface="MS PGothic" panose="020B0600070205080204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23457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9217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8472900-64FE-4D44-A159-501655ED2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4199" y="155156"/>
            <a:ext cx="3146697" cy="666974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>
                <a:solidFill>
                  <a:srgbClr val="FFFF00"/>
                </a:solidFill>
                <a:latin typeface="Helvetica" pitchFamily="2" charset="0"/>
                <a:cs typeface="Calibri" panose="020F0502020204030204" pitchFamily="34" charset="0"/>
              </a:rPr>
              <a:t>Summary</a:t>
            </a:r>
            <a:endParaRPr kumimoji="1" lang="ja-JP" altLang="en-US">
              <a:solidFill>
                <a:srgbClr val="FFFF00"/>
              </a:solidFill>
              <a:latin typeface="Helvetica" pitchFamily="2" charset="0"/>
              <a:cs typeface="Calibri" panose="020F050202020403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6A0B4C1-7F09-5618-B0B2-10180C8CABD5}"/>
              </a:ext>
            </a:extLst>
          </p:cNvPr>
          <p:cNvSpPr txBox="1"/>
          <p:nvPr/>
        </p:nvSpPr>
        <p:spPr>
          <a:xfrm>
            <a:off x="857051" y="906602"/>
            <a:ext cx="1047789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l"/>
            </a:pPr>
            <a:r>
              <a:rPr kumimoji="1" lang="en-US" altLang="ja-JP" sz="2700" dirty="0">
                <a:latin typeface="Helvetica" pitchFamily="2" charset="0"/>
              </a:rPr>
              <a:t>Japanese contributions to Roman</a:t>
            </a:r>
          </a:p>
          <a:p>
            <a:pPr marL="914400" lvl="1" indent="-457200">
              <a:buFont typeface="+mj-lt"/>
              <a:buAutoNum type="arabicPeriod"/>
            </a:pPr>
            <a:r>
              <a:rPr kumimoji="1" lang="en-US" altLang="ja-JP" sz="2400" dirty="0">
                <a:solidFill>
                  <a:srgbClr val="FFFF00"/>
                </a:solidFill>
                <a:latin typeface="Helvetica" pitchFamily="2" charset="0"/>
                <a:ea typeface="ＭＳ Ｐゴシック"/>
                <a:cs typeface="ＭＳ Ｐゴシック"/>
              </a:rPr>
              <a:t>Subaru-Roman Synergistic Observation             </a:t>
            </a:r>
            <a:r>
              <a:rPr kumimoji="1" lang="en-US" altLang="ja-JP" sz="2400" dirty="0">
                <a:solidFill>
                  <a:srgbClr val="FF0000"/>
                </a:solidFill>
                <a:latin typeface="Helvetica" pitchFamily="2" charset="0"/>
                <a:ea typeface="ＭＳ Ｐゴシック"/>
                <a:cs typeface="ＭＳ Ｐゴシック"/>
              </a:rPr>
              <a:t>agreed</a:t>
            </a:r>
            <a:r>
              <a:rPr kumimoji="1" lang="en-US" altLang="ja-JP" sz="2400" dirty="0">
                <a:solidFill>
                  <a:srgbClr val="FFFF00"/>
                </a:solidFill>
                <a:latin typeface="Helvetica" pitchFamily="2" charset="0"/>
                <a:ea typeface="ＭＳ Ｐゴシック"/>
                <a:cs typeface="ＭＳ Ｐゴシック"/>
              </a:rPr>
              <a:t> </a:t>
            </a:r>
            <a:r>
              <a:rPr kumimoji="1" lang="en-US" altLang="ja-JP" sz="2400" dirty="0">
                <a:solidFill>
                  <a:srgbClr val="FF0000"/>
                </a:solidFill>
                <a:latin typeface="Helvetica" pitchFamily="2" charset="0"/>
                <a:ea typeface="MS PGothic" charset="-128"/>
                <a:cs typeface="MS PGothic" charset="-128"/>
                <a:sym typeface="Wingdings" panose="05000000000000000000" pitchFamily="2" charset="2"/>
              </a:rPr>
              <a:t>Commitment</a:t>
            </a:r>
            <a:r>
              <a:rPr kumimoji="1" lang="en-US" altLang="ja-JP" sz="2400" dirty="0">
                <a:solidFill>
                  <a:srgbClr val="FFFF00"/>
                </a:solidFill>
                <a:latin typeface="Helvetica" pitchFamily="2" charset="0"/>
                <a:ea typeface="ＭＳ Ｐゴシック"/>
                <a:cs typeface="ＭＳ Ｐゴシック"/>
              </a:rPr>
              <a:t>                    </a:t>
            </a:r>
            <a:endParaRPr kumimoji="1" lang="en-US" altLang="ja-JP" dirty="0">
              <a:latin typeface="Helvetica" pitchFamily="2" charset="0"/>
              <a:ea typeface="ＭＳ Ｐゴシック"/>
              <a:cs typeface="ＭＳ Ｐゴシック"/>
            </a:endParaRPr>
          </a:p>
          <a:p>
            <a:pPr marL="457200" lvl="2"/>
            <a:r>
              <a:rPr kumimoji="1" lang="ja-JP" altLang="en-US" sz="2400">
                <a:solidFill>
                  <a:srgbClr val="FFFF00"/>
                </a:solidFill>
                <a:latin typeface="Helvetica" pitchFamily="2" charset="0"/>
                <a:ea typeface="ＭＳ Ｐゴシック"/>
                <a:cs typeface="ＭＳ Ｐゴシック"/>
              </a:rPr>
              <a:t>２．</a:t>
            </a:r>
            <a:r>
              <a:rPr lang="en-US" altLang="ja-JP" sz="2400" dirty="0">
                <a:solidFill>
                  <a:srgbClr val="FFFF00"/>
                </a:solidFill>
                <a:latin typeface="Helvetica" pitchFamily="2" charset="0"/>
                <a:cs typeface="Arial" panose="020B0604020202020204" pitchFamily="34" charset="0"/>
              </a:rPr>
              <a:t>Contribution to Coronagraph Instrument              </a:t>
            </a:r>
            <a:r>
              <a:rPr lang="en-US" altLang="ja-JP" sz="2400" dirty="0">
                <a:solidFill>
                  <a:srgbClr val="FF0000"/>
                </a:solidFill>
                <a:latin typeface="Helvetica" pitchFamily="2" charset="0"/>
                <a:ea typeface="ＭＳ Ｐゴシック"/>
                <a:cs typeface="Arial" panose="020B0604020202020204" pitchFamily="34" charset="0"/>
              </a:rPr>
              <a:t>assembled</a:t>
            </a:r>
            <a:endParaRPr lang="en-US" altLang="ja-JP" sz="2000" dirty="0">
              <a:latin typeface="Helvetica" pitchFamily="2" charset="0"/>
              <a:ea typeface="ＭＳ Ｐゴシック"/>
              <a:cs typeface="ＭＳ Ｐゴシック"/>
            </a:endParaRPr>
          </a:p>
          <a:p>
            <a:pPr lvl="1"/>
            <a:r>
              <a:rPr lang="ja-JP" altLang="en-US" sz="2400">
                <a:solidFill>
                  <a:srgbClr val="FFFF00"/>
                </a:solidFill>
                <a:latin typeface="Helvetica" pitchFamily="2" charset="0"/>
                <a:ea typeface="ＭＳ Ｐゴシック"/>
                <a:cs typeface="ＭＳ Ｐゴシック"/>
              </a:rPr>
              <a:t>３．</a:t>
            </a:r>
            <a:r>
              <a:rPr lang="en-US" altLang="ja-JP" sz="2400" dirty="0">
                <a:solidFill>
                  <a:srgbClr val="FFFF00"/>
                </a:solidFill>
                <a:latin typeface="Helvetica" pitchFamily="2" charset="0"/>
                <a:cs typeface="Arial" panose="020B0604020202020204" pitchFamily="34" charset="0"/>
              </a:rPr>
              <a:t>Ka-band Data Downlink Station in Japan             </a:t>
            </a:r>
            <a:r>
              <a:rPr lang="en-US" altLang="ja-JP" sz="2400" dirty="0">
                <a:solidFill>
                  <a:srgbClr val="FF0000"/>
                </a:solidFill>
                <a:latin typeface="Helvetica" pitchFamily="2" charset="0"/>
                <a:cs typeface="Arial" panose="020B0604020202020204" pitchFamily="34" charset="0"/>
              </a:rPr>
              <a:t>in construction </a:t>
            </a:r>
            <a:endParaRPr lang="en-US" altLang="ja-JP" sz="2400" dirty="0">
              <a:solidFill>
                <a:srgbClr val="FF0000"/>
              </a:solidFill>
              <a:latin typeface="Helvetica" pitchFamily="2" charset="0"/>
              <a:ea typeface="ＭＳ Ｐゴシック"/>
              <a:cs typeface="ＭＳ Ｐゴシック"/>
            </a:endParaRPr>
          </a:p>
          <a:p>
            <a:pPr lvl="1"/>
            <a:r>
              <a:rPr lang="ja-JP" altLang="en-US" sz="2400">
                <a:solidFill>
                  <a:srgbClr val="FFFF00"/>
                </a:solidFill>
                <a:latin typeface="Helvetica" pitchFamily="2" charset="0"/>
                <a:ea typeface="ＭＳ Ｐゴシック"/>
                <a:cs typeface="ＭＳ Ｐゴシック"/>
              </a:rPr>
              <a:t>４．</a:t>
            </a:r>
            <a:r>
              <a:rPr lang="en-US" altLang="ja-JP" sz="2400" dirty="0">
                <a:solidFill>
                  <a:srgbClr val="FFFF00"/>
                </a:solidFill>
                <a:latin typeface="Helvetica" pitchFamily="2" charset="0"/>
                <a:ea typeface="ＭＳ Ｐゴシック"/>
                <a:cs typeface="ＭＳ Ｐゴシック"/>
              </a:rPr>
              <a:t>Ground base </a:t>
            </a:r>
            <a:r>
              <a:rPr lang="en-US" altLang="ja-JP" sz="2400" dirty="0">
                <a:solidFill>
                  <a:srgbClr val="FFFF00"/>
                </a:solidFill>
                <a:latin typeface="Helvetica" pitchFamily="2" charset="0"/>
                <a:cs typeface="Arial" panose="020B0604020202020204" pitchFamily="34" charset="0"/>
              </a:rPr>
              <a:t>microlensing </a:t>
            </a:r>
            <a:r>
              <a:rPr lang="en-US" altLang="ja-JP" sz="2400" dirty="0">
                <a:solidFill>
                  <a:srgbClr val="FFFF00"/>
                </a:solidFill>
                <a:latin typeface="Helvetica" pitchFamily="2" charset="0"/>
                <a:ea typeface="ＭＳ Ｐゴシック"/>
                <a:cs typeface="ＭＳ Ｐゴシック"/>
              </a:rPr>
              <a:t>data sharing</a:t>
            </a:r>
            <a:r>
              <a:rPr lang="ja-JP" altLang="en-US" sz="2400">
                <a:solidFill>
                  <a:srgbClr val="FFFF00"/>
                </a:solidFill>
                <a:latin typeface="Helvetica" pitchFamily="2" charset="0"/>
                <a:ea typeface="ＭＳ Ｐゴシック"/>
                <a:cs typeface="ＭＳ Ｐゴシック"/>
              </a:rPr>
              <a:t>（</a:t>
            </a:r>
            <a:r>
              <a:rPr lang="en-US" altLang="ja-JP" sz="2400" dirty="0">
                <a:solidFill>
                  <a:srgbClr val="FFFF00"/>
                </a:solidFill>
                <a:latin typeface="Helvetica" pitchFamily="2" charset="0"/>
                <a:ea typeface="ＭＳ Ｐゴシック"/>
                <a:cs typeface="ＭＳ Ｐゴシック"/>
              </a:rPr>
              <a:t>MOA</a:t>
            </a:r>
            <a:r>
              <a:rPr lang="ja-JP" altLang="en-US" sz="2400">
                <a:solidFill>
                  <a:srgbClr val="FFFF00"/>
                </a:solidFill>
                <a:latin typeface="Helvetica" pitchFamily="2" charset="0"/>
                <a:ea typeface="ＭＳ Ｐゴシック"/>
                <a:cs typeface="ＭＳ Ｐゴシック"/>
              </a:rPr>
              <a:t>）</a:t>
            </a:r>
            <a:r>
              <a:rPr lang="en-US" altLang="ja-JP" sz="2400" dirty="0">
                <a:solidFill>
                  <a:srgbClr val="FF0000"/>
                </a:solidFill>
                <a:latin typeface="Helvetica" pitchFamily="2" charset="0"/>
                <a:cs typeface="Arial" panose="020B0604020202020204" pitchFamily="34" charset="0"/>
              </a:rPr>
              <a:t>   done</a:t>
            </a:r>
            <a:endParaRPr lang="en-US" altLang="ja-JP" sz="2400" dirty="0">
              <a:latin typeface="Helvetica" pitchFamily="2" charset="0"/>
              <a:ea typeface="ＭＳ Ｐゴシック"/>
              <a:cs typeface="ＭＳ Ｐゴシック"/>
            </a:endParaRPr>
          </a:p>
          <a:p>
            <a:pPr lvl="1"/>
            <a:r>
              <a:rPr lang="en-US" altLang="ja-JP" sz="2400" dirty="0">
                <a:solidFill>
                  <a:prstClr val="black"/>
                </a:solidFill>
                <a:latin typeface="Helvetica" pitchFamily="2" charset="0"/>
                <a:cs typeface="Arial" panose="020B0604020202020204" pitchFamily="34" charset="0"/>
              </a:rPr>
              <a:t>     </a:t>
            </a:r>
            <a:r>
              <a:rPr lang="en-US" altLang="ja-JP" sz="2400" dirty="0">
                <a:solidFill>
                  <a:srgbClr val="FFFF00"/>
                </a:solidFill>
                <a:latin typeface="Helvetica" pitchFamily="2" charset="0"/>
                <a:cs typeface="Arial" panose="020B0604020202020204" pitchFamily="34" charset="0"/>
              </a:rPr>
              <a:t>pre/concurrent Ground microlensing obs.             </a:t>
            </a:r>
            <a:r>
              <a:rPr lang="en-US" altLang="ja-JP" sz="2400" dirty="0">
                <a:solidFill>
                  <a:srgbClr val="FF0000"/>
                </a:solidFill>
                <a:latin typeface="Helvetica" pitchFamily="2" charset="0"/>
                <a:cs typeface="Arial" panose="020B0604020202020204" pitchFamily="34" charset="0"/>
              </a:rPr>
              <a:t>In operation</a:t>
            </a:r>
          </a:p>
          <a:p>
            <a:pPr lvl="1"/>
            <a:r>
              <a:rPr lang="en-US" altLang="ja-JP" sz="2400" dirty="0">
                <a:solidFill>
                  <a:srgbClr val="FFFF00"/>
                </a:solidFill>
                <a:latin typeface="Helvetica" pitchFamily="2" charset="0"/>
                <a:cs typeface="Arial" panose="020B0604020202020204" pitchFamily="34" charset="0"/>
              </a:rPr>
              <a:t>     with 1.8m </a:t>
            </a:r>
            <a:r>
              <a:rPr lang="en-US" altLang="ja-JP" sz="2400" dirty="0">
                <a:solidFill>
                  <a:srgbClr val="FFFF00"/>
                </a:solidFill>
                <a:latin typeface="Helvetica" pitchFamily="2" charset="0"/>
                <a:ea typeface="ＭＳ Ｐゴシック"/>
                <a:cs typeface="ＭＳ Ｐゴシック"/>
              </a:rPr>
              <a:t>PRIME telescope</a:t>
            </a:r>
            <a:r>
              <a:rPr lang="en-US" altLang="ja-JP" sz="2400" dirty="0">
                <a:solidFill>
                  <a:srgbClr val="0000FF"/>
                </a:solidFill>
                <a:latin typeface="Helvetica" pitchFamily="2" charset="0"/>
                <a:cs typeface="Arial" panose="020B0604020202020204" pitchFamily="34" charset="0"/>
              </a:rPr>
              <a:t> .                    </a:t>
            </a:r>
            <a:endParaRPr kumimoji="1" lang="en-US" altLang="ja-JP" sz="2700" dirty="0">
              <a:solidFill>
                <a:srgbClr val="0000FF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r>
              <a:rPr kumimoji="1" lang="en-US" altLang="ja-JP" sz="2700" dirty="0">
                <a:solidFill>
                  <a:srgbClr val="FF0000"/>
                </a:solidFill>
                <a:latin typeface="Helvetica" pitchFamily="2" charset="0"/>
                <a:cs typeface="Arial" panose="020B0604020202020204" pitchFamily="34" charset="0"/>
              </a:rPr>
              <a:t>       on schedule </a:t>
            </a:r>
          </a:p>
          <a:p>
            <a:endParaRPr kumimoji="1" lang="en-US" altLang="ja-JP" sz="2700" dirty="0">
              <a:solidFill>
                <a:srgbClr val="FF0000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pPr marL="457200" indent="-457200">
              <a:buFont typeface="Wingdings" pitchFamily="2" charset="2"/>
              <a:buChar char="l"/>
            </a:pPr>
            <a:r>
              <a:rPr kumimoji="1" lang="en-US" altLang="ja-JP" sz="2700" dirty="0">
                <a:latin typeface="Helvetica" pitchFamily="2" charset="0"/>
              </a:rPr>
              <a:t>Will develop detailed proposals for Roman-Subaru Synergistic observation </a:t>
            </a:r>
            <a:r>
              <a:rPr kumimoji="1" lang="ja-JP" altLang="en-US" sz="2700">
                <a:latin typeface="Helvetica" pitchFamily="2" charset="0"/>
              </a:rPr>
              <a:t>（</a:t>
            </a:r>
            <a:r>
              <a:rPr kumimoji="1" lang="en-US" altLang="ja-JP" sz="2700" dirty="0">
                <a:latin typeface="Helvetica" pitchFamily="2" charset="0"/>
              </a:rPr>
              <a:t>with new Roman Science teams and anyone)</a:t>
            </a:r>
          </a:p>
          <a:p>
            <a:r>
              <a:rPr kumimoji="1" lang="en-US" altLang="ja-JP" sz="2700" dirty="0">
                <a:latin typeface="Helvetica" pitchFamily="2" charset="0"/>
              </a:rPr>
              <a:t>      </a:t>
            </a:r>
            <a:r>
              <a:rPr kumimoji="1" lang="en-US" altLang="ja-JP" sz="2700" dirty="0">
                <a:solidFill>
                  <a:srgbClr val="FFFF00"/>
                </a:solidFill>
                <a:latin typeface="Helvetica" pitchFamily="2" charset="0"/>
              </a:rPr>
              <a:t>Workshop on 22 July 2024.</a:t>
            </a:r>
          </a:p>
          <a:p>
            <a:pPr marL="457200" indent="-457200">
              <a:buFont typeface="Wingdings" pitchFamily="2" charset="2"/>
              <a:buChar char="l"/>
            </a:pPr>
            <a:endParaRPr kumimoji="1" lang="en-US" altLang="ja-JP" sz="2700" dirty="0">
              <a:latin typeface="Helvetica" pitchFamily="2" charset="0"/>
            </a:endParaRPr>
          </a:p>
          <a:p>
            <a:pPr marL="457200" indent="-457200">
              <a:buFont typeface="Wingdings" pitchFamily="2" charset="2"/>
              <a:buChar char="l"/>
            </a:pPr>
            <a:r>
              <a:rPr kumimoji="1" lang="en-US" altLang="ja-JP" sz="2700" dirty="0">
                <a:solidFill>
                  <a:srgbClr val="FF0000"/>
                </a:solidFill>
                <a:latin typeface="Helvetica" pitchFamily="2" charset="0"/>
              </a:rPr>
              <a:t>Welcome to join to the discussion</a:t>
            </a:r>
          </a:p>
        </p:txBody>
      </p:sp>
    </p:spTree>
    <p:extLst>
      <p:ext uri="{BB962C8B-B14F-4D97-AF65-F5344CB8AC3E}">
        <p14:creationId xmlns:p14="http://schemas.microsoft.com/office/powerpoint/2010/main" val="3598208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3CF926-EE16-8356-CFA5-21EEB3D1F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4756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145" y="51910"/>
            <a:ext cx="2239576" cy="3163846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380722" y="1096637"/>
            <a:ext cx="9783510" cy="5509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FF00"/>
                </a:solidFill>
                <a:latin typeface="ＭＳ Ｐゴシック"/>
                <a:ea typeface="ＭＳ Ｐゴシック"/>
                <a:cs typeface="ＭＳ Ｐゴシック"/>
              </a:rPr>
              <a:t>1.</a:t>
            </a:r>
            <a:r>
              <a:rPr kumimoji="1" lang="ja-JP" altLang="en-US" sz="2800">
                <a:solidFill>
                  <a:srgbClr val="FFFF00"/>
                </a:solidFill>
                <a:latin typeface="ＭＳ Ｐゴシック"/>
                <a:ea typeface="ＭＳ Ｐゴシック"/>
                <a:cs typeface="ＭＳ Ｐゴシック"/>
              </a:rPr>
              <a:t> </a:t>
            </a:r>
            <a:r>
              <a:rPr kumimoji="1" lang="en-US" altLang="ja-JP" sz="2800" dirty="0">
                <a:solidFill>
                  <a:srgbClr val="FFFF00"/>
                </a:solidFill>
                <a:latin typeface="ＭＳ Ｐゴシック"/>
                <a:ea typeface="ＭＳ Ｐゴシック"/>
                <a:cs typeface="ＭＳ Ｐゴシック"/>
              </a:rPr>
              <a:t>Roman-Subaru Synergistic Observation (100nights from 2027)</a:t>
            </a:r>
          </a:p>
          <a:p>
            <a:pPr marL="800100" lvl="2" indent="-342900">
              <a:buFont typeface="+mj-lt"/>
              <a:buAutoNum type="arabicPeriod"/>
            </a:pPr>
            <a:r>
              <a:rPr lang="en-US" altLang="ja-JP" dirty="0">
                <a:latin typeface="ＭＳ Ｐゴシック"/>
                <a:ea typeface="ＭＳ Ｐゴシック"/>
                <a:cs typeface="ＭＳ Ｐゴシック"/>
              </a:rPr>
              <a:t>photo-z calibration (PFS etc.)</a:t>
            </a:r>
          </a:p>
          <a:p>
            <a:pPr marL="800100" lvl="2" indent="-342900">
              <a:buFont typeface="+mj-lt"/>
              <a:buAutoNum type="arabicPeriod"/>
            </a:pPr>
            <a:r>
              <a:rPr kumimoji="1" lang="en-US" altLang="ja-JP" dirty="0">
                <a:latin typeface="ＭＳ Ｐゴシック"/>
                <a:ea typeface="ＭＳ Ｐゴシック"/>
                <a:cs typeface="ＭＳ Ｐゴシック"/>
              </a:rPr>
              <a:t>Narrow band filters (HSC etc.)</a:t>
            </a:r>
          </a:p>
          <a:p>
            <a:r>
              <a:rPr kumimoji="1" lang="en-US" altLang="ja-JP" sz="2000" dirty="0">
                <a:latin typeface="MS PGothic" charset="-128"/>
                <a:ea typeface="MS PGothic" charset="-128"/>
                <a:cs typeface="MS PGothic" charset="-128"/>
                <a:sym typeface="Wingdings" panose="05000000000000000000" pitchFamily="2" charset="2"/>
              </a:rPr>
              <a:t>      2016/11</a:t>
            </a:r>
            <a:r>
              <a:rPr kumimoji="1" lang="ja-JP" altLang="en-US" sz="2000" dirty="0">
                <a:latin typeface="MS PGothic" charset="-128"/>
                <a:ea typeface="MS PGothic" charset="-128"/>
                <a:cs typeface="MS PGothic" charset="-128"/>
                <a:sym typeface="Wingdings" panose="05000000000000000000" pitchFamily="2" charset="2"/>
              </a:rPr>
              <a:t>：</a:t>
            </a:r>
            <a:r>
              <a:rPr kumimoji="1" lang="en-US" altLang="ja-JP" sz="2000" dirty="0">
                <a:latin typeface="MS PGothic" charset="-128"/>
                <a:ea typeface="MS PGothic" charset="-128"/>
                <a:cs typeface="MS PGothic" charset="-128"/>
                <a:sym typeface="Wingdings" panose="05000000000000000000" pitchFamily="2" charset="2"/>
              </a:rPr>
              <a:t>Director of Subaru telescope and Subaru SAC</a:t>
            </a:r>
            <a:r>
              <a:rPr kumimoji="1" lang="ja-JP" altLang="en-US" sz="2000">
                <a:latin typeface="MS PGothic" charset="-128"/>
                <a:ea typeface="MS PGothic" charset="-128"/>
                <a:cs typeface="MS PGothic" charset="-128"/>
                <a:sym typeface="Wingdings" panose="05000000000000000000" pitchFamily="2" charset="2"/>
              </a:rPr>
              <a:t>、</a:t>
            </a:r>
            <a:endParaRPr kumimoji="1" lang="en-US" altLang="ja-JP" sz="2000" dirty="0">
              <a:latin typeface="MS PGothic" charset="-128"/>
              <a:ea typeface="MS PGothic" charset="-128"/>
              <a:cs typeface="MS PGothic" charset="-128"/>
              <a:sym typeface="Wingdings" panose="05000000000000000000" pitchFamily="2" charset="2"/>
            </a:endParaRPr>
          </a:p>
          <a:p>
            <a:r>
              <a:rPr kumimoji="1" lang="en-US" altLang="ja-JP" sz="2000" dirty="0">
                <a:latin typeface="MS PGothic" charset="-128"/>
                <a:ea typeface="MS PGothic" charset="-128"/>
                <a:cs typeface="MS PGothic" charset="-128"/>
                <a:sym typeface="Wingdings" panose="05000000000000000000" pitchFamily="2" charset="2"/>
              </a:rPr>
              <a:t>                 agreed to the </a:t>
            </a:r>
            <a:r>
              <a:rPr kumimoji="1" lang="en-US" altLang="ja-JP" sz="2000" dirty="0">
                <a:solidFill>
                  <a:srgbClr val="FF0000"/>
                </a:solidFill>
                <a:latin typeface="MS PGothic" charset="-128"/>
                <a:ea typeface="MS PGothic" charset="-128"/>
                <a:cs typeface="MS PGothic" charset="-128"/>
                <a:sym typeface="Wingdings" panose="05000000000000000000" pitchFamily="2" charset="2"/>
              </a:rPr>
              <a:t>Commitment </a:t>
            </a:r>
            <a:endParaRPr kumimoji="1" lang="en-US" altLang="ja-JP" dirty="0">
              <a:solidFill>
                <a:srgbClr val="FF0000"/>
              </a:solidFill>
              <a:latin typeface="ＭＳ Ｐゴシック"/>
              <a:ea typeface="ＭＳ Ｐゴシック"/>
              <a:cs typeface="MS PGothic" charset="-128"/>
              <a:sym typeface="Wingdings" panose="05000000000000000000" pitchFamily="2" charset="2"/>
            </a:endParaRPr>
          </a:p>
          <a:p>
            <a:endParaRPr kumimoji="1" lang="en-US" altLang="ja-JP" sz="2000" dirty="0">
              <a:latin typeface="ＭＳ Ｐゴシック"/>
              <a:ea typeface="ＭＳ Ｐゴシック"/>
              <a:cs typeface="ＭＳ Ｐゴシック"/>
            </a:endParaRPr>
          </a:p>
          <a:p>
            <a:pPr marL="0" lvl="1"/>
            <a:r>
              <a:rPr kumimoji="1" lang="ja-JP" altLang="en-US" sz="2800" dirty="0">
                <a:solidFill>
                  <a:srgbClr val="FFFF00"/>
                </a:solidFill>
                <a:latin typeface="ＭＳ Ｐゴシック"/>
                <a:ea typeface="ＭＳ Ｐゴシック"/>
                <a:cs typeface="ＭＳ Ｐゴシック"/>
              </a:rPr>
              <a:t>２．</a:t>
            </a:r>
            <a:r>
              <a:rPr lang="en-US" altLang="ja-JP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Contribution to Coronagraph Instrument</a:t>
            </a:r>
            <a:endParaRPr kumimoji="1" lang="en-US" altLang="ja-JP" sz="2800" dirty="0">
              <a:solidFill>
                <a:srgbClr val="FFFF00"/>
              </a:solidFill>
              <a:latin typeface="ＭＳ Ｐゴシック"/>
              <a:ea typeface="ＭＳ Ｐゴシック"/>
              <a:cs typeface="ＭＳ Ｐゴシック"/>
            </a:endParaRPr>
          </a:p>
          <a:p>
            <a:r>
              <a:rPr kumimoji="1" lang="ja-JP" altLang="en-US" sz="2000" dirty="0">
                <a:solidFill>
                  <a:srgbClr val="FFFF00"/>
                </a:solidFill>
                <a:latin typeface="ＭＳ Ｐゴシック"/>
                <a:ea typeface="ＭＳ Ｐゴシック"/>
                <a:cs typeface="ＭＳ Ｐゴシック"/>
              </a:rPr>
              <a:t>　</a:t>
            </a:r>
            <a:r>
              <a:rPr kumimoji="1" lang="ja-JP" altLang="en-US" sz="2000" dirty="0">
                <a:latin typeface="ＭＳ Ｐゴシック"/>
                <a:ea typeface="ＭＳ Ｐゴシック"/>
                <a:cs typeface="ＭＳ Ｐゴシック"/>
              </a:rPr>
              <a:t>　・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Polarimetry unit        </a:t>
            </a:r>
            <a:r>
              <a:rPr kumimoji="1" lang="ja-JP" altLang="en-US" sz="2000">
                <a:latin typeface="ＭＳ Ｐゴシック"/>
                <a:ea typeface="ＭＳ Ｐゴシック"/>
                <a:cs typeface="ＭＳ Ｐゴシック"/>
              </a:rPr>
              <a:t> </a:t>
            </a:r>
            <a:r>
              <a:rPr kumimoji="1" lang="en-US" altLang="ja-JP" sz="2000" dirty="0">
                <a:latin typeface="ＭＳ Ｐゴシック"/>
                <a:ea typeface="ＭＳ Ｐゴシック"/>
                <a:cs typeface="ＭＳ Ｐゴシック"/>
              </a:rPr>
              <a:t>            </a:t>
            </a:r>
            <a:r>
              <a:rPr kumimoji="1" lang="en-US" altLang="ja-JP" sz="2000" dirty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assembled in FM CGI</a:t>
            </a:r>
            <a:endParaRPr kumimoji="1" lang="en-US" altLang="ja-JP" sz="2000" dirty="0">
              <a:latin typeface="ＭＳ Ｐゴシック"/>
              <a:ea typeface="ＭＳ Ｐゴシック"/>
              <a:cs typeface="ＭＳ Ｐゴシック"/>
            </a:endParaRPr>
          </a:p>
          <a:p>
            <a:r>
              <a:rPr kumimoji="1" lang="ja-JP" altLang="en-US" sz="2000">
                <a:latin typeface="ＭＳ Ｐゴシック"/>
                <a:ea typeface="ＭＳ Ｐゴシック"/>
                <a:cs typeface="ＭＳ Ｐゴシック"/>
              </a:rPr>
              <a:t>　　・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coronagraph mask substrates </a:t>
            </a:r>
            <a:r>
              <a:rPr kumimoji="1" lang="en-US" altLang="ja-JP" sz="2000" dirty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assembled in FM CGI</a:t>
            </a:r>
            <a:endParaRPr lang="en-US" altLang="ja-JP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ja-JP" sz="2000" dirty="0">
              <a:latin typeface="ＭＳ Ｐゴシック"/>
              <a:ea typeface="ＭＳ Ｐゴシック"/>
              <a:cs typeface="ＭＳ Ｐゴシック"/>
            </a:endParaRPr>
          </a:p>
          <a:p>
            <a:r>
              <a:rPr lang="ja-JP" altLang="en-US" sz="2800" dirty="0">
                <a:solidFill>
                  <a:srgbClr val="FFFF00"/>
                </a:solidFill>
                <a:latin typeface="ＭＳ Ｐゴシック"/>
                <a:ea typeface="ＭＳ Ｐゴシック"/>
                <a:cs typeface="ＭＳ Ｐゴシック"/>
              </a:rPr>
              <a:t>３．</a:t>
            </a:r>
            <a:r>
              <a:rPr lang="en-US" altLang="ja-JP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Ka-band Data Downlink Station in Japan </a:t>
            </a:r>
          </a:p>
          <a:p>
            <a:r>
              <a:rPr lang="en-US" altLang="ja-JP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</a:t>
            </a:r>
            <a:r>
              <a:rPr lang="en-US" altLang="ja-JP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construction</a:t>
            </a:r>
            <a:r>
              <a:rPr lang="en-US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endParaRPr lang="en-US" altLang="ja-JP" sz="2400" dirty="0">
              <a:latin typeface="ＭＳ Ｐゴシック"/>
              <a:ea typeface="ＭＳ Ｐゴシック"/>
              <a:cs typeface="ＭＳ Ｐゴシック"/>
            </a:endParaRPr>
          </a:p>
          <a:p>
            <a:r>
              <a:rPr lang="ja-JP" altLang="en-US" sz="2400" dirty="0">
                <a:solidFill>
                  <a:srgbClr val="FFFF00"/>
                </a:solidFill>
                <a:latin typeface="ＭＳ Ｐゴシック"/>
                <a:ea typeface="ＭＳ Ｐゴシック"/>
                <a:cs typeface="ＭＳ Ｐゴシック"/>
              </a:rPr>
              <a:t>４．</a:t>
            </a:r>
            <a:r>
              <a:rPr lang="en-US" altLang="ja-JP" sz="2800" dirty="0">
                <a:solidFill>
                  <a:srgbClr val="FFFF00"/>
                </a:solidFill>
                <a:latin typeface="ＭＳ Ｐゴシック"/>
                <a:ea typeface="ＭＳ Ｐゴシック"/>
                <a:cs typeface="ＭＳ Ｐゴシック"/>
              </a:rPr>
              <a:t>Ground base </a:t>
            </a:r>
            <a:r>
              <a:rPr lang="en-US" altLang="ja-JP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microlensing </a:t>
            </a:r>
            <a:r>
              <a:rPr lang="en-US" altLang="ja-JP" sz="2800" dirty="0">
                <a:solidFill>
                  <a:srgbClr val="FFFF00"/>
                </a:solidFill>
                <a:latin typeface="ＭＳ Ｐゴシック"/>
                <a:ea typeface="ＭＳ Ｐゴシック"/>
                <a:cs typeface="ＭＳ Ｐゴシック"/>
              </a:rPr>
              <a:t>data sharing</a:t>
            </a:r>
            <a:r>
              <a:rPr lang="ja-JP" altLang="en-US" sz="2800" dirty="0">
                <a:solidFill>
                  <a:srgbClr val="FFFF00"/>
                </a:solidFill>
                <a:latin typeface="ＭＳ Ｐゴシック"/>
                <a:ea typeface="ＭＳ Ｐゴシック"/>
                <a:cs typeface="ＭＳ Ｐゴシック"/>
              </a:rPr>
              <a:t>（</a:t>
            </a:r>
            <a:r>
              <a:rPr lang="en-US" altLang="ja-JP" sz="2800" dirty="0">
                <a:solidFill>
                  <a:srgbClr val="FFFF00"/>
                </a:solidFill>
                <a:latin typeface="ＭＳ Ｐゴシック"/>
                <a:ea typeface="ＭＳ Ｐゴシック"/>
                <a:cs typeface="ＭＳ Ｐゴシック"/>
              </a:rPr>
              <a:t>MOA</a:t>
            </a:r>
            <a:r>
              <a:rPr lang="ja-JP" altLang="en-US" sz="2800">
                <a:solidFill>
                  <a:srgbClr val="FFFF00"/>
                </a:solidFill>
                <a:latin typeface="ＭＳ Ｐゴシック"/>
                <a:ea typeface="ＭＳ Ｐゴシック"/>
                <a:cs typeface="ＭＳ Ｐゴシック"/>
              </a:rPr>
              <a:t>）</a:t>
            </a:r>
            <a:r>
              <a:rPr lang="en-US" altLang="ja-JP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done</a:t>
            </a:r>
            <a:endParaRPr lang="en-US" altLang="ja-JP" sz="2800" dirty="0">
              <a:latin typeface="ＭＳ Ｐゴシック"/>
              <a:ea typeface="ＭＳ Ｐゴシック"/>
              <a:cs typeface="ＭＳ Ｐゴシック"/>
            </a:endParaRPr>
          </a:p>
          <a:p>
            <a:r>
              <a:rPr lang="en-US" altLang="ja-JP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ja-JP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pre/concurrent Ground microlensing obs. </a:t>
            </a:r>
          </a:p>
          <a:p>
            <a:r>
              <a:rPr lang="en-US" altLang="ja-JP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with new 1.8m </a:t>
            </a:r>
            <a:r>
              <a:rPr lang="en-US" altLang="ja-JP" sz="2800" dirty="0">
                <a:solidFill>
                  <a:srgbClr val="FFFF00"/>
                </a:solidFill>
                <a:latin typeface="ＭＳ Ｐゴシック"/>
                <a:ea typeface="ＭＳ Ｐゴシック"/>
                <a:cs typeface="ＭＳ Ｐゴシック"/>
              </a:rPr>
              <a:t>PRIME telescope</a:t>
            </a:r>
            <a:r>
              <a:rPr lang="en-US" altLang="ja-JP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     </a:t>
            </a:r>
            <a:r>
              <a:rPr lang="en-US" altLang="ja-JP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operation</a:t>
            </a:r>
            <a:endParaRPr lang="en-US" altLang="ja-JP" sz="2800" dirty="0">
              <a:solidFill>
                <a:srgbClr val="FFFF00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535611" y="164289"/>
            <a:ext cx="8368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Japanese Contribution “Package”  for Roman</a:t>
            </a:r>
            <a:endParaRPr lang="ja-JP" alt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09600" y="666078"/>
            <a:ext cx="6033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</a:rPr>
              <a:t>■</a:t>
            </a:r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</a:rPr>
              <a:t> JAXA</a:t>
            </a:r>
            <a:r>
              <a:rPr lang="ja-JP" altLang="en-US">
                <a:latin typeface="MS PGothic" panose="020B0600070205080204" pitchFamily="34" charset="-128"/>
                <a:ea typeface="MS PGothic" panose="020B0600070205080204" pitchFamily="34" charset="-128"/>
                <a:cs typeface="ＭＳ Ｐゴシック"/>
              </a:rPr>
              <a:t> </a:t>
            </a:r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  <a:cs typeface="ＭＳ Ｐゴシック"/>
              </a:rPr>
              <a:t>Roman-J team  (Team leader: </a:t>
            </a:r>
            <a:r>
              <a:rPr lang="en-US" altLang="ja-JP" dirty="0" err="1">
                <a:latin typeface="MS PGothic" panose="020B0600070205080204" pitchFamily="34" charset="-128"/>
                <a:ea typeface="MS PGothic" panose="020B0600070205080204" pitchFamily="34" charset="-128"/>
                <a:cs typeface="ＭＳ Ｐゴシック"/>
              </a:rPr>
              <a:t>T.Yamada</a:t>
            </a:r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  <a:cs typeface="ＭＳ Ｐゴシック"/>
              </a:rPr>
              <a:t>, PI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  <a:cs typeface="ＭＳ Ｐゴシック"/>
              </a:rPr>
              <a:t>：</a:t>
            </a:r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  <a:cs typeface="ＭＳ Ｐゴシック"/>
              </a:rPr>
              <a:t>Sumi</a:t>
            </a:r>
            <a:r>
              <a:rPr lang="ja-JP" altLang="en-US" dirty="0">
                <a:latin typeface="MS PGothic" panose="020B0600070205080204" pitchFamily="34" charset="-128"/>
                <a:ea typeface="MS PGothic" panose="020B0600070205080204" pitchFamily="34" charset="-128"/>
                <a:cs typeface="ＭＳ Ｐゴシック"/>
              </a:rPr>
              <a:t>）</a:t>
            </a:r>
            <a:endParaRPr lang="en-US" altLang="ja-JP" dirty="0">
              <a:latin typeface="MS PGothic" panose="020B0600070205080204" pitchFamily="34" charset="-128"/>
              <a:ea typeface="MS PGothic" panose="020B0600070205080204" pitchFamily="34" charset="-128"/>
              <a:cs typeface="ＭＳ Ｐゴシック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77C8A31-C558-394F-BA49-80B96ECA47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91" t="18740" r="30692" b="17837"/>
          <a:stretch/>
        </p:blipFill>
        <p:spPr>
          <a:xfrm>
            <a:off x="10210510" y="3259827"/>
            <a:ext cx="1935212" cy="217349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DCAA9B2-60A7-8548-8D26-A61E787946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4" t="12191" b="21981"/>
          <a:stretch/>
        </p:blipFill>
        <p:spPr bwMode="auto">
          <a:xfrm>
            <a:off x="7373634" y="2320720"/>
            <a:ext cx="2451190" cy="160646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B553441-1C06-A646-BA02-BEA4A819ED58}"/>
              </a:ext>
            </a:extLst>
          </p:cNvPr>
          <p:cNvSpPr txBox="1"/>
          <p:nvPr/>
        </p:nvSpPr>
        <p:spPr>
          <a:xfrm>
            <a:off x="8004026" y="3646315"/>
            <a:ext cx="1943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MS PGothic" panose="020B0600070205080204" pitchFamily="34" charset="-128"/>
                <a:ea typeface="MS PGothic" panose="020B0600070205080204" pitchFamily="34" charset="-128"/>
              </a:rPr>
              <a:t>Mask substrates</a:t>
            </a:r>
            <a:endParaRPr kumimoji="1" lang="ja-JP" altLang="en-US" sz="200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237FEFA-FFD4-D340-B236-B1C4769B72A0}"/>
              </a:ext>
            </a:extLst>
          </p:cNvPr>
          <p:cNvSpPr txBox="1"/>
          <p:nvPr/>
        </p:nvSpPr>
        <p:spPr>
          <a:xfrm>
            <a:off x="10270758" y="2676144"/>
            <a:ext cx="1510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MS PGothic" charset="-128"/>
                <a:ea typeface="MS PGothic" charset="-128"/>
                <a:cs typeface="MS PGothic" charset="-128"/>
              </a:rPr>
              <a:t>Subaru </a:t>
            </a:r>
            <a:r>
              <a:rPr kumimoji="1" lang="en-US" altLang="ja-JP" sz="2000" dirty="0">
                <a:latin typeface="MS PGothic" charset="-128"/>
                <a:ea typeface="MS PGothic" charset="-128"/>
                <a:cs typeface="MS PGothic" charset="-128"/>
              </a:rPr>
              <a:t>8.2m</a:t>
            </a:r>
            <a:endParaRPr kumimoji="1" lang="ja-JP" altLang="en-US" sz="2000" dirty="0"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598D3D9-DE72-6C4F-90D3-C72437C3E49B}"/>
              </a:ext>
            </a:extLst>
          </p:cNvPr>
          <p:cNvSpPr txBox="1"/>
          <p:nvPr/>
        </p:nvSpPr>
        <p:spPr>
          <a:xfrm>
            <a:off x="10715314" y="5164662"/>
            <a:ext cx="1476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MS PGothic" charset="-128"/>
                <a:ea typeface="MS PGothic" charset="-128"/>
                <a:cs typeface="MS PGothic" charset="-128"/>
              </a:rPr>
              <a:t>GREAT:54m</a:t>
            </a:r>
            <a:endParaRPr kumimoji="1" lang="ja-JP" altLang="en-US" sz="2000" dirty="0">
              <a:latin typeface="MS PGothic" charset="-128"/>
              <a:ea typeface="MS PGothic" charset="-128"/>
              <a:cs typeface="MS PGothic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08AAE7B-1FAC-C104-EAE3-3940349ECB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76" r="7623"/>
          <a:stretch/>
        </p:blipFill>
        <p:spPr>
          <a:xfrm>
            <a:off x="8815983" y="4413571"/>
            <a:ext cx="1734770" cy="244443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C201A8C-1485-EF46-B944-BCDCDABCCAE5}"/>
              </a:ext>
            </a:extLst>
          </p:cNvPr>
          <p:cNvSpPr txBox="1"/>
          <p:nvPr/>
        </p:nvSpPr>
        <p:spPr>
          <a:xfrm>
            <a:off x="10550753" y="6405782"/>
            <a:ext cx="1399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MS PGothic" charset="-128"/>
                <a:ea typeface="MS PGothic" charset="-128"/>
                <a:cs typeface="MS PGothic" charset="-128"/>
              </a:rPr>
              <a:t>PRIME1.8m</a:t>
            </a:r>
            <a:endParaRPr kumimoji="1" lang="ja-JP" altLang="en-US" sz="2000" dirty="0">
              <a:latin typeface="MS PGothic" charset="-128"/>
              <a:ea typeface="MS PGothic" charset="-128"/>
              <a:cs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2018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角丸四角形 39">
            <a:extLst>
              <a:ext uri="{FF2B5EF4-FFF2-40B4-BE49-F238E27FC236}">
                <a16:creationId xmlns:a16="http://schemas.microsoft.com/office/drawing/2014/main" id="{D475C793-42CF-D685-A2D2-248D67F915D9}"/>
              </a:ext>
            </a:extLst>
          </p:cNvPr>
          <p:cNvSpPr/>
          <p:nvPr/>
        </p:nvSpPr>
        <p:spPr>
          <a:xfrm>
            <a:off x="1685540" y="4559215"/>
            <a:ext cx="2084028" cy="1685596"/>
          </a:xfrm>
          <a:prstGeom prst="roundRect">
            <a:avLst>
              <a:gd name="adj" fmla="val 690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US" altLang="en-US" dirty="0"/>
          </a:p>
        </p:txBody>
      </p:sp>
      <p:sp>
        <p:nvSpPr>
          <p:cNvPr id="38" name="角丸四角形 37">
            <a:extLst>
              <a:ext uri="{FF2B5EF4-FFF2-40B4-BE49-F238E27FC236}">
                <a16:creationId xmlns:a16="http://schemas.microsoft.com/office/drawing/2014/main" id="{F0AAA976-0F30-6CA2-FB8E-3418DE3DF1EA}"/>
              </a:ext>
            </a:extLst>
          </p:cNvPr>
          <p:cNvSpPr/>
          <p:nvPr/>
        </p:nvSpPr>
        <p:spPr>
          <a:xfrm>
            <a:off x="1677949" y="1651336"/>
            <a:ext cx="2581652" cy="2259834"/>
          </a:xfrm>
          <a:prstGeom prst="roundRect">
            <a:avLst>
              <a:gd name="adj" fmla="val 6900"/>
            </a:avLst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US" altLang="en-US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D713D94-49BF-F024-F930-993629F92518}"/>
              </a:ext>
            </a:extLst>
          </p:cNvPr>
          <p:cNvSpPr txBox="1"/>
          <p:nvPr/>
        </p:nvSpPr>
        <p:spPr>
          <a:xfrm>
            <a:off x="2753004" y="263922"/>
            <a:ext cx="6484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US" sz="3600" b="1" dirty="0">
                <a:latin typeface="Avenir Next" panose="020B0503020202020204" pitchFamily="34" charset="0"/>
              </a:rPr>
              <a:t>Subaru Telescope status</a:t>
            </a:r>
            <a:endParaRPr kumimoji="1" lang="ja-US" altLang="en-US" sz="3600" b="1" dirty="0">
              <a:latin typeface="Avenir Next" panose="020B0503020202020204" pitchFamily="34" charset="0"/>
            </a:endParaRPr>
          </a:p>
        </p:txBody>
      </p:sp>
      <p:pic>
        <p:nvPicPr>
          <p:cNvPr id="7" name="図 6" descr="ロゴ&#10;&#10;自動的に生成された説明">
            <a:extLst>
              <a:ext uri="{FF2B5EF4-FFF2-40B4-BE49-F238E27FC236}">
                <a16:creationId xmlns:a16="http://schemas.microsoft.com/office/drawing/2014/main" id="{9F421784-585F-E2D7-3D3C-BDEC205F7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0329" y="120926"/>
            <a:ext cx="985347" cy="985347"/>
          </a:xfrm>
          <a:prstGeom prst="rect">
            <a:avLst/>
          </a:prstGeom>
        </p:spPr>
      </p:pic>
      <p:pic>
        <p:nvPicPr>
          <p:cNvPr id="9" name="図 8" descr="ロゴ&#10;&#10;自動的に生成された説明">
            <a:extLst>
              <a:ext uri="{FF2B5EF4-FFF2-40B4-BE49-F238E27FC236}">
                <a16:creationId xmlns:a16="http://schemas.microsoft.com/office/drawing/2014/main" id="{432B4ACD-4452-9B2D-8FBB-B7C5350A5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366" y="141946"/>
            <a:ext cx="909089" cy="909089"/>
          </a:xfrm>
          <a:prstGeom prst="rect">
            <a:avLst/>
          </a:prstGeom>
        </p:spPr>
      </p:pic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53CA1E33-E56F-7B31-21DF-D5D8A1125FDF}"/>
              </a:ext>
            </a:extLst>
          </p:cNvPr>
          <p:cNvSpPr txBox="1"/>
          <p:nvPr/>
        </p:nvSpPr>
        <p:spPr>
          <a:xfrm>
            <a:off x="2753004" y="839806"/>
            <a:ext cx="7094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US" sz="2400" dirty="0"/>
              <a:t>Currently available instruments:  </a:t>
            </a:r>
            <a:endParaRPr kumimoji="1" lang="ja-US" altLang="en-US" sz="2400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FC219C3B-241E-D5C8-7BB9-B18B7DD270A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020" y="1762853"/>
            <a:ext cx="4557756" cy="4557756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1D73C84-3AF1-F3FA-8FAD-59F03C39F6F3}"/>
              </a:ext>
            </a:extLst>
          </p:cNvPr>
          <p:cNvSpPr txBox="1"/>
          <p:nvPr/>
        </p:nvSpPr>
        <p:spPr>
          <a:xfrm>
            <a:off x="8511088" y="1395382"/>
            <a:ext cx="2150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latin typeface="Avenir Next" panose="020B0503020202020204" pitchFamily="34" charset="0"/>
                <a:ea typeface="Hiragino Maru Gothic ProN W4" charset="-128"/>
                <a:cs typeface="Hiragino Maru Gothic ProN W4" charset="-128"/>
              </a:rPr>
              <a:t>HSC</a:t>
            </a:r>
            <a:endParaRPr kumimoji="1" lang="ja-JP" altLang="en-US" sz="2800" b="1" dirty="0">
              <a:latin typeface="Avenir Next" panose="020B0503020202020204" pitchFamily="34" charset="0"/>
              <a:ea typeface="Hiragino Maru Gothic ProN W4" charset="-128"/>
              <a:cs typeface="Hiragino Maru Gothic ProN W4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4A4851C4-CEA6-A411-7676-685FCFE240B7}"/>
              </a:ext>
            </a:extLst>
          </p:cNvPr>
          <p:cNvCxnSpPr>
            <a:cxnSpLocks/>
          </p:cNvCxnSpPr>
          <p:nvPr/>
        </p:nvCxnSpPr>
        <p:spPr>
          <a:xfrm flipH="1">
            <a:off x="6926318" y="1791365"/>
            <a:ext cx="1492469" cy="783674"/>
          </a:xfrm>
          <a:prstGeom prst="line">
            <a:avLst/>
          </a:prstGeom>
          <a:ln w="476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0A84427-DE42-85F2-A5FC-28AD6AF2B191}"/>
              </a:ext>
            </a:extLst>
          </p:cNvPr>
          <p:cNvSpPr txBox="1"/>
          <p:nvPr/>
        </p:nvSpPr>
        <p:spPr>
          <a:xfrm>
            <a:off x="8572498" y="1759835"/>
            <a:ext cx="18156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US" sz="1600" dirty="0"/>
              <a:t>Wide-field imager</a:t>
            </a:r>
            <a:endParaRPr kumimoji="1" lang="ja-US" altLang="en-US" sz="16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C901865-40B6-71AE-0D5A-546946494799}"/>
              </a:ext>
            </a:extLst>
          </p:cNvPr>
          <p:cNvSpPr txBox="1"/>
          <p:nvPr/>
        </p:nvSpPr>
        <p:spPr>
          <a:xfrm>
            <a:off x="7341016" y="5033760"/>
            <a:ext cx="6805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b="1" dirty="0">
                <a:solidFill>
                  <a:srgbClr val="0432FF"/>
                </a:solidFill>
                <a:latin typeface="Avenir Next" panose="020B0503020202020204" pitchFamily="34" charset="0"/>
                <a:ea typeface="Hiragino Maru Gothic ProN W4" charset="-128"/>
                <a:cs typeface="Hiragino Maru Gothic ProN W4" charset="-128"/>
              </a:rPr>
              <a:t>Cs</a:t>
            </a:r>
            <a:endParaRPr lang="ja-US" altLang="en-US" dirty="0">
              <a:latin typeface="Avenir Next" panose="020B0503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4DC6742-5C7E-8ECD-2E3A-112410EBB80B}"/>
              </a:ext>
            </a:extLst>
          </p:cNvPr>
          <p:cNvSpPr txBox="1"/>
          <p:nvPr/>
        </p:nvSpPr>
        <p:spPr>
          <a:xfrm>
            <a:off x="6321265" y="1670458"/>
            <a:ext cx="15797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US" sz="1600" b="1" dirty="0">
                <a:solidFill>
                  <a:srgbClr val="0432FF"/>
                </a:solidFill>
                <a:latin typeface="Avenir Next" panose="020B0503020202020204" pitchFamily="34" charset="0"/>
                <a:ea typeface="Hiragino Maru Gothic ProN W4" charset="-128"/>
              </a:rPr>
              <a:t>Prime Focus</a:t>
            </a:r>
            <a:endParaRPr lang="ja-US" altLang="en-US" sz="1600" dirty="0">
              <a:latin typeface="Avenir Next" panose="020B0503020202020204" pitchFamily="34" charset="0"/>
            </a:endParaRPr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A8174E22-F02E-C12F-914D-59DAD71A46BE}"/>
              </a:ext>
            </a:extLst>
          </p:cNvPr>
          <p:cNvCxnSpPr>
            <a:cxnSpLocks/>
          </p:cNvCxnSpPr>
          <p:nvPr/>
        </p:nvCxnSpPr>
        <p:spPr>
          <a:xfrm flipH="1">
            <a:off x="7101048" y="3195782"/>
            <a:ext cx="1338758" cy="708819"/>
          </a:xfrm>
          <a:prstGeom prst="line">
            <a:avLst/>
          </a:prstGeom>
          <a:ln w="476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7A7048A-D5D6-AFAB-3A05-168637966528}"/>
              </a:ext>
            </a:extLst>
          </p:cNvPr>
          <p:cNvSpPr txBox="1"/>
          <p:nvPr/>
        </p:nvSpPr>
        <p:spPr>
          <a:xfrm>
            <a:off x="8511727" y="2743036"/>
            <a:ext cx="2150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latin typeface="Avenir Next" panose="020B0503020202020204" pitchFamily="34" charset="0"/>
                <a:ea typeface="Hiragino Maru Gothic ProN W4" charset="-128"/>
                <a:cs typeface="Hiragino Maru Gothic ProN W4" charset="-128"/>
              </a:rPr>
              <a:t>HDS</a:t>
            </a:r>
            <a:endParaRPr kumimoji="1" lang="ja-JP" altLang="en-US" sz="2800" b="1" dirty="0">
              <a:latin typeface="Avenir Next" panose="020B0503020202020204" pitchFamily="34" charset="0"/>
              <a:ea typeface="Hiragino Maru Gothic ProN W4" charset="-128"/>
              <a:cs typeface="Hiragino Maru Gothic ProN W4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F1C937B-151D-9EA1-09C3-AF37E2A54834}"/>
              </a:ext>
            </a:extLst>
          </p:cNvPr>
          <p:cNvSpPr txBox="1"/>
          <p:nvPr/>
        </p:nvSpPr>
        <p:spPr>
          <a:xfrm>
            <a:off x="8564277" y="3151076"/>
            <a:ext cx="1815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US" sz="1600" dirty="0"/>
              <a:t>High-Dispersion Spectrograph</a:t>
            </a:r>
            <a:endParaRPr kumimoji="1" lang="ja-US" altLang="en-US" sz="16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3A21BB2-BA29-0127-518C-7198D166A426}"/>
              </a:ext>
            </a:extLst>
          </p:cNvPr>
          <p:cNvSpPr txBox="1"/>
          <p:nvPr/>
        </p:nvSpPr>
        <p:spPr>
          <a:xfrm>
            <a:off x="7683061" y="3576432"/>
            <a:ext cx="10022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600" b="1" dirty="0" err="1">
                <a:solidFill>
                  <a:srgbClr val="0432FF"/>
                </a:solidFill>
                <a:latin typeface="Avenir Next" panose="020B0503020202020204" pitchFamily="34" charset="0"/>
                <a:ea typeface="Hiragino Maru Gothic ProN W4" charset="-128"/>
                <a:cs typeface="Hiragino Maru Gothic ProN W4" charset="-128"/>
              </a:rPr>
              <a:t>NsOpt</a:t>
            </a:r>
            <a:endParaRPr lang="ja-US" altLang="en-US" sz="1600" dirty="0">
              <a:latin typeface="Avenir Next" panose="020B0503020202020204" pitchFamily="34" charset="0"/>
            </a:endParaRPr>
          </a:p>
        </p:txBody>
      </p: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8A58C6DE-8BF4-E20E-402F-8171B75777E4}"/>
              </a:ext>
            </a:extLst>
          </p:cNvPr>
          <p:cNvCxnSpPr>
            <a:cxnSpLocks/>
          </p:cNvCxnSpPr>
          <p:nvPr/>
        </p:nvCxnSpPr>
        <p:spPr>
          <a:xfrm flipH="1" flipV="1">
            <a:off x="6301634" y="5089037"/>
            <a:ext cx="1400674" cy="422153"/>
          </a:xfrm>
          <a:prstGeom prst="line">
            <a:avLst/>
          </a:prstGeom>
          <a:ln w="476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BD95FAF-8C1C-8506-3BEA-EC74222A6A94}"/>
              </a:ext>
            </a:extLst>
          </p:cNvPr>
          <p:cNvSpPr txBox="1"/>
          <p:nvPr/>
        </p:nvSpPr>
        <p:spPr>
          <a:xfrm>
            <a:off x="7869129" y="5684479"/>
            <a:ext cx="2150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latin typeface="Avenir Next" panose="020B0503020202020204" pitchFamily="34" charset="0"/>
                <a:ea typeface="Hiragino Maru Gothic ProN W4" charset="-128"/>
                <a:cs typeface="Hiragino Maru Gothic ProN W4" charset="-128"/>
              </a:rPr>
              <a:t>MOIRCS</a:t>
            </a:r>
            <a:endParaRPr kumimoji="1" lang="ja-JP" altLang="en-US" sz="2400" b="1" dirty="0">
              <a:latin typeface="Avenir Next" panose="020B0503020202020204" pitchFamily="34" charset="0"/>
              <a:ea typeface="Hiragino Maru Gothic ProN W4" charset="-128"/>
              <a:cs typeface="Hiragino Maru Gothic ProN W4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D9235BF-4F2C-7597-F146-AAA54864A25F}"/>
              </a:ext>
            </a:extLst>
          </p:cNvPr>
          <p:cNvSpPr txBox="1"/>
          <p:nvPr/>
        </p:nvSpPr>
        <p:spPr>
          <a:xfrm>
            <a:off x="8000750" y="5982054"/>
            <a:ext cx="18156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US" sz="1600" dirty="0"/>
              <a:t>NIR Imager/MOS</a:t>
            </a:r>
            <a:endParaRPr kumimoji="1" lang="ja-US" altLang="en-US" sz="1600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BD8D39D3-BCB5-40CD-0934-49C1B7A516E1}"/>
              </a:ext>
            </a:extLst>
          </p:cNvPr>
          <p:cNvSpPr txBox="1"/>
          <p:nvPr/>
        </p:nvSpPr>
        <p:spPr>
          <a:xfrm>
            <a:off x="7879639" y="4616964"/>
            <a:ext cx="2150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latin typeface="Avenir Next" panose="020B0503020202020204" pitchFamily="34" charset="0"/>
                <a:ea typeface="Hiragino Maru Gothic ProN W4" charset="-128"/>
                <a:cs typeface="Hiragino Maru Gothic ProN W4" charset="-128"/>
              </a:rPr>
              <a:t>FOCAS</a:t>
            </a:r>
            <a:endParaRPr kumimoji="1" lang="ja-JP" altLang="en-US" sz="2400" b="1" dirty="0">
              <a:latin typeface="Avenir Next" panose="020B0503020202020204" pitchFamily="34" charset="0"/>
              <a:ea typeface="Hiragino Maru Gothic ProN W4" charset="-128"/>
              <a:cs typeface="Hiragino Maru Gothic ProN W4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B8483AC-6199-C92B-C294-D6E36C6E815D}"/>
              </a:ext>
            </a:extLst>
          </p:cNvPr>
          <p:cNvSpPr txBox="1"/>
          <p:nvPr/>
        </p:nvSpPr>
        <p:spPr>
          <a:xfrm>
            <a:off x="7995486" y="4931951"/>
            <a:ext cx="2212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US" sz="1600" dirty="0"/>
              <a:t>Optical Imager/MOS</a:t>
            </a:r>
          </a:p>
          <a:p>
            <a:r>
              <a:rPr kumimoji="1" lang="en-US" altLang="ja-US" sz="1600" dirty="0"/>
              <a:t>IFU &amp; Polarimetry</a:t>
            </a:r>
            <a:endParaRPr kumimoji="1" lang="ja-US" altLang="en-US" sz="1600" dirty="0"/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2CEFDD43-EDEC-841B-CD89-6C36765091BA}"/>
              </a:ext>
            </a:extLst>
          </p:cNvPr>
          <p:cNvCxnSpPr>
            <a:cxnSpLocks/>
          </p:cNvCxnSpPr>
          <p:nvPr/>
        </p:nvCxnSpPr>
        <p:spPr>
          <a:xfrm>
            <a:off x="3856508" y="4223719"/>
            <a:ext cx="1031956" cy="316754"/>
          </a:xfrm>
          <a:prstGeom prst="line">
            <a:avLst/>
          </a:prstGeom>
          <a:ln w="476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EFD2F0A-F259-58D7-D4F7-769DBE1F76D9}"/>
              </a:ext>
            </a:extLst>
          </p:cNvPr>
          <p:cNvSpPr txBox="1"/>
          <p:nvPr/>
        </p:nvSpPr>
        <p:spPr>
          <a:xfrm>
            <a:off x="1790149" y="1863485"/>
            <a:ext cx="2581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  <a:latin typeface="Avenir Next" panose="020B0503020202020204" pitchFamily="34" charset="0"/>
                <a:ea typeface="Hiragino Maru Gothic ProN W4" charset="-128"/>
                <a:cs typeface="Hiragino Maru Gothic ProN W4" charset="-128"/>
              </a:rPr>
              <a:t>IRCS</a:t>
            </a:r>
            <a:endParaRPr kumimoji="1" lang="ja-JP" altLang="en-US" sz="2400" b="1" dirty="0">
              <a:solidFill>
                <a:schemeClr val="bg1"/>
              </a:solidFill>
              <a:latin typeface="Avenir Next" panose="020B0503020202020204" pitchFamily="34" charset="0"/>
              <a:ea typeface="Hiragino Maru Gothic ProN W4" charset="-128"/>
              <a:cs typeface="Hiragino Maru Gothic ProN W4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A1F864EF-5DFC-26A2-9A72-8941203EFC34}"/>
              </a:ext>
            </a:extLst>
          </p:cNvPr>
          <p:cNvSpPr txBox="1"/>
          <p:nvPr/>
        </p:nvSpPr>
        <p:spPr>
          <a:xfrm>
            <a:off x="1915008" y="2213611"/>
            <a:ext cx="2050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US" sz="1600" dirty="0">
                <a:solidFill>
                  <a:schemeClr val="bg1"/>
                </a:solidFill>
              </a:rPr>
              <a:t>AO-assisted NIR imager/spectrograph</a:t>
            </a:r>
            <a:endParaRPr kumimoji="1" lang="ja-US" altLang="en-US" sz="1600" dirty="0">
              <a:solidFill>
                <a:schemeClr val="bg1"/>
              </a:solidFill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F4FEE2C-50D1-6917-1A35-E71B520DDC0B}"/>
              </a:ext>
            </a:extLst>
          </p:cNvPr>
          <p:cNvSpPr txBox="1"/>
          <p:nvPr/>
        </p:nvSpPr>
        <p:spPr>
          <a:xfrm>
            <a:off x="1821679" y="2812579"/>
            <a:ext cx="2581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chemeClr val="accent5">
                    <a:lumMod val="75000"/>
                  </a:schemeClr>
                </a:solidFill>
                <a:latin typeface="Avenir Next" panose="020B0503020202020204" pitchFamily="34" charset="0"/>
                <a:ea typeface="Hiragino Maru Gothic ProN W4" charset="-128"/>
                <a:cs typeface="Hiragino Maru Gothic ProN W4" charset="-128"/>
              </a:rPr>
              <a:t>IRD</a:t>
            </a:r>
            <a:endParaRPr kumimoji="1" lang="ja-JP" altLang="en-US" sz="2400" b="1" dirty="0">
              <a:solidFill>
                <a:schemeClr val="accent5">
                  <a:lumMod val="75000"/>
                </a:schemeClr>
              </a:solidFill>
              <a:latin typeface="Avenir Next" panose="020B0503020202020204" pitchFamily="34" charset="0"/>
              <a:ea typeface="Hiragino Maru Gothic ProN W4" charset="-128"/>
              <a:cs typeface="Hiragino Maru Gothic ProN W4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1F539B18-0169-9BE3-ED17-405EA2BCC4E2}"/>
              </a:ext>
            </a:extLst>
          </p:cNvPr>
          <p:cNvSpPr txBox="1"/>
          <p:nvPr/>
        </p:nvSpPr>
        <p:spPr>
          <a:xfrm>
            <a:off x="1936027" y="3162705"/>
            <a:ext cx="2456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US" sz="1600" dirty="0">
                <a:solidFill>
                  <a:schemeClr val="bg1"/>
                </a:solidFill>
              </a:rPr>
              <a:t>IR high-dispersion </a:t>
            </a:r>
          </a:p>
          <a:p>
            <a:r>
              <a:rPr lang="en-US" altLang="ja-US" sz="1600" dirty="0">
                <a:solidFill>
                  <a:schemeClr val="bg1"/>
                </a:solidFill>
              </a:rPr>
              <a:t>fiber-fed spectrometer</a:t>
            </a:r>
            <a:endParaRPr kumimoji="1" lang="ja-US" altLang="en-US" sz="1600" dirty="0">
              <a:solidFill>
                <a:schemeClr val="bg1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49BC7E9-726B-1889-A571-EA0AAB578152}"/>
              </a:ext>
            </a:extLst>
          </p:cNvPr>
          <p:cNvSpPr txBox="1"/>
          <p:nvPr/>
        </p:nvSpPr>
        <p:spPr>
          <a:xfrm>
            <a:off x="1834260" y="4785246"/>
            <a:ext cx="191547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  <a:ea typeface="Hiragino Maru Gothic ProN W4" charset="-128"/>
                <a:cs typeface="Hiragino Maru Gothic ProN W4" charset="-128"/>
              </a:rPr>
              <a:t>CHARIS</a:t>
            </a:r>
          </a:p>
          <a:p>
            <a:r>
              <a:rPr kumimoji="1" lang="en-US" altLang="ja-JP" sz="1600" b="1" dirty="0" err="1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  <a:ea typeface="Hiragino Maru Gothic ProN W4" charset="-128"/>
                <a:cs typeface="Hiragino Maru Gothic ProN W4" charset="-128"/>
              </a:rPr>
              <a:t>FastPDI</a:t>
            </a:r>
            <a:endParaRPr kumimoji="1" lang="en-US" altLang="ja-JP" sz="1600" b="1" dirty="0">
              <a:solidFill>
                <a:schemeClr val="accent6">
                  <a:lumMod val="75000"/>
                </a:schemeClr>
              </a:solidFill>
              <a:latin typeface="Avenir Next" panose="020B0503020202020204" pitchFamily="34" charset="0"/>
              <a:ea typeface="Hiragino Maru Gothic ProN W4" charset="-128"/>
              <a:cs typeface="Hiragino Maru Gothic ProN W4" charset="-128"/>
            </a:endParaRPr>
          </a:p>
          <a:p>
            <a:r>
              <a:rPr kumimoji="1" lang="en-US" altLang="ja-JP" sz="1600" b="1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  <a:ea typeface="Hiragino Maru Gothic ProN W4" charset="-128"/>
                <a:cs typeface="Hiragino Maru Gothic ProN W4" charset="-128"/>
              </a:rPr>
              <a:t>MEC</a:t>
            </a:r>
          </a:p>
          <a:p>
            <a:r>
              <a:rPr kumimoji="1" lang="en-US" altLang="ja-JP" sz="1600" b="1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  <a:ea typeface="Hiragino Maru Gothic ProN W4" charset="-128"/>
                <a:cs typeface="Hiragino Maru Gothic ProN W4" charset="-128"/>
              </a:rPr>
              <a:t>REACH (IRD)</a:t>
            </a:r>
          </a:p>
          <a:p>
            <a:r>
              <a:rPr kumimoji="1" lang="en-US" altLang="ja-JP" sz="1600" b="1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  <a:ea typeface="Hiragino Maru Gothic ProN W4" charset="-128"/>
                <a:cs typeface="Hiragino Maru Gothic ProN W4" charset="-128"/>
              </a:rPr>
              <a:t>VAMPIRES</a:t>
            </a:r>
            <a:endParaRPr kumimoji="1" lang="ja-JP" altLang="en-US" sz="1600" b="1" dirty="0">
              <a:solidFill>
                <a:schemeClr val="accent6">
                  <a:lumMod val="75000"/>
                </a:schemeClr>
              </a:solidFill>
              <a:latin typeface="Avenir Next" panose="020B0503020202020204" pitchFamily="34" charset="0"/>
              <a:ea typeface="Hiragino Maru Gothic ProN W4" charset="-128"/>
              <a:cs typeface="Hiragino Maru Gothic ProN W4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A42E3024-150D-A773-D42F-9C05E651D48E}"/>
              </a:ext>
            </a:extLst>
          </p:cNvPr>
          <p:cNvSpPr txBox="1"/>
          <p:nvPr/>
        </p:nvSpPr>
        <p:spPr>
          <a:xfrm>
            <a:off x="4046659" y="3919060"/>
            <a:ext cx="10022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600" b="1" dirty="0" err="1">
                <a:solidFill>
                  <a:schemeClr val="bg1"/>
                </a:solidFill>
                <a:latin typeface="Avenir Next" panose="020B0503020202020204" pitchFamily="34" charset="0"/>
                <a:ea typeface="Hiragino Maru Gothic ProN W4" charset="-128"/>
                <a:cs typeface="Hiragino Maru Gothic ProN W4" charset="-128"/>
              </a:rPr>
              <a:t>NsIR</a:t>
            </a:r>
            <a:endParaRPr lang="ja-US" altLang="en-US" sz="160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8E5785F3-9A01-71BE-5FFD-3A9B4DF120B8}"/>
              </a:ext>
            </a:extLst>
          </p:cNvPr>
          <p:cNvSpPr txBox="1"/>
          <p:nvPr/>
        </p:nvSpPr>
        <p:spPr>
          <a:xfrm>
            <a:off x="1836580" y="4395525"/>
            <a:ext cx="1664256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 err="1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  <a:ea typeface="Hiragino Maru Gothic ProN W4" charset="-128"/>
                <a:cs typeface="Hiragino Maru Gothic ProN W4" charset="-128"/>
              </a:rPr>
              <a:t>SCExAO</a:t>
            </a:r>
            <a:r>
              <a:rPr kumimoji="1" lang="en-US" altLang="ja-JP" sz="1400" b="1" dirty="0">
                <a:latin typeface="Avenir Next" panose="020B0503020202020204" pitchFamily="34" charset="0"/>
                <a:ea typeface="Hiragino Maru Gothic ProN W4" charset="-128"/>
                <a:cs typeface="Hiragino Maru Gothic ProN W4" charset="-128"/>
              </a:rPr>
              <a:t>/AO188</a:t>
            </a:r>
            <a:endParaRPr kumimoji="1" lang="ja-JP" altLang="en-US" sz="1400" b="1" dirty="0">
              <a:latin typeface="Avenir Next" panose="020B0503020202020204" pitchFamily="34" charset="0"/>
              <a:ea typeface="Hiragino Maru Gothic ProN W4" charset="-128"/>
              <a:cs typeface="Hiragino Maru Gothic ProN W4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3B901C4F-7AFF-9A79-45A3-50169D187D13}"/>
              </a:ext>
            </a:extLst>
          </p:cNvPr>
          <p:cNvSpPr txBox="1"/>
          <p:nvPr/>
        </p:nvSpPr>
        <p:spPr>
          <a:xfrm>
            <a:off x="1904498" y="1432129"/>
            <a:ext cx="1172671" cy="369332"/>
          </a:xfrm>
          <a:prstGeom prst="rect">
            <a:avLst/>
          </a:prstGeom>
          <a:solidFill>
            <a:schemeClr val="bg1"/>
          </a:solidFill>
          <a:ln w="22225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rgbClr val="FFFF00"/>
                </a:solidFill>
                <a:latin typeface="Avenir Next" panose="020B0503020202020204" pitchFamily="34" charset="0"/>
                <a:ea typeface="Hiragino Maru Gothic ProN W4" charset="-128"/>
                <a:cs typeface="Hiragino Maru Gothic ProN W4" charset="-128"/>
              </a:rPr>
              <a:t>AO188</a:t>
            </a:r>
            <a:endParaRPr kumimoji="1" lang="ja-JP" altLang="en-US" b="1" dirty="0">
              <a:solidFill>
                <a:srgbClr val="FFFF00"/>
              </a:solidFill>
              <a:latin typeface="Avenir Next" panose="020B0503020202020204" pitchFamily="34" charset="0"/>
              <a:ea typeface="Hiragino Maru Gothic ProN W4" charset="-128"/>
              <a:cs typeface="Hiragino Maru Gothic ProN W4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BC155971-A40D-EB49-F91D-2FA20E30A16D}"/>
              </a:ext>
            </a:extLst>
          </p:cNvPr>
          <p:cNvSpPr txBox="1"/>
          <p:nvPr/>
        </p:nvSpPr>
        <p:spPr>
          <a:xfrm>
            <a:off x="3979936" y="6227181"/>
            <a:ext cx="3413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latin typeface="Avenir Next" panose="020B0503020202020204" pitchFamily="34" charset="0"/>
                <a:ea typeface="Hiragino Maru Gothic ProN W4" charset="-128"/>
                <a:cs typeface="Hiragino Maru Gothic ProN W4" charset="-128"/>
              </a:rPr>
              <a:t>Black: Facility Instruments</a:t>
            </a:r>
            <a:endParaRPr kumimoji="1" lang="ja-JP" altLang="en-US" sz="1600" b="1" dirty="0">
              <a:latin typeface="Avenir Next" panose="020B0503020202020204" pitchFamily="34" charset="0"/>
              <a:ea typeface="Hiragino Maru Gothic ProN W4" charset="-128"/>
              <a:cs typeface="Hiragino Maru Gothic ProN W4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C5C21663-4276-D913-6538-077BE2F27A88}"/>
              </a:ext>
            </a:extLst>
          </p:cNvPr>
          <p:cNvSpPr txBox="1"/>
          <p:nvPr/>
        </p:nvSpPr>
        <p:spPr>
          <a:xfrm>
            <a:off x="3967772" y="6429903"/>
            <a:ext cx="34136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  <a:ea typeface="Hiragino Maru Gothic ProN W4" charset="-128"/>
                <a:cs typeface="Hiragino Maru Gothic ProN W4" charset="-128"/>
              </a:rPr>
              <a:t>Green: PI-type Instruments</a:t>
            </a:r>
            <a:endParaRPr kumimoji="1" lang="ja-JP" altLang="en-US" sz="1600" b="1" dirty="0">
              <a:solidFill>
                <a:schemeClr val="accent6">
                  <a:lumMod val="75000"/>
                </a:schemeClr>
              </a:solidFill>
              <a:latin typeface="Avenir Next" panose="020B0503020202020204" pitchFamily="34" charset="0"/>
              <a:ea typeface="Hiragino Maru Gothic ProN W4" charset="-128"/>
              <a:cs typeface="Hiragino Maru Gothic ProN W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33317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F4FFE4E-0AAE-B040-A3C8-4ACCF42B4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7318" y="749920"/>
            <a:ext cx="7476893" cy="560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54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9A25D6-FEA9-6D45-BF90-58B05A9A6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54" y="77903"/>
            <a:ext cx="8115887" cy="608012"/>
          </a:xfrm>
        </p:spPr>
        <p:txBody>
          <a:bodyPr>
            <a:noAutofit/>
          </a:bodyPr>
          <a:lstStyle/>
          <a:p>
            <a:r>
              <a:rPr lang="en-US" altLang="ja-JP" sz="3200" dirty="0">
                <a:solidFill>
                  <a:srgbClr val="FFFF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Coronagraph Instrument: JAXA contribution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4" name="図 3" descr="ダイアグラム&#10;&#10;自動的に生成された説明">
            <a:extLst>
              <a:ext uri="{FF2B5EF4-FFF2-40B4-BE49-F238E27FC236}">
                <a16:creationId xmlns:a16="http://schemas.microsoft.com/office/drawing/2014/main" id="{0BE0BC58-6084-E8B4-7404-E916327CD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4402" y="102999"/>
            <a:ext cx="3949294" cy="2213179"/>
          </a:xfrm>
          <a:prstGeom prst="rect">
            <a:avLst/>
          </a:prstGeom>
        </p:spPr>
      </p:pic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6476C47A-51D1-F713-6687-7F91620B5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4405" y="2211640"/>
            <a:ext cx="3949293" cy="2230936"/>
          </a:xfrm>
          <a:prstGeom prst="rect">
            <a:avLst/>
          </a:prstGeom>
        </p:spPr>
      </p:pic>
      <p:pic>
        <p:nvPicPr>
          <p:cNvPr id="6" name="図 5" descr="ダイアグラム&#10;&#10;自動的に生成された説明">
            <a:extLst>
              <a:ext uri="{FF2B5EF4-FFF2-40B4-BE49-F238E27FC236}">
                <a16:creationId xmlns:a16="http://schemas.microsoft.com/office/drawing/2014/main" id="{163FF343-9666-7DE3-9543-47FBCB547B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634" r="11902"/>
          <a:stretch/>
        </p:blipFill>
        <p:spPr>
          <a:xfrm>
            <a:off x="2997627" y="4113059"/>
            <a:ext cx="3271164" cy="267453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8E38CFF-0F30-D1C9-4C63-6C9AAEBB2630}"/>
              </a:ext>
            </a:extLst>
          </p:cNvPr>
          <p:cNvSpPr txBox="1"/>
          <p:nvPr/>
        </p:nvSpPr>
        <p:spPr>
          <a:xfrm>
            <a:off x="-5615" y="806228"/>
            <a:ext cx="8013751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5150" indent="-342900">
              <a:spcBef>
                <a:spcPts val="600"/>
              </a:spcBef>
              <a:buFont typeface="Wingdings" pitchFamily="2" charset="2"/>
              <a:buChar char="l"/>
            </a:pPr>
            <a:r>
              <a:rPr lang="en" altLang="ja-JP" sz="2400" b="1" dirty="0">
                <a:solidFill>
                  <a:srgbClr val="FFFF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Provided High precision mask substrates</a:t>
            </a:r>
            <a:r>
              <a:rPr lang="en-US" altLang="ja-JP" sz="2400" b="1" dirty="0">
                <a:solidFill>
                  <a:srgbClr val="FFFF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.</a:t>
            </a:r>
            <a:r>
              <a:rPr lang="en-US" altLang="ja-JP" sz="2400" b="1" dirty="0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    </a:t>
            </a:r>
            <a:br>
              <a:rPr lang="en-US" altLang="ja-JP" sz="2400" b="1" dirty="0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</a:br>
            <a:r>
              <a:rPr lang="en-US" altLang="ja-JP" sz="24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(fabricated by NASA and a</a:t>
            </a:r>
            <a:r>
              <a:rPr lang="en-US" altLang="ja-JP" sz="2400" dirty="0">
                <a:latin typeface="MS PGothic" panose="020B0600070205080204" pitchFamily="34" charset="-128"/>
                <a:ea typeface="MS PGothic" panose="020B0600070205080204" pitchFamily="34" charset="-128"/>
              </a:rPr>
              <a:t>ssembled to optical interface).</a:t>
            </a:r>
          </a:p>
          <a:p>
            <a:pPr marL="345150" indent="-342900">
              <a:spcBef>
                <a:spcPts val="600"/>
              </a:spcBef>
              <a:buFont typeface="Wingdings" pitchFamily="2" charset="2"/>
              <a:buChar char="l"/>
            </a:pPr>
            <a:r>
              <a:rPr lang="en-US" altLang="ja-JP" sz="2400" b="1" dirty="0">
                <a:solidFill>
                  <a:srgbClr val="FFFF00"/>
                </a:solidFill>
                <a:latin typeface="Calibri" panose="020F0502020204030204"/>
                <a:ea typeface="游ゴシック" panose="020B0400000000000000" pitchFamily="50" charset="-128"/>
              </a:rPr>
              <a:t>Polarimetry</a:t>
            </a:r>
            <a:r>
              <a:rPr lang="ja-JP" altLang="en-US" sz="2400" b="1">
                <a:solidFill>
                  <a:srgbClr val="FFFF00"/>
                </a:solidFill>
                <a:latin typeface="Calibri" panose="020F0502020204030204"/>
                <a:ea typeface="游ゴシック" panose="020B0400000000000000" pitchFamily="50" charset="-128"/>
              </a:rPr>
              <a:t> </a:t>
            </a:r>
            <a:r>
              <a:rPr lang="en-US" altLang="ja-JP" sz="2400" b="1" dirty="0">
                <a:solidFill>
                  <a:srgbClr val="FFFF00"/>
                </a:solidFill>
                <a:latin typeface="Calibri" panose="020F0502020204030204"/>
                <a:ea typeface="游ゴシック" panose="020B0400000000000000" pitchFamily="50" charset="-128"/>
              </a:rPr>
              <a:t>Unit </a:t>
            </a:r>
            <a:r>
              <a:rPr lang="en-US" altLang="ja-JP" sz="2400" b="1" dirty="0">
                <a:latin typeface="Calibri" panose="020F0502020204030204"/>
                <a:ea typeface="游ゴシック" panose="020B0400000000000000" pitchFamily="50" charset="-128"/>
              </a:rPr>
              <a:t>(</a:t>
            </a:r>
            <a:r>
              <a:rPr kumimoji="1" lang="en-US" altLang="ja-JP" sz="2400" b="1" dirty="0" err="1">
                <a:solidFill>
                  <a:srgbClr val="FFFF00"/>
                </a:solidFill>
                <a:latin typeface="Calibri" panose="020F0502020204030204"/>
                <a:ea typeface="游ゴシック" panose="020B0400000000000000" pitchFamily="50" charset="-128"/>
              </a:rPr>
              <a:t>Wollastron</a:t>
            </a:r>
            <a:r>
              <a:rPr kumimoji="1" lang="en-US" altLang="ja-JP" sz="2400" b="1" dirty="0">
                <a:solidFill>
                  <a:srgbClr val="FFFF00"/>
                </a:solidFill>
                <a:latin typeface="Calibri" panose="020F0502020204030204"/>
                <a:ea typeface="游ゴシック" panose="020B0400000000000000" pitchFamily="50" charset="-128"/>
              </a:rPr>
              <a:t> Prism</a:t>
            </a:r>
            <a:r>
              <a:rPr lang="en-US" altLang="ja-JP" sz="2400" b="1" dirty="0">
                <a:solidFill>
                  <a:srgbClr val="FFFF00"/>
                </a:solidFill>
                <a:latin typeface="Calibri" panose="020F0502020204030204"/>
                <a:ea typeface="游ゴシック" panose="020B0400000000000000" pitchFamily="50" charset="-128"/>
              </a:rPr>
              <a:t>s</a:t>
            </a:r>
            <a:r>
              <a:rPr lang="en-US" altLang="ja-JP" sz="2400" b="1" dirty="0">
                <a:latin typeface="Calibri" panose="020F0502020204030204"/>
                <a:ea typeface="游ゴシック" panose="020B0400000000000000" pitchFamily="50" charset="-128"/>
              </a:rPr>
              <a:t> and </a:t>
            </a:r>
            <a:r>
              <a:rPr lang="en-US" altLang="ja-JP" sz="2400" b="1" dirty="0">
                <a:solidFill>
                  <a:srgbClr val="FFFF00"/>
                </a:solidFill>
                <a:latin typeface="Calibri" panose="020F0502020204030204"/>
                <a:ea typeface="游ゴシック" panose="020B0400000000000000" pitchFamily="50" charset="-128"/>
              </a:rPr>
              <a:t>camera Lenses</a:t>
            </a:r>
            <a:r>
              <a:rPr kumimoji="1" lang="en-US" altLang="ja-JP" sz="2400" b="1" dirty="0">
                <a:solidFill>
                  <a:srgbClr val="FFFF00"/>
                </a:solidFill>
                <a:latin typeface="Calibri" panose="020F0502020204030204"/>
                <a:ea typeface="游ゴシック" panose="020B0400000000000000" pitchFamily="50" charset="-128"/>
              </a:rPr>
              <a:t> </a:t>
            </a:r>
            <a:r>
              <a:rPr kumimoji="1" lang="en-US" altLang="ja-JP" sz="2400" b="1" dirty="0">
                <a:latin typeface="Calibri" panose="020F0502020204030204"/>
                <a:ea typeface="游ゴシック" panose="020B0400000000000000" pitchFamily="50" charset="-128"/>
              </a:rPr>
              <a:t>are designed and fabricated in Japan, assembled to CGI</a:t>
            </a:r>
            <a:r>
              <a:rPr kumimoji="1" lang="en-US" altLang="ja-JP" sz="24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)</a:t>
            </a:r>
            <a:endParaRPr lang="en-US" altLang="ja-JP" sz="24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Polarimetry of planetary reflections ➡Improve effective contrast by </a:t>
            </a:r>
            <a:r>
              <a:rPr kumimoji="1" lang="en-US" altLang="ja-JP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1-2 </a:t>
            </a:r>
            <a:r>
              <a:rPr kumimoji="1"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orders of magnitude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Polarimetry of protoplanetary disks ➡Disks in terrestrial planet forming regions</a:t>
            </a:r>
            <a:r>
              <a:rPr kumimoji="1" lang="ja-JP" altLang="en-US" sz="2400">
                <a:latin typeface="Calibri" panose="020F0502020204030204" pitchFamily="34" charset="0"/>
                <a:cs typeface="Calibri" panose="020F0502020204030204" pitchFamily="34" charset="0"/>
              </a:rPr>
              <a:t>　</a:t>
            </a:r>
            <a:r>
              <a:rPr lang="en-US" altLang="ja-JP" sz="2400" dirty="0">
                <a:latin typeface="MS PGothic" panose="020B0600070205080204" pitchFamily="34" charset="-128"/>
                <a:ea typeface="MS PGothic" panose="020B0600070205080204" pitchFamily="34" charset="-128"/>
              </a:rPr>
              <a:t>  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A266F05-5C90-E026-BC8E-E41C68E649E8}"/>
              </a:ext>
            </a:extLst>
          </p:cNvPr>
          <p:cNvSpPr txBox="1"/>
          <p:nvPr/>
        </p:nvSpPr>
        <p:spPr>
          <a:xfrm>
            <a:off x="8065272" y="335294"/>
            <a:ext cx="2760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Focal Plane Mask in FPAM</a:t>
            </a:r>
            <a:endParaRPr kumimoji="1" lang="ja-JP" altLang="en-US">
              <a:solidFill>
                <a:srgbClr val="FF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7106B70-6A4A-04AB-898F-0389ACCC5BBE}"/>
              </a:ext>
            </a:extLst>
          </p:cNvPr>
          <p:cNvSpPr txBox="1"/>
          <p:nvPr/>
        </p:nvSpPr>
        <p:spPr>
          <a:xfrm>
            <a:off x="8147041" y="2390024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Shaped-pupil Mask in SPAM</a:t>
            </a:r>
            <a:endParaRPr kumimoji="1" lang="ja-JP" altLang="en-US">
              <a:solidFill>
                <a:srgbClr val="FF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pic>
        <p:nvPicPr>
          <p:cNvPr id="16" name="Content Placeholder 7">
            <a:extLst>
              <a:ext uri="{FF2B5EF4-FFF2-40B4-BE49-F238E27FC236}">
                <a16:creationId xmlns:a16="http://schemas.microsoft.com/office/drawing/2014/main" id="{EFCB19C7-331B-7847-0015-A9420A7F3B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86" y="4113059"/>
            <a:ext cx="2752483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F7D9895-571A-392F-B735-AF062790EF7E}"/>
              </a:ext>
            </a:extLst>
          </p:cNvPr>
          <p:cNvSpPr txBox="1"/>
          <p:nvPr/>
        </p:nvSpPr>
        <p:spPr>
          <a:xfrm>
            <a:off x="359635" y="6446363"/>
            <a:ext cx="513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kumimoji="1" lang="en-US" altLang="ja-JP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CGI</a:t>
            </a:r>
            <a:endParaRPr kumimoji="1" lang="ja-JP" altLang="en-US" b="1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554CF7E2-E04D-3898-4D11-D86342517FCC}"/>
              </a:ext>
            </a:extLst>
          </p:cNvPr>
          <p:cNvCxnSpPr>
            <a:cxnSpLocks/>
          </p:cNvCxnSpPr>
          <p:nvPr/>
        </p:nvCxnSpPr>
        <p:spPr>
          <a:xfrm flipH="1" flipV="1">
            <a:off x="2126892" y="4778195"/>
            <a:ext cx="834343" cy="1402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円/楕円 3">
            <a:extLst>
              <a:ext uri="{FF2B5EF4-FFF2-40B4-BE49-F238E27FC236}">
                <a16:creationId xmlns:a16="http://schemas.microsoft.com/office/drawing/2014/main" id="{84FE9B73-10A6-3296-8734-016D0899E0DE}"/>
              </a:ext>
            </a:extLst>
          </p:cNvPr>
          <p:cNvSpPr>
            <a:spLocks noChangeAspect="1"/>
          </p:cNvSpPr>
          <p:nvPr/>
        </p:nvSpPr>
        <p:spPr bwMode="auto">
          <a:xfrm>
            <a:off x="1800257" y="4561799"/>
            <a:ext cx="530473" cy="432792"/>
          </a:xfrm>
          <a:prstGeom prst="ellips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defRPr/>
            </a:pPr>
            <a:endParaRPr kumimoji="0" lang="ja-JP" altLang="en-US" sz="1400">
              <a:solidFill>
                <a:srgbClr val="ED7D31"/>
              </a:solidFill>
            </a:endParaRP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80EC7C39-B774-AD05-D7E6-55343BC0A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9404" y="8381936"/>
            <a:ext cx="1351652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defTabSz="342900" eaLnBrk="1" hangingPunct="1">
              <a:defRPr/>
            </a:pPr>
            <a:r>
              <a:rPr kumimoji="0" lang="en-US" altLang="ja-JP" sz="825" dirty="0">
                <a:solidFill>
                  <a:srgbClr val="000000"/>
                </a:solidFill>
                <a:latin typeface="Century Gothic" panose="020B0502020202020204" pitchFamily="34" charset="0"/>
                <a:ea typeface="游ゴシック" panose="020B0400000000000000" pitchFamily="50" charset="-128"/>
              </a:rPr>
              <a:t>(Perrin et al. 2015, </a:t>
            </a:r>
            <a:r>
              <a:rPr kumimoji="0" lang="en-US" altLang="ja-JP" sz="825" dirty="0" err="1">
                <a:solidFill>
                  <a:srgbClr val="000000"/>
                </a:solidFill>
                <a:latin typeface="Century Gothic" panose="020B0502020202020204" pitchFamily="34" charset="0"/>
                <a:ea typeface="游ゴシック" panose="020B0400000000000000" pitchFamily="50" charset="-128"/>
              </a:rPr>
              <a:t>ApJ</a:t>
            </a:r>
            <a:r>
              <a:rPr kumimoji="0" lang="en-US" altLang="ja-JP" sz="825" dirty="0">
                <a:solidFill>
                  <a:srgbClr val="000000"/>
                </a:solidFill>
                <a:latin typeface="Century Gothic" panose="020B0502020202020204" pitchFamily="34" charset="0"/>
                <a:ea typeface="游ゴシック" panose="020B0400000000000000" pitchFamily="50" charset="-128"/>
              </a:rPr>
              <a:t>)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E2F4426-F9E6-52AC-4656-481AACDAC601}"/>
              </a:ext>
            </a:extLst>
          </p:cNvPr>
          <p:cNvSpPr txBox="1"/>
          <p:nvPr/>
        </p:nvSpPr>
        <p:spPr>
          <a:xfrm>
            <a:off x="3459991" y="3803492"/>
            <a:ext cx="2841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Polarization Unit in DPAM</a:t>
            </a:r>
            <a:endParaRPr kumimoji="1" lang="ja-JP" altLang="en-US">
              <a:solidFill>
                <a:srgbClr val="FF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12B53EE8-E9E9-16FA-7598-3B0478438AD6}"/>
              </a:ext>
            </a:extLst>
          </p:cNvPr>
          <p:cNvGrpSpPr/>
          <p:nvPr/>
        </p:nvGrpSpPr>
        <p:grpSpPr>
          <a:xfrm>
            <a:off x="6225249" y="4762897"/>
            <a:ext cx="5945376" cy="1978150"/>
            <a:chOff x="6225249" y="4762897"/>
            <a:chExt cx="5945376" cy="1978150"/>
          </a:xfrm>
        </p:grpSpPr>
        <p:sp>
          <p:nvSpPr>
            <p:cNvPr id="25" name="TextBox 34">
              <a:extLst>
                <a:ext uri="{FF2B5EF4-FFF2-40B4-BE49-F238E27FC236}">
                  <a16:creationId xmlns:a16="http://schemas.microsoft.com/office/drawing/2014/main" id="{6991346E-05D2-2CCA-8468-DAEF92C1D1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95338" y="5629412"/>
              <a:ext cx="184731" cy="219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defTabSz="342900" eaLnBrk="1" hangingPunct="1">
                <a:defRPr/>
              </a:pPr>
              <a:endParaRPr lang="en-US" altLang="ja-JP" sz="825" b="1">
                <a:solidFill>
                  <a:srgbClr val="FF0000"/>
                </a:solidFill>
                <a:ea typeface="游ゴシック" panose="020B0400000000000000" pitchFamily="50" charset="-128"/>
              </a:endParaRPr>
            </a:p>
          </p:txBody>
        </p:sp>
        <p:pic>
          <p:nvPicPr>
            <p:cNvPr id="31" name="Picture 5">
              <a:extLst>
                <a:ext uri="{FF2B5EF4-FFF2-40B4-BE49-F238E27FC236}">
                  <a16:creationId xmlns:a16="http://schemas.microsoft.com/office/drawing/2014/main" id="{8603AD56-B7B3-C3C6-4BDD-B18D201566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25" r="28083" b="28400"/>
            <a:stretch/>
          </p:blipFill>
          <p:spPr bwMode="auto">
            <a:xfrm>
              <a:off x="6225249" y="4820895"/>
              <a:ext cx="3249998" cy="168751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3" name="Picture 32">
              <a:extLst>
                <a:ext uri="{FF2B5EF4-FFF2-40B4-BE49-F238E27FC236}">
                  <a16:creationId xmlns:a16="http://schemas.microsoft.com/office/drawing/2014/main" id="{EB8B74B3-01E6-1B36-4B39-54667963FE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89"/>
            <a:stretch/>
          </p:blipFill>
          <p:spPr bwMode="auto">
            <a:xfrm>
              <a:off x="9364356" y="4762897"/>
              <a:ext cx="2806269" cy="1927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Box 37">
              <a:extLst>
                <a:ext uri="{FF2B5EF4-FFF2-40B4-BE49-F238E27FC236}">
                  <a16:creationId xmlns:a16="http://schemas.microsoft.com/office/drawing/2014/main" id="{31CEC361-6887-ADC1-9E83-5E0D5997E4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41781" y="6170418"/>
              <a:ext cx="142218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defTabSz="342900" eaLnBrk="1" hangingPunct="1">
                <a:defRPr/>
              </a:pPr>
              <a:r>
                <a:rPr lang="en-US" altLang="ja-JP" sz="1200" b="1" dirty="0">
                  <a:solidFill>
                    <a:srgbClr val="000000"/>
                  </a:solidFill>
                  <a:ea typeface="游ゴシック" panose="020B0400000000000000" pitchFamily="50" charset="-128"/>
                </a:rPr>
                <a:t>Difference Image</a:t>
              </a:r>
            </a:p>
          </p:txBody>
        </p:sp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id="{F2884AE3-5357-1CB4-A6B1-E791EB8B47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44210" y="6479437"/>
              <a:ext cx="2719014" cy="26161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defTabSz="342900" eaLnBrk="1" hangingPunct="1">
                <a:defRPr/>
              </a:pPr>
              <a:r>
                <a:rPr lang="en-US" altLang="ja-JP" sz="1100" b="1" dirty="0">
                  <a:solidFill>
                    <a:srgbClr val="000000"/>
                  </a:solidFill>
                  <a:ea typeface="游ゴシック" panose="020B0400000000000000" pitchFamily="50" charset="-128"/>
                </a:rPr>
                <a:t>Orthogonal Polarizations</a:t>
              </a:r>
              <a:r>
                <a:rPr lang="ja-JP" altLang="en-US" sz="1100" b="1">
                  <a:solidFill>
                    <a:srgbClr val="000000"/>
                  </a:solidFill>
                  <a:ea typeface="游ゴシック" panose="020B0400000000000000" pitchFamily="50" charset="-128"/>
                </a:rPr>
                <a:t> </a:t>
              </a:r>
              <a:r>
                <a:rPr lang="en-US" altLang="ja-JP" sz="1100" b="1" dirty="0">
                  <a:solidFill>
                    <a:srgbClr val="000000"/>
                  </a:solidFill>
                  <a:ea typeface="游ゴシック" panose="020B0400000000000000" pitchFamily="50" charset="-128"/>
                </a:rPr>
                <a:t>(o-</a:t>
              </a:r>
              <a:r>
                <a:rPr lang="ja-JP" altLang="en-US" sz="1100" b="1">
                  <a:solidFill>
                    <a:srgbClr val="000000"/>
                  </a:solidFill>
                  <a:ea typeface="游ゴシック" panose="020B0400000000000000" pitchFamily="50" charset="-128"/>
                </a:rPr>
                <a:t> </a:t>
              </a:r>
              <a:r>
                <a:rPr lang="en-US" altLang="ja-JP" sz="1100" b="1" dirty="0">
                  <a:solidFill>
                    <a:srgbClr val="000000"/>
                  </a:solidFill>
                  <a:ea typeface="游ゴシック" panose="020B0400000000000000" pitchFamily="50" charset="-128"/>
                </a:rPr>
                <a:t>&amp;</a:t>
              </a:r>
              <a:r>
                <a:rPr lang="ja-JP" altLang="en-US" sz="1100" b="1">
                  <a:solidFill>
                    <a:srgbClr val="000000"/>
                  </a:solidFill>
                  <a:ea typeface="游ゴシック" panose="020B0400000000000000" pitchFamily="50" charset="-128"/>
                </a:rPr>
                <a:t> </a:t>
              </a:r>
              <a:r>
                <a:rPr lang="en-US" altLang="ja-JP" sz="1100" b="1" dirty="0">
                  <a:solidFill>
                    <a:srgbClr val="000000"/>
                  </a:solidFill>
                  <a:ea typeface="游ゴシック" panose="020B0400000000000000" pitchFamily="50" charset="-128"/>
                </a:rPr>
                <a:t>e-rays)</a:t>
              </a:r>
            </a:p>
          </p:txBody>
        </p:sp>
        <p:sp>
          <p:nvSpPr>
            <p:cNvPr id="26" name="TextBox 35">
              <a:extLst>
                <a:ext uri="{FF2B5EF4-FFF2-40B4-BE49-F238E27FC236}">
                  <a16:creationId xmlns:a16="http://schemas.microsoft.com/office/drawing/2014/main" id="{C4BA1333-C6C8-0E1C-63D1-C3ACFE652F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49277" y="4777411"/>
              <a:ext cx="646222" cy="219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defTabSz="342900" eaLnBrk="1" hangingPunct="1">
                <a:defRPr/>
              </a:pPr>
              <a:r>
                <a:rPr lang="en-US" altLang="ja-JP" sz="825" b="1" dirty="0">
                  <a:solidFill>
                    <a:srgbClr val="000000"/>
                  </a:solidFill>
                  <a:ea typeface="游ゴシック" panose="020B0400000000000000" pitchFamily="50" charset="-128"/>
                </a:rPr>
                <a:t>Double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0355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604225-30C2-5763-E9A0-B4C8BFEEC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221" y="233443"/>
            <a:ext cx="9544581" cy="847224"/>
          </a:xfrm>
        </p:spPr>
        <p:txBody>
          <a:bodyPr/>
          <a:lstStyle/>
          <a:p>
            <a:r>
              <a:rPr kumimoji="1" lang="en-US" altLang="ja-JP" sz="4000" dirty="0">
                <a:solidFill>
                  <a:srgbClr val="FFFF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JAXA’s Participation for Roman CPP</a:t>
            </a:r>
            <a:endParaRPr kumimoji="1" lang="ja-JP" altLang="en-US" sz="4000">
              <a:solidFill>
                <a:srgbClr val="FFFF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355C8E6-9EA4-3AF5-0CC9-FD2FDB21536C}"/>
              </a:ext>
            </a:extLst>
          </p:cNvPr>
          <p:cNvSpPr txBox="1"/>
          <p:nvPr/>
        </p:nvSpPr>
        <p:spPr>
          <a:xfrm>
            <a:off x="438752" y="1372635"/>
            <a:ext cx="63750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ja-JP" sz="2400" b="1" dirty="0">
              <a:solidFill>
                <a:srgbClr val="0070C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BDB54AC-F4B5-9ED1-C73D-E471254BD489}"/>
              </a:ext>
            </a:extLst>
          </p:cNvPr>
          <p:cNvSpPr txBox="1"/>
          <p:nvPr/>
        </p:nvSpPr>
        <p:spPr>
          <a:xfrm>
            <a:off x="7620278" y="2232837"/>
            <a:ext cx="46192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C00000"/>
                </a:solidFill>
              </a:rPr>
              <a:t>CPP in-person Meeting </a:t>
            </a:r>
          </a:p>
          <a:p>
            <a:pPr algn="ctr"/>
            <a:r>
              <a:rPr lang="en-US" altLang="ja-JP" sz="2400" b="1" dirty="0">
                <a:solidFill>
                  <a:srgbClr val="C00000"/>
                </a:solidFill>
              </a:rPr>
              <a:t>at Yokohama/Japan June 2024 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4161AD55-B487-11CE-64BC-DC3D2732B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47" t="31913" r="3110" b="16084"/>
          <a:stretch/>
        </p:blipFill>
        <p:spPr>
          <a:xfrm>
            <a:off x="4750528" y="3063834"/>
            <a:ext cx="7441472" cy="342489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ABE414B-2F9D-D049-B4A5-68A8F725CDCD}"/>
              </a:ext>
            </a:extLst>
          </p:cNvPr>
          <p:cNvSpPr txBox="1"/>
          <p:nvPr/>
        </p:nvSpPr>
        <p:spPr>
          <a:xfrm>
            <a:off x="323676" y="1045042"/>
            <a:ext cx="1132377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FFFF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18 Japanese scientists signed the CPP Collaboration Agreement </a:t>
            </a:r>
          </a:p>
          <a:p>
            <a:r>
              <a:rPr lang="en-US" altLang="ja-JP" sz="2800" b="1" dirty="0">
                <a:solidFill>
                  <a:srgbClr val="FFFF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(about 30 people signed up for the CPP-J mailing list)</a:t>
            </a:r>
          </a:p>
          <a:p>
            <a:r>
              <a:rPr lang="en-US" altLang="ja-JP" sz="2800" dirty="0">
                <a:latin typeface="MS PGothic" panose="020B0600070205080204" pitchFamily="34" charset="-128"/>
                <a:ea typeface="MS PGothic" panose="020B0600070205080204" pitchFamily="34" charset="-128"/>
              </a:rPr>
              <a:t>Discussions of CPP contributions from Japan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800" dirty="0">
                <a:latin typeface="MS PGothic" panose="020B0600070205080204" pitchFamily="34" charset="-128"/>
                <a:ea typeface="MS PGothic" panose="020B0600070205080204" pitchFamily="34" charset="-128"/>
              </a:rPr>
              <a:t>Polarimetry-related issues (technical/scientific)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800" dirty="0">
                <a:latin typeface="MS PGothic" panose="020B0600070205080204" pitchFamily="34" charset="-128"/>
                <a:ea typeface="MS PGothic" panose="020B0600070205080204" pitchFamily="34" charset="-128"/>
              </a:rPr>
              <a:t>Synergistic observation with Subaru telescope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800" dirty="0">
                <a:latin typeface="MS PGothic" panose="020B0600070205080204" pitchFamily="34" charset="-128"/>
                <a:ea typeface="MS PGothic" panose="020B0600070205080204" pitchFamily="34" charset="-128"/>
              </a:rPr>
              <a:t>New post-processing technique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800" dirty="0">
                <a:latin typeface="MS PGothic" panose="020B0600070205080204" pitchFamily="34" charset="-128"/>
                <a:ea typeface="MS PGothic" panose="020B0600070205080204" pitchFamily="34" charset="-128"/>
              </a:rPr>
              <a:t>Developments of atmospheric retrieval code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ja-JP" sz="28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endParaRPr lang="en-US" altLang="ja-JP" sz="2800" b="1" dirty="0">
              <a:solidFill>
                <a:srgbClr val="0070C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r>
              <a:rPr lang="en-US" altLang="ja-JP" sz="2800" b="1" dirty="0">
                <a:solidFill>
                  <a:srgbClr val="FFFF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Polarimetry working group (Japan/US co-leads)</a:t>
            </a:r>
          </a:p>
          <a:p>
            <a:r>
              <a:rPr lang="en-US" altLang="ja-JP" sz="2800" dirty="0">
                <a:latin typeface="MS PGothic" panose="020B0600070205080204" pitchFamily="34" charset="-128"/>
                <a:ea typeface="MS PGothic" panose="020B0600070205080204" pitchFamily="34" charset="-128"/>
              </a:rPr>
              <a:t>The fourth working group in CPP </a:t>
            </a:r>
          </a:p>
          <a:p>
            <a:r>
              <a:rPr lang="en-US" altLang="ja-JP" sz="2800" dirty="0">
                <a:latin typeface="MS PGothic" panose="020B0600070205080204" pitchFamily="34" charset="-128"/>
                <a:ea typeface="MS PGothic" panose="020B0600070205080204" pitchFamily="34" charset="-128"/>
              </a:rPr>
              <a:t>Roman polarimetry-related issues will start soon </a:t>
            </a:r>
          </a:p>
        </p:txBody>
      </p:sp>
    </p:spTree>
    <p:extLst>
      <p:ext uri="{BB962C8B-B14F-4D97-AF65-F5344CB8AC3E}">
        <p14:creationId xmlns:p14="http://schemas.microsoft.com/office/powerpoint/2010/main" val="1988401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屋外, 望遠鏡, 山, 雪 が含まれている画像&#10;&#10;自動的に生成された説明">
            <a:extLst>
              <a:ext uri="{FF2B5EF4-FFF2-40B4-BE49-F238E27FC236}">
                <a16:creationId xmlns:a16="http://schemas.microsoft.com/office/drawing/2014/main" id="{F45A0DAB-1E9E-1AF6-F7C2-B73CF2B58C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5" t="16169" r="25104"/>
          <a:stretch/>
        </p:blipFill>
        <p:spPr>
          <a:xfrm>
            <a:off x="7481455" y="-6200"/>
            <a:ext cx="4652489" cy="458349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6A4251A-F3DD-452E-BBD1-A3211C28D4F7}"/>
              </a:ext>
            </a:extLst>
          </p:cNvPr>
          <p:cNvSpPr/>
          <p:nvPr/>
        </p:nvSpPr>
        <p:spPr>
          <a:xfrm>
            <a:off x="1742472" y="-6200"/>
            <a:ext cx="83477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altLang="ja-JP" sz="2800" b="1" dirty="0">
                <a:solidFill>
                  <a:srgbClr val="FFFF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Data downlink by JAXA</a:t>
            </a:r>
            <a:r>
              <a:rPr lang="en-US" altLang="ja-JP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Misasa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 54m Deep Space Station</a:t>
            </a:r>
            <a:endParaRPr lang="en-US" altLang="ja-JP" sz="2800" b="1" dirty="0">
              <a:solidFill>
                <a:srgbClr val="0000FF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90FB35D2-03C3-4667-A69A-B154FC022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337" y="2460148"/>
            <a:ext cx="5985513" cy="3851548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07DCA0C4-1A13-407E-8ED4-66506A3993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7167139"/>
              </p:ext>
            </p:extLst>
          </p:nvPr>
        </p:nvGraphicFramePr>
        <p:xfrm>
          <a:off x="9075869" y="5092415"/>
          <a:ext cx="3116131" cy="1667738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715355">
                  <a:extLst>
                    <a:ext uri="{9D8B030D-6E8A-4147-A177-3AD203B41FA5}">
                      <a16:colId xmlns:a16="http://schemas.microsoft.com/office/drawing/2014/main" val="3877041222"/>
                    </a:ext>
                  </a:extLst>
                </a:gridCol>
                <a:gridCol w="874550">
                  <a:extLst>
                    <a:ext uri="{9D8B030D-6E8A-4147-A177-3AD203B41FA5}">
                      <a16:colId xmlns:a16="http://schemas.microsoft.com/office/drawing/2014/main" val="3521643683"/>
                    </a:ext>
                  </a:extLst>
                </a:gridCol>
                <a:gridCol w="666485">
                  <a:extLst>
                    <a:ext uri="{9D8B030D-6E8A-4147-A177-3AD203B41FA5}">
                      <a16:colId xmlns:a16="http://schemas.microsoft.com/office/drawing/2014/main" val="3017478333"/>
                    </a:ext>
                  </a:extLst>
                </a:gridCol>
                <a:gridCol w="859741">
                  <a:extLst>
                    <a:ext uri="{9D8B030D-6E8A-4147-A177-3AD203B41FA5}">
                      <a16:colId xmlns:a16="http://schemas.microsoft.com/office/drawing/2014/main" val="4287757057"/>
                    </a:ext>
                  </a:extLst>
                </a:gridCol>
              </a:tblGrid>
              <a:tr h="1305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800" kern="0">
                          <a:effectLst/>
                        </a:rPr>
                        <a:t>ミッション</a:t>
                      </a:r>
                      <a:endParaRPr lang="ja-JP" sz="9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6748" marR="7674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800" kern="0">
                          <a:effectLst/>
                        </a:rPr>
                        <a:t>軌道</a:t>
                      </a:r>
                      <a:endParaRPr lang="ja-JP" sz="9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6748" marR="7674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800" kern="0" dirty="0">
                          <a:effectLst/>
                        </a:rPr>
                        <a:t>通信帯</a:t>
                      </a:r>
                      <a:endParaRPr lang="ja-JP" sz="9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6748" marR="7674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800" kern="0">
                          <a:effectLst/>
                        </a:rPr>
                        <a:t>データ通信率</a:t>
                      </a:r>
                      <a:endParaRPr lang="ja-JP" sz="9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6748" marR="76748" marT="0" marB="0"/>
                </a:tc>
                <a:extLst>
                  <a:ext uri="{0D108BD9-81ED-4DB2-BD59-A6C34878D82A}">
                    <a16:rowId xmlns:a16="http://schemas.microsoft.com/office/drawing/2014/main" val="2363693662"/>
                  </a:ext>
                </a:extLst>
              </a:tr>
              <a:tr h="24643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WMAP</a:t>
                      </a:r>
                      <a:endParaRPr lang="ja-JP" sz="9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6748" marR="7674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effectLst/>
                        </a:rPr>
                        <a:t>L2</a:t>
                      </a:r>
                      <a:r>
                        <a:rPr lang="ja-JP" sz="800" kern="0" dirty="0">
                          <a:effectLst/>
                        </a:rPr>
                        <a:t>　リサージュ</a:t>
                      </a:r>
                      <a:endParaRPr lang="ja-JP" sz="9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6748" marR="7674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S (2GHZ)</a:t>
                      </a:r>
                      <a:endParaRPr lang="ja-JP" sz="9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6748" marR="7674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667kbps</a:t>
                      </a:r>
                      <a:endParaRPr lang="ja-JP" sz="9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6748" marR="76748" marT="0" marB="0"/>
                </a:tc>
                <a:extLst>
                  <a:ext uri="{0D108BD9-81ED-4DB2-BD59-A6C34878D82A}">
                    <a16:rowId xmlns:a16="http://schemas.microsoft.com/office/drawing/2014/main" val="926132141"/>
                  </a:ext>
                </a:extLst>
              </a:tr>
              <a:tr h="1305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Planck</a:t>
                      </a:r>
                      <a:endParaRPr lang="ja-JP" sz="9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6748" marR="7674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L2  </a:t>
                      </a:r>
                      <a:r>
                        <a:rPr lang="ja-JP" sz="800" kern="0">
                          <a:effectLst/>
                        </a:rPr>
                        <a:t>リサージュ</a:t>
                      </a:r>
                      <a:endParaRPr lang="ja-JP" sz="9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6748" marR="7674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X</a:t>
                      </a:r>
                      <a:endParaRPr lang="ja-JP" sz="9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6748" marR="7674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1.5Mbps</a:t>
                      </a:r>
                      <a:endParaRPr lang="ja-JP" sz="9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6748" marR="76748" marT="0" marB="0"/>
                </a:tc>
                <a:extLst>
                  <a:ext uri="{0D108BD9-81ED-4DB2-BD59-A6C34878D82A}">
                    <a16:rowId xmlns:a16="http://schemas.microsoft.com/office/drawing/2014/main" val="4264379230"/>
                  </a:ext>
                </a:extLst>
              </a:tr>
              <a:tr h="1305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Herschel</a:t>
                      </a:r>
                      <a:endParaRPr lang="ja-JP" sz="9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6748" marR="7674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L2  </a:t>
                      </a:r>
                      <a:r>
                        <a:rPr lang="ja-JP" sz="800" kern="0">
                          <a:effectLst/>
                        </a:rPr>
                        <a:t>リサージュ</a:t>
                      </a:r>
                      <a:endParaRPr lang="ja-JP" sz="9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6748" marR="7674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X</a:t>
                      </a:r>
                      <a:endParaRPr lang="ja-JP" sz="9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6748" marR="7674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1.5Mbps</a:t>
                      </a:r>
                      <a:endParaRPr lang="ja-JP" sz="9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6748" marR="76748" marT="0" marB="0"/>
                </a:tc>
                <a:extLst>
                  <a:ext uri="{0D108BD9-81ED-4DB2-BD59-A6C34878D82A}">
                    <a16:rowId xmlns:a16="http://schemas.microsoft.com/office/drawing/2014/main" val="2832248272"/>
                  </a:ext>
                </a:extLst>
              </a:tr>
              <a:tr h="1305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GAIA</a:t>
                      </a:r>
                      <a:endParaRPr lang="ja-JP" sz="9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6748" marR="7674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L2  </a:t>
                      </a:r>
                      <a:r>
                        <a:rPr lang="ja-JP" sz="800" kern="0">
                          <a:effectLst/>
                        </a:rPr>
                        <a:t>リサージュ</a:t>
                      </a:r>
                      <a:endParaRPr lang="ja-JP" sz="9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6748" marR="7674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X</a:t>
                      </a:r>
                      <a:endParaRPr lang="ja-JP" sz="9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6748" marR="7674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8.7Mbps</a:t>
                      </a:r>
                      <a:endParaRPr lang="ja-JP" sz="9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6748" marR="76748" marT="0" marB="0"/>
                </a:tc>
                <a:extLst>
                  <a:ext uri="{0D108BD9-81ED-4DB2-BD59-A6C34878D82A}">
                    <a16:rowId xmlns:a16="http://schemas.microsoft.com/office/drawing/2014/main" val="4270351543"/>
                  </a:ext>
                </a:extLst>
              </a:tr>
              <a:tr h="1305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JWST</a:t>
                      </a:r>
                      <a:endParaRPr lang="ja-JP" sz="9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6748" marR="7674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L2  </a:t>
                      </a:r>
                      <a:r>
                        <a:rPr lang="ja-JP" sz="800" kern="0">
                          <a:effectLst/>
                        </a:rPr>
                        <a:t>ハロー</a:t>
                      </a:r>
                      <a:endParaRPr lang="ja-JP" sz="9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6748" marR="7674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Ka</a:t>
                      </a:r>
                      <a:endParaRPr lang="ja-JP" sz="9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6748" marR="7674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effectLst/>
                        </a:rPr>
                        <a:t>16Mbps-</a:t>
                      </a:r>
                      <a:endParaRPr lang="ja-JP" sz="9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6748" marR="76748" marT="0" marB="0"/>
                </a:tc>
                <a:extLst>
                  <a:ext uri="{0D108BD9-81ED-4DB2-BD59-A6C34878D82A}">
                    <a16:rowId xmlns:a16="http://schemas.microsoft.com/office/drawing/2014/main" val="1375609603"/>
                  </a:ext>
                </a:extLst>
              </a:tr>
              <a:tr h="24643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effectLst/>
                        </a:rPr>
                        <a:t>Euclid </a:t>
                      </a:r>
                      <a:endParaRPr lang="ja-JP" sz="9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6748" marR="7674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effectLst/>
                        </a:rPr>
                        <a:t>L2  </a:t>
                      </a:r>
                      <a:endParaRPr lang="ja-JP" sz="9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6748" marR="7674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Ka</a:t>
                      </a:r>
                      <a:endParaRPr lang="ja-JP" sz="9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6748" marR="7674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74Mbps, 850Gbpd</a:t>
                      </a:r>
                      <a:endParaRPr lang="ja-JP" sz="9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6748" marR="76748" marT="0" marB="0"/>
                </a:tc>
                <a:extLst>
                  <a:ext uri="{0D108BD9-81ED-4DB2-BD59-A6C34878D82A}">
                    <a16:rowId xmlns:a16="http://schemas.microsoft.com/office/drawing/2014/main" val="3764836278"/>
                  </a:ext>
                </a:extLst>
              </a:tr>
              <a:tr h="1305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0" dirty="0" err="1">
                          <a:effectLst/>
                        </a:rPr>
                        <a:t>LiteBIRD</a:t>
                      </a:r>
                      <a:endParaRPr lang="ja-JP" sz="9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6748" marR="7674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L2  </a:t>
                      </a:r>
                      <a:r>
                        <a:rPr lang="ja-JP" sz="800" kern="0">
                          <a:effectLst/>
                        </a:rPr>
                        <a:t>リサージュ</a:t>
                      </a:r>
                      <a:endParaRPr lang="ja-JP" sz="9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6748" marR="7674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X</a:t>
                      </a:r>
                      <a:endParaRPr lang="ja-JP" sz="9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6748" marR="7674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~10Mbps TBD</a:t>
                      </a:r>
                      <a:endParaRPr lang="ja-JP" sz="9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6748" marR="76748" marT="0" marB="0"/>
                </a:tc>
                <a:extLst>
                  <a:ext uri="{0D108BD9-81ED-4DB2-BD59-A6C34878D82A}">
                    <a16:rowId xmlns:a16="http://schemas.microsoft.com/office/drawing/2014/main" val="1456867273"/>
                  </a:ext>
                </a:extLst>
              </a:tr>
              <a:tr h="1305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effectLst/>
                        </a:rPr>
                        <a:t>SPICA</a:t>
                      </a:r>
                      <a:endParaRPr lang="ja-JP" sz="9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6748" marR="7674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L2  </a:t>
                      </a:r>
                      <a:r>
                        <a:rPr lang="ja-JP" sz="800" kern="0">
                          <a:effectLst/>
                        </a:rPr>
                        <a:t>ハロー</a:t>
                      </a:r>
                      <a:endParaRPr lang="ja-JP" sz="9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6748" marR="7674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X</a:t>
                      </a:r>
                      <a:endParaRPr lang="ja-JP" sz="9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6748" marR="7674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~10Mbps TBD</a:t>
                      </a:r>
                      <a:endParaRPr lang="ja-JP" sz="9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6748" marR="76748" marT="0" marB="0"/>
                </a:tc>
                <a:extLst>
                  <a:ext uri="{0D108BD9-81ED-4DB2-BD59-A6C34878D82A}">
                    <a16:rowId xmlns:a16="http://schemas.microsoft.com/office/drawing/2014/main" val="1013857228"/>
                  </a:ext>
                </a:extLst>
              </a:tr>
              <a:tr h="1305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effectLst/>
                        </a:rPr>
                        <a:t>Kepler</a:t>
                      </a:r>
                      <a:endParaRPr lang="ja-JP" sz="9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6748" marR="7674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effectLst/>
                        </a:rPr>
                        <a:t>Earth Trailing</a:t>
                      </a:r>
                      <a:endParaRPr lang="ja-JP" sz="9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6748" marR="7674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Ka</a:t>
                      </a:r>
                      <a:endParaRPr lang="ja-JP" sz="9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6748" marR="7674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4.5Mbps</a:t>
                      </a:r>
                      <a:endParaRPr lang="ja-JP" sz="9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6748" marR="76748" marT="0" marB="0"/>
                </a:tc>
                <a:extLst>
                  <a:ext uri="{0D108BD9-81ED-4DB2-BD59-A6C34878D82A}">
                    <a16:rowId xmlns:a16="http://schemas.microsoft.com/office/drawing/2014/main" val="1697045982"/>
                  </a:ext>
                </a:extLst>
              </a:tr>
              <a:tr h="1305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effectLst/>
                        </a:rPr>
                        <a:t>TESS</a:t>
                      </a:r>
                      <a:endParaRPr lang="ja-JP" sz="9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6748" marR="7674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effectLst/>
                        </a:rPr>
                        <a:t>Inclined Earth</a:t>
                      </a:r>
                      <a:endParaRPr lang="ja-JP" sz="9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6748" marR="7674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0">
                          <a:effectLst/>
                        </a:rPr>
                        <a:t>Ka</a:t>
                      </a:r>
                      <a:endParaRPr lang="ja-JP" sz="9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6748" marR="7674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800" kern="0" dirty="0">
                          <a:effectLst/>
                        </a:rPr>
                        <a:t>100Mbps</a:t>
                      </a:r>
                      <a:endParaRPr lang="ja-JP" sz="9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76748" marR="76748" marT="0" marB="0"/>
                </a:tc>
                <a:extLst>
                  <a:ext uri="{0D108BD9-81ED-4DB2-BD59-A6C34878D82A}">
                    <a16:rowId xmlns:a16="http://schemas.microsoft.com/office/drawing/2014/main" val="516969561"/>
                  </a:ext>
                </a:extLst>
              </a:tr>
            </a:tbl>
          </a:graphicData>
        </a:graphic>
      </p:graphicFrame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1F22BA1-6D76-B945-928D-BC15641B8EA4}"/>
              </a:ext>
            </a:extLst>
          </p:cNvPr>
          <p:cNvSpPr txBox="1"/>
          <p:nvPr/>
        </p:nvSpPr>
        <p:spPr>
          <a:xfrm>
            <a:off x="20014" y="5765393"/>
            <a:ext cx="9008915" cy="1092607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Wingdings" pitchFamily="2" charset="2"/>
              <a:buChar char="l"/>
            </a:pPr>
            <a:r>
              <a:rPr lang="en" altLang="ja-JP" sz="2000" dirty="0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 panose="020B0604020202020204" pitchFamily="34" charset="0"/>
              </a:rPr>
              <a:t>2024, Compatibility test </a:t>
            </a:r>
            <a:r>
              <a:rPr lang="en-US" altLang="ja-JP" sz="2000" dirty="0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 panose="020B0604020202020204" pitchFamily="34" charset="0"/>
              </a:rPr>
              <a:t>of receiving data from Roman and the transformation to NASA science operation center within 24h</a:t>
            </a:r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l"/>
            </a:pPr>
            <a:r>
              <a:rPr lang="en-US" altLang="ja-JP" sz="2000" dirty="0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 panose="020B0604020202020204" pitchFamily="34" charset="0"/>
              </a:rPr>
              <a:t>2025/3 </a:t>
            </a:r>
            <a:r>
              <a:rPr lang="ja-JP" altLang="en-US" sz="2000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 panose="020B0604020202020204" pitchFamily="34" charset="0"/>
              </a:rPr>
              <a:t>　</a:t>
            </a:r>
            <a:r>
              <a:rPr lang="en" altLang="ja-JP" sz="2000" b="0" i="0" u="none" strike="noStrike" dirty="0">
                <a:solidFill>
                  <a:srgbClr val="FF0000"/>
                </a:solidFill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Arial" panose="020B0604020202020204" pitchFamily="34" charset="0"/>
              </a:rPr>
              <a:t>Ka-band subsystem </a:t>
            </a:r>
            <a:r>
              <a:rPr lang="en" altLang="ja-JP" sz="2000" dirty="0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 panose="020B0604020202020204" pitchFamily="34" charset="0"/>
              </a:rPr>
              <a:t>production and integration will </a:t>
            </a:r>
            <a:r>
              <a:rPr lang="en-US" altLang="ja-JP" sz="2000" dirty="0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 panose="020B0604020202020204" pitchFamily="34" charset="0"/>
              </a:rPr>
              <a:t>be completed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A84EAFC-C63E-5C40-A438-74FCC164E8E3}"/>
              </a:ext>
            </a:extLst>
          </p:cNvPr>
          <p:cNvSpPr txBox="1"/>
          <p:nvPr/>
        </p:nvSpPr>
        <p:spPr>
          <a:xfrm>
            <a:off x="466924" y="475141"/>
            <a:ext cx="90540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l"/>
            </a:pPr>
            <a:r>
              <a:rPr lang="en-US" altLang="ja-JP" sz="20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NASA White Sands</a:t>
            </a:r>
            <a:r>
              <a:rPr lang="ja-JP" altLang="en-US" sz="2000" b="1">
                <a:latin typeface="MS PGothic" panose="020B0600070205080204" pitchFamily="34" charset="-128"/>
                <a:ea typeface="MS PGothic" panose="020B0600070205080204" pitchFamily="34" charset="-128"/>
              </a:rPr>
              <a:t>、</a:t>
            </a:r>
            <a:r>
              <a:rPr lang="en-US" altLang="ja-JP" sz="20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ESA New Norcia</a:t>
            </a:r>
            <a:r>
              <a:rPr lang="ja-JP" altLang="en-US" sz="2000" b="1">
                <a:latin typeface="MS PGothic" panose="020B0600070205080204" pitchFamily="34" charset="-128"/>
                <a:ea typeface="MS PGothic" panose="020B0600070205080204" pitchFamily="34" charset="-128"/>
              </a:rPr>
              <a:t>、</a:t>
            </a:r>
            <a:r>
              <a:rPr lang="en-US" altLang="ja-JP" sz="2000" b="1" dirty="0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JAXA </a:t>
            </a:r>
            <a:r>
              <a:rPr lang="en-US" altLang="ja-JP" sz="2000" b="1" dirty="0" err="1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Misasa</a:t>
            </a:r>
            <a:r>
              <a:rPr lang="en-US" altLang="ja-JP" sz="2000" b="1" dirty="0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 54m Station</a:t>
            </a:r>
          </a:p>
          <a:p>
            <a:pPr marL="342900" indent="-342900">
              <a:buFont typeface="Wingdings" pitchFamily="2" charset="2"/>
              <a:buChar char="l"/>
            </a:pPr>
            <a:r>
              <a:rPr lang="en-US" altLang="ja-JP" sz="2000" dirty="0">
                <a:solidFill>
                  <a:srgbClr val="FFFF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Data rate: </a:t>
            </a:r>
            <a:r>
              <a:rPr lang="en-US" altLang="ja-JP" sz="2000" dirty="0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20,000 </a:t>
            </a:r>
            <a:r>
              <a:rPr lang="en-US" altLang="ja-JP" sz="2000" dirty="0" err="1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Tbyte</a:t>
            </a:r>
            <a:r>
              <a:rPr lang="en-US" altLang="ja-JP" sz="2000" dirty="0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/5yr (11Tbyte/day)  </a:t>
            </a:r>
            <a:r>
              <a:rPr lang="en-US" altLang="ja-JP" sz="2000" dirty="0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  <a:sym typeface="Wingdings" pitchFamily="2" charset="2"/>
              </a:rPr>
              <a:t>700xHST </a:t>
            </a:r>
            <a:r>
              <a:rPr lang="en-US" altLang="ja-JP" sz="2000" dirty="0">
                <a:latin typeface="MS PGothic" panose="020B0600070205080204" pitchFamily="34" charset="-128"/>
                <a:ea typeface="MS PGothic" panose="020B0600070205080204" pitchFamily="34" charset="-128"/>
                <a:sym typeface="Wingdings" pitchFamily="2" charset="2"/>
              </a:rPr>
              <a:t>(172Tbyte/30yr by HST) </a:t>
            </a:r>
          </a:p>
          <a:p>
            <a:pPr marL="342900" indent="-342900">
              <a:buFont typeface="Wingdings" pitchFamily="2" charset="2"/>
              <a:buChar char="l"/>
            </a:pPr>
            <a:r>
              <a:rPr lang="en-US" altLang="ja-JP" sz="20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Ka-band 26 GHz.</a:t>
            </a:r>
          </a:p>
          <a:p>
            <a:pPr marL="342900" indent="-342900">
              <a:buFont typeface="Wingdings" pitchFamily="2" charset="2"/>
              <a:buChar char="l"/>
            </a:pPr>
            <a:r>
              <a:rPr lang="en-US" altLang="ja-JP" sz="20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250 Mbps data downlink.(Goal of 500 Mbps)</a:t>
            </a:r>
          </a:p>
          <a:p>
            <a:pPr marL="342900" indent="-342900">
              <a:buFont typeface="Wingdings" pitchFamily="2" charset="2"/>
              <a:buChar char="l"/>
            </a:pPr>
            <a:r>
              <a:rPr lang="en-US" altLang="ja-JP" sz="2000" b="1" dirty="0">
                <a:latin typeface="MS PGothic" panose="020B0600070205080204" pitchFamily="34" charset="-128"/>
                <a:ea typeface="MS PGothic" panose="020B0600070205080204" pitchFamily="34" charset="-128"/>
                <a:sym typeface="Wingdings" pitchFamily="2" charset="2"/>
              </a:rPr>
              <a:t>Maximum 4 hours per day </a:t>
            </a:r>
          </a:p>
          <a:p>
            <a:pPr marL="342900" indent="-342900">
              <a:buFont typeface="Wingdings" pitchFamily="2" charset="2"/>
              <a:buChar char="l"/>
            </a:pPr>
            <a:r>
              <a:rPr lang="en-US" altLang="ja-JP" sz="2000" b="1" dirty="0">
                <a:latin typeface="MS PGothic" panose="020B0600070205080204" pitchFamily="34" charset="-128"/>
                <a:ea typeface="MS PGothic" panose="020B0600070205080204" pitchFamily="34" charset="-128"/>
                <a:sym typeface="Wingdings" pitchFamily="2" charset="2"/>
              </a:rPr>
              <a:t>Transfer data to the NASA within 24 hours from receipt.</a:t>
            </a:r>
          </a:p>
          <a:p>
            <a:endParaRPr lang="en-US" altLang="ja-JP" sz="2000" dirty="0">
              <a:latin typeface="MS PGothic" panose="020B0600070205080204" pitchFamily="34" charset="-128"/>
              <a:ea typeface="MS PGothic" panose="020B0600070205080204" pitchFamily="34" charset="-128"/>
              <a:sym typeface="Wingdings" pitchFamily="2" charset="2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E2C21D2-9FCA-6B4F-9D80-20918FAB5C14}"/>
              </a:ext>
            </a:extLst>
          </p:cNvPr>
          <p:cNvSpPr/>
          <p:nvPr/>
        </p:nvSpPr>
        <p:spPr>
          <a:xfrm>
            <a:off x="9075869" y="4446084"/>
            <a:ext cx="33201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Required data downlink rate for</a:t>
            </a:r>
          </a:p>
          <a:p>
            <a:r>
              <a:rPr lang="en-US" altLang="ja-JP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the missions with non-NEO</a:t>
            </a:r>
          </a:p>
        </p:txBody>
      </p:sp>
    </p:spTree>
    <p:extLst>
      <p:ext uri="{BB962C8B-B14F-4D97-AF65-F5344CB8AC3E}">
        <p14:creationId xmlns:p14="http://schemas.microsoft.com/office/powerpoint/2010/main" val="1301070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6D0C9CBA-6B9F-683B-C49C-DDAC29269C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6" r="7623"/>
          <a:stretch/>
        </p:blipFill>
        <p:spPr>
          <a:xfrm>
            <a:off x="51164" y="47225"/>
            <a:ext cx="3859862" cy="54388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9633" y="119240"/>
            <a:ext cx="9177976" cy="1328701"/>
          </a:xfrm>
        </p:spPr>
        <p:txBody>
          <a:bodyPr>
            <a:normAutofit fontScale="90000"/>
          </a:bodyPr>
          <a:lstStyle/>
          <a:p>
            <a:pPr algn="l">
              <a:lnSpc>
                <a:spcPts val="3620"/>
              </a:lnSpc>
            </a:pPr>
            <a:r>
              <a:rPr kumimoji="1" lang="en-US" altLang="ja-JP" sz="7300" dirty="0">
                <a:solidFill>
                  <a:srgbClr val="FFFF00"/>
                </a:solidFill>
                <a:effectLst/>
                <a:latin typeface="MS PGothic" charset="-128"/>
                <a:ea typeface="MS PGothic" charset="-128"/>
                <a:cs typeface="MS PGothic" charset="-128"/>
              </a:rPr>
              <a:t>      PRIME </a:t>
            </a:r>
            <a:br>
              <a:rPr kumimoji="1" lang="en-US" altLang="ja-JP" sz="4000" dirty="0">
                <a:solidFill>
                  <a:srgbClr val="FFFF00"/>
                </a:solidFill>
                <a:effectLst/>
                <a:latin typeface="MS PGothic" charset="-128"/>
                <a:ea typeface="MS PGothic" charset="-128"/>
                <a:cs typeface="MS PGothic" charset="-128"/>
              </a:rPr>
            </a:br>
            <a:r>
              <a:rPr kumimoji="1" lang="en-US" altLang="ja-JP" sz="4000" dirty="0">
                <a:effectLst/>
                <a:latin typeface="MS PGothic" charset="-128"/>
                <a:ea typeface="MS PGothic" charset="-128"/>
                <a:cs typeface="MS PGothic" charset="-128"/>
              </a:rPr>
              <a:t>(</a:t>
            </a:r>
            <a:r>
              <a:rPr kumimoji="1" lang="en-US" altLang="ja-JP" sz="4000" dirty="0" err="1">
                <a:effectLst/>
                <a:latin typeface="MS PGothic" charset="-128"/>
                <a:ea typeface="MS PGothic" charset="-128"/>
                <a:cs typeface="MS PGothic" charset="-128"/>
              </a:rPr>
              <a:t>PRime</a:t>
            </a:r>
            <a:r>
              <a:rPr kumimoji="1" lang="en-US" altLang="ja-JP" sz="4000" dirty="0">
                <a:effectLst/>
                <a:latin typeface="MS PGothic" charset="-128"/>
                <a:ea typeface="MS PGothic" charset="-128"/>
                <a:cs typeface="MS PGothic" charset="-128"/>
              </a:rPr>
              <a:t>-focus Infrared </a:t>
            </a:r>
            <a:r>
              <a:rPr kumimoji="1" lang="en-US" altLang="ja-JP" sz="4000" dirty="0" err="1">
                <a:effectLst/>
                <a:latin typeface="MS PGothic" charset="-128"/>
                <a:ea typeface="MS PGothic" charset="-128"/>
                <a:cs typeface="MS PGothic" charset="-128"/>
              </a:rPr>
              <a:t>Mirolensing</a:t>
            </a:r>
            <a:r>
              <a:rPr kumimoji="1" lang="en-US" altLang="ja-JP" sz="4000" dirty="0">
                <a:effectLst/>
                <a:latin typeface="MS PGothic" charset="-128"/>
                <a:ea typeface="MS PGothic" charset="-128"/>
                <a:cs typeface="MS PGothic" charset="-128"/>
              </a:rPr>
              <a:t> Experiment)</a:t>
            </a:r>
            <a:endParaRPr kumimoji="1" lang="ja-JP" altLang="en-US" sz="4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120462" y="246367"/>
            <a:ext cx="1968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Funded by JSPS</a:t>
            </a:r>
            <a:endParaRPr kumimoji="1" lang="ja-JP" altLang="en-US" sz="2000" dirty="0"/>
          </a:p>
        </p:txBody>
      </p:sp>
      <p:sp>
        <p:nvSpPr>
          <p:cNvPr id="14" name="Text Box 271"/>
          <p:cNvSpPr txBox="1">
            <a:spLocks noChangeArrowheads="1"/>
          </p:cNvSpPr>
          <p:nvPr/>
        </p:nvSpPr>
        <p:spPr bwMode="auto">
          <a:xfrm>
            <a:off x="4071521" y="1343699"/>
            <a:ext cx="5089238" cy="2722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9440" tIns="19440" rIns="19440" bIns="19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9200" defTabSz="914400">
              <a:lnSpc>
                <a:spcPts val="3320"/>
              </a:lnSpc>
              <a:spcBef>
                <a:spcPts val="0"/>
              </a:spcBef>
              <a:buFont typeface="Wingdings" charset="2"/>
              <a:buChar char="l"/>
            </a:pPr>
            <a:r>
              <a:rPr lang="en-US" altLang="ja-JP" sz="3600" dirty="0">
                <a:solidFill>
                  <a:srgbClr val="FFFF00"/>
                </a:solidFill>
                <a:latin typeface="ＭＳ Ｐゴシック"/>
                <a:ea typeface="ＭＳ Ｐゴシック"/>
                <a:cs typeface="ＭＳ Ｐゴシック"/>
              </a:rPr>
              <a:t> The first dedicated NIR microlensing survey</a:t>
            </a:r>
          </a:p>
          <a:p>
            <a:pPr marL="571500" indent="-571500" defTabSz="914400">
              <a:lnSpc>
                <a:spcPts val="3320"/>
              </a:lnSpc>
              <a:spcBef>
                <a:spcPts val="2400"/>
              </a:spcBef>
              <a:buFont typeface="Wingdings" charset="2"/>
              <a:buChar char="l"/>
            </a:pPr>
            <a:r>
              <a:rPr lang="en-US" altLang="ja-JP" sz="3600" dirty="0">
                <a:solidFill>
                  <a:srgbClr val="FFFF00"/>
                </a:solidFill>
                <a:latin typeface="ＭＳ Ｐゴシック"/>
                <a:ea typeface="ＭＳ Ｐゴシック"/>
                <a:cs typeface="ＭＳ Ｐゴシック"/>
              </a:rPr>
              <a:t>Support Roman </a:t>
            </a:r>
          </a:p>
          <a:p>
            <a:pPr marL="1028700" lvl="1" indent="-571500" defTabSz="914400">
              <a:lnSpc>
                <a:spcPts val="332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altLang="ja-JP" sz="3600" dirty="0">
                <a:latin typeface="ＭＳ Ｐゴシック"/>
                <a:ea typeface="ＭＳ Ｐゴシック"/>
                <a:cs typeface="ＭＳ Ｐゴシック"/>
              </a:rPr>
              <a:t>Precursor obs.</a:t>
            </a:r>
          </a:p>
          <a:p>
            <a:pPr marL="1028700" lvl="1" indent="-571500" defTabSz="914400">
              <a:lnSpc>
                <a:spcPts val="332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altLang="ja-JP" sz="3600" dirty="0">
                <a:latin typeface="ＭＳ Ｐゴシック"/>
                <a:ea typeface="ＭＳ Ｐゴシック"/>
                <a:cs typeface="ＭＳ Ｐゴシック"/>
              </a:rPr>
              <a:t>Concurrent obs.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82A47BA-330C-AB4E-B3A7-2E6472A049FA}"/>
              </a:ext>
            </a:extLst>
          </p:cNvPr>
          <p:cNvSpPr txBox="1"/>
          <p:nvPr/>
        </p:nvSpPr>
        <p:spPr>
          <a:xfrm>
            <a:off x="8125643" y="254333"/>
            <a:ext cx="196079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MS PGothic" panose="020B0600070205080204" pitchFamily="34" charset="-128"/>
                <a:ea typeface="MS PGothic" panose="020B0600070205080204" pitchFamily="34" charset="-128"/>
              </a:rPr>
              <a:t>JAXA contribution</a:t>
            </a:r>
            <a:endParaRPr kumimoji="1" lang="ja-JP" altLang="en-US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F21FF6B-55C9-8A51-A278-A07612EBD4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41" t="14208" r="-2074" b="28139"/>
          <a:stretch/>
        </p:blipFill>
        <p:spPr>
          <a:xfrm>
            <a:off x="2522359" y="4408738"/>
            <a:ext cx="2899216" cy="231823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31E42BA-72BE-B264-D717-33261410AC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342" t="20699" r="19750" b="14010"/>
          <a:stretch/>
        </p:blipFill>
        <p:spPr>
          <a:xfrm>
            <a:off x="9160759" y="1365993"/>
            <a:ext cx="2999931" cy="2675407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8DF0399-B396-87B4-3CE1-75BB4AD2E461}"/>
              </a:ext>
            </a:extLst>
          </p:cNvPr>
          <p:cNvSpPr txBox="1"/>
          <p:nvPr/>
        </p:nvSpPr>
        <p:spPr>
          <a:xfrm>
            <a:off x="3953537" y="4306146"/>
            <a:ext cx="1636186" cy="490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80"/>
              </a:lnSpc>
            </a:pPr>
            <a:r>
              <a:rPr kumimoji="1" lang="en-US" altLang="ja-JP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Sutherland</a:t>
            </a:r>
            <a:r>
              <a:rPr kumimoji="1" lang="en-US" altLang="ja-JP" dirty="0"/>
              <a:t> </a:t>
            </a:r>
            <a:endParaRPr kumimoji="1" lang="ja-JP" altLang="en-US"/>
          </a:p>
        </p:txBody>
      </p:sp>
      <p:sp>
        <p:nvSpPr>
          <p:cNvPr id="10" name="Text Box 271">
            <a:extLst>
              <a:ext uri="{FF2B5EF4-FFF2-40B4-BE49-F238E27FC236}">
                <a16:creationId xmlns:a16="http://schemas.microsoft.com/office/drawing/2014/main" id="{A0F3D68A-63B0-0045-92BA-F713B2994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84" y="5449957"/>
            <a:ext cx="3161489" cy="132093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9440" tIns="19440" rIns="19440" bIns="19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lnSpc>
                <a:spcPct val="112000"/>
              </a:lnSpc>
            </a:pPr>
            <a:r>
              <a:rPr lang="en-US" altLang="ja-JP" b="1" dirty="0">
                <a:latin typeface="ＭＳ Ｐゴシック"/>
                <a:ea typeface="ＭＳ Ｐゴシック"/>
                <a:cs typeface="ＭＳ Ｐゴシック"/>
              </a:rPr>
              <a:t>Primary: </a:t>
            </a:r>
            <a:r>
              <a:rPr lang="en-US" altLang="ja-JP" b="1" dirty="0">
                <a:solidFill>
                  <a:srgbClr val="FFFF00"/>
                </a:solidFill>
                <a:latin typeface="ＭＳ Ｐゴシック"/>
                <a:ea typeface="ＭＳ Ｐゴシック"/>
                <a:cs typeface="ＭＳ Ｐゴシック"/>
              </a:rPr>
              <a:t>1.8m</a:t>
            </a:r>
            <a:r>
              <a:rPr lang="en-US" altLang="ja-JP" b="1" dirty="0">
                <a:latin typeface="ＭＳ Ｐゴシック"/>
                <a:ea typeface="ＭＳ Ｐゴシック"/>
                <a:cs typeface="ＭＳ Ｐゴシック"/>
              </a:rPr>
              <a:t>(f/2.29) </a:t>
            </a:r>
          </a:p>
          <a:p>
            <a:pPr defTabSz="914400">
              <a:lnSpc>
                <a:spcPct val="112000"/>
              </a:lnSpc>
            </a:pPr>
            <a:r>
              <a:rPr lang="en-US" altLang="ja-JP" b="1" dirty="0">
                <a:latin typeface="ＭＳ Ｐゴシック"/>
                <a:ea typeface="ＭＳ Ｐゴシック"/>
                <a:cs typeface="ＭＳ Ｐゴシック"/>
              </a:rPr>
              <a:t>FOV:</a:t>
            </a:r>
            <a:r>
              <a:rPr lang="en-US" altLang="ja-JP" b="1" dirty="0">
                <a:solidFill>
                  <a:srgbClr val="FFFF00"/>
                </a:solidFill>
                <a:latin typeface="ＭＳ Ｐゴシック"/>
                <a:ea typeface="ＭＳ Ｐゴシック"/>
                <a:cs typeface="ＭＳ Ｐゴシック"/>
              </a:rPr>
              <a:t>1.45deg</a:t>
            </a:r>
            <a:r>
              <a:rPr lang="en-US" altLang="ja-JP" b="1" baseline="30000" dirty="0">
                <a:solidFill>
                  <a:srgbClr val="FFFF00"/>
                </a:solidFill>
                <a:latin typeface="ＭＳ Ｐゴシック"/>
                <a:ea typeface="ＭＳ Ｐゴシック"/>
                <a:cs typeface="ＭＳ Ｐゴシック"/>
              </a:rPr>
              <a:t>2</a:t>
            </a:r>
            <a:r>
              <a:rPr lang="en-US" altLang="ja-JP" b="1" dirty="0">
                <a:latin typeface="ＭＳ Ｐゴシック"/>
                <a:ea typeface="ＭＳ Ｐゴシック"/>
                <a:cs typeface="ＭＳ Ｐゴシック"/>
              </a:rPr>
              <a:t>(0.5”/pix)</a:t>
            </a:r>
            <a:endParaRPr lang="en-US" altLang="ja-JP" b="1" dirty="0">
              <a:solidFill>
                <a:srgbClr val="FFFF00"/>
              </a:solidFill>
              <a:latin typeface="ＭＳ Ｐゴシック"/>
              <a:ea typeface="ＭＳ Ｐゴシック"/>
              <a:cs typeface="ＭＳ Ｐゴシック"/>
            </a:endParaRPr>
          </a:p>
          <a:p>
            <a:pPr defTabSz="914400">
              <a:lnSpc>
                <a:spcPct val="112000"/>
              </a:lnSpc>
            </a:pPr>
            <a:r>
              <a:rPr lang="en-US" altLang="ja-JP" b="1" dirty="0">
                <a:latin typeface="ＭＳ Ｐゴシック"/>
                <a:ea typeface="ＭＳ Ｐゴシック"/>
                <a:cs typeface="ＭＳ Ｐゴシック"/>
              </a:rPr>
              <a:t>H-band @</a:t>
            </a:r>
            <a:r>
              <a:rPr lang="en-US" altLang="ja-JP" b="1" dirty="0">
                <a:solidFill>
                  <a:srgbClr val="FF0000"/>
                </a:solidFill>
                <a:latin typeface="ＭＳ Ｐゴシック"/>
                <a:ea typeface="ＭＳ Ｐゴシック"/>
                <a:cs typeface="ＭＳ Ｐゴシック"/>
              </a:rPr>
              <a:t>SAAO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FF16856-A3F7-C27B-D3EF-6A66AA68064C}"/>
              </a:ext>
            </a:extLst>
          </p:cNvPr>
          <p:cNvSpPr txBox="1"/>
          <p:nvPr/>
        </p:nvSpPr>
        <p:spPr>
          <a:xfrm>
            <a:off x="7554277" y="3732056"/>
            <a:ext cx="4664420" cy="101566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FF00"/>
                </a:solidFill>
                <a:latin typeface="MS PGothic" charset="-128"/>
                <a:ea typeface="MS PGothic" charset="-128"/>
                <a:cs typeface="MS PGothic" charset="-128"/>
              </a:rPr>
              <a:t>PRIME-cam </a:t>
            </a:r>
            <a:r>
              <a:rPr kumimoji="1" lang="en-US" altLang="ja-JP" sz="2000" dirty="0">
                <a:latin typeface="MS PGothic" charset="-128"/>
                <a:ea typeface="MS PGothic" charset="-128"/>
                <a:cs typeface="MS PGothic" charset="-128"/>
              </a:rPr>
              <a:t>manufactured</a:t>
            </a:r>
            <a:r>
              <a:rPr kumimoji="1" lang="en-US" altLang="ja-JP" sz="2000" dirty="0">
                <a:solidFill>
                  <a:srgbClr val="FFFF00"/>
                </a:solidFill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en-US" altLang="ja-JP" sz="2000" dirty="0">
                <a:solidFill>
                  <a:srgbClr val="FFFF00"/>
                </a:solidFill>
                <a:latin typeface="MS PGothic" charset="-128"/>
                <a:ea typeface="MS PGothic" charset="-128"/>
                <a:cs typeface="MS PGothic" charset="-128"/>
              </a:rPr>
              <a:t>@NASA/GSFC</a:t>
            </a:r>
          </a:p>
          <a:p>
            <a:r>
              <a:rPr lang="en-US" altLang="ja-JP" sz="2000" dirty="0">
                <a:solidFill>
                  <a:srgbClr val="FFFF00"/>
                </a:solidFill>
                <a:latin typeface="MS PGothic" charset="-128"/>
                <a:ea typeface="MS PGothic" charset="-128"/>
                <a:cs typeface="MS PGothic" charset="-128"/>
              </a:rPr>
              <a:t>Loan four H4RG-10 </a:t>
            </a:r>
            <a:r>
              <a:rPr lang="en-US" altLang="ja-JP" sz="2000" dirty="0">
                <a:solidFill>
                  <a:srgbClr val="FFFF00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MS PGothic" charset="-128"/>
              </a:rPr>
              <a:t>ACADIA electronics</a:t>
            </a:r>
          </a:p>
          <a:p>
            <a:r>
              <a:rPr lang="en-US" altLang="ja-JP" sz="2000" dirty="0">
                <a:solidFill>
                  <a:srgbClr val="FFFF00"/>
                </a:solidFill>
                <a:latin typeface="MS PGothic" charset="-128"/>
                <a:ea typeface="MS PGothic" charset="-128"/>
                <a:cs typeface="MS PGothic" charset="-128"/>
              </a:rPr>
              <a:t>from Roman</a:t>
            </a:r>
            <a:endParaRPr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15" name="角丸四角形 14">
            <a:extLst>
              <a:ext uri="{FF2B5EF4-FFF2-40B4-BE49-F238E27FC236}">
                <a16:creationId xmlns:a16="http://schemas.microsoft.com/office/drawing/2014/main" id="{D229B278-DB33-D8F4-C7B3-C489FE363177}"/>
              </a:ext>
            </a:extLst>
          </p:cNvPr>
          <p:cNvSpPr/>
          <p:nvPr/>
        </p:nvSpPr>
        <p:spPr>
          <a:xfrm>
            <a:off x="5377068" y="4851488"/>
            <a:ext cx="6771726" cy="192985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67DDB8E3-2C97-599B-33FC-55FC05798D82}"/>
              </a:ext>
            </a:extLst>
          </p:cNvPr>
          <p:cNvSpPr>
            <a:spLocks noChangeAspect="1"/>
          </p:cNvSpPr>
          <p:nvPr/>
        </p:nvSpPr>
        <p:spPr>
          <a:xfrm>
            <a:off x="5757870" y="5259039"/>
            <a:ext cx="576000" cy="576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A093026-E562-F363-FBC8-F88FBF79A47B}"/>
              </a:ext>
            </a:extLst>
          </p:cNvPr>
          <p:cNvSpPr>
            <a:spLocks noChangeAspect="1"/>
          </p:cNvSpPr>
          <p:nvPr/>
        </p:nvSpPr>
        <p:spPr>
          <a:xfrm>
            <a:off x="6425965" y="5259039"/>
            <a:ext cx="576000" cy="576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3C804763-566E-5080-1BE9-ADE662D10D37}"/>
              </a:ext>
            </a:extLst>
          </p:cNvPr>
          <p:cNvSpPr>
            <a:spLocks noChangeAspect="1"/>
          </p:cNvSpPr>
          <p:nvPr/>
        </p:nvSpPr>
        <p:spPr>
          <a:xfrm>
            <a:off x="5757870" y="5934005"/>
            <a:ext cx="576000" cy="576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CD06D595-566C-5B70-5445-C9399A626EBE}"/>
              </a:ext>
            </a:extLst>
          </p:cNvPr>
          <p:cNvSpPr>
            <a:spLocks noChangeAspect="1"/>
          </p:cNvSpPr>
          <p:nvPr/>
        </p:nvSpPr>
        <p:spPr>
          <a:xfrm>
            <a:off x="6425965" y="5932035"/>
            <a:ext cx="576000" cy="576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76B6CEBB-374B-14E2-97A4-9947E9C043E7}"/>
              </a:ext>
            </a:extLst>
          </p:cNvPr>
          <p:cNvGrpSpPr/>
          <p:nvPr/>
        </p:nvGrpSpPr>
        <p:grpSpPr>
          <a:xfrm>
            <a:off x="7455712" y="5462640"/>
            <a:ext cx="174234" cy="1043144"/>
            <a:chOff x="2526701" y="4770055"/>
            <a:chExt cx="174234" cy="1043144"/>
          </a:xfrm>
        </p:grpSpPr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99E366CF-5AE2-24D6-CC85-B74B5F6672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26701" y="5638965"/>
              <a:ext cx="174234" cy="17423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5D57D912-0E02-E3E3-6F90-9CA9DD97ED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26701" y="5363404"/>
              <a:ext cx="174234" cy="17423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46C6D95C-E95C-C4B7-E565-AF64FACAE0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26701" y="5067500"/>
              <a:ext cx="174234" cy="17423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23F5EDD6-93B9-0D46-1E27-3201C39369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26701" y="4770055"/>
              <a:ext cx="174234" cy="17423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B783866C-EEC9-8DF8-5A73-960A00F753CA}"/>
              </a:ext>
            </a:extLst>
          </p:cNvPr>
          <p:cNvGrpSpPr/>
          <p:nvPr/>
        </p:nvGrpSpPr>
        <p:grpSpPr>
          <a:xfrm>
            <a:off x="7814663" y="5462640"/>
            <a:ext cx="174234" cy="1043144"/>
            <a:chOff x="2526701" y="4770055"/>
            <a:chExt cx="174234" cy="1043144"/>
          </a:xfrm>
        </p:grpSpPr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6363039F-3625-9B97-1E80-8CB870F0B5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26701" y="5638965"/>
              <a:ext cx="174234" cy="17423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78A416F9-5895-F56E-5B22-89659D2E8E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26701" y="5363404"/>
              <a:ext cx="174234" cy="17423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4003D8EE-5794-5F6A-4460-BADEBC3BC0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26701" y="5067500"/>
              <a:ext cx="174234" cy="17423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BE3DCAED-339D-FA4A-2D7C-C37231F1DD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26701" y="4770055"/>
              <a:ext cx="174234" cy="17423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3B700A34-0D1E-AC13-3EC6-AB56E33B8894}"/>
              </a:ext>
            </a:extLst>
          </p:cNvPr>
          <p:cNvGrpSpPr/>
          <p:nvPr/>
        </p:nvGrpSpPr>
        <p:grpSpPr>
          <a:xfrm>
            <a:off x="8173614" y="5462640"/>
            <a:ext cx="174234" cy="1043144"/>
            <a:chOff x="2526701" y="4770055"/>
            <a:chExt cx="174234" cy="1043144"/>
          </a:xfrm>
        </p:grpSpPr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6394738A-63DE-C2D7-C742-EA05B217FC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26701" y="5638965"/>
              <a:ext cx="174234" cy="17423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7407FD5C-2CBB-FFEC-8339-CABC37BCE6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26701" y="5363404"/>
              <a:ext cx="174234" cy="17423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11FD1D72-A762-BF0A-543E-50240328E0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26701" y="5067500"/>
              <a:ext cx="174234" cy="17423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6BE78D93-629C-FB92-7033-BDDBEB6AAD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26701" y="4770055"/>
              <a:ext cx="174234" cy="17423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DE6D45E9-12A3-DDE1-AF47-F0BD479457D3}"/>
              </a:ext>
            </a:extLst>
          </p:cNvPr>
          <p:cNvGrpSpPr/>
          <p:nvPr/>
        </p:nvGrpSpPr>
        <p:grpSpPr>
          <a:xfrm>
            <a:off x="8532565" y="5460389"/>
            <a:ext cx="174234" cy="1043144"/>
            <a:chOff x="2526701" y="4770055"/>
            <a:chExt cx="174234" cy="1043144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10CC273A-E094-4937-8F61-AB105F0118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26701" y="5638965"/>
              <a:ext cx="174234" cy="17423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80B02D5F-4BCD-2D2A-4E8A-EBB7EB1087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26701" y="5363404"/>
              <a:ext cx="174234" cy="17423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0EE4D920-CE38-DD30-F3FF-5A3EAE8BF7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26701" y="5067500"/>
              <a:ext cx="174234" cy="17423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86D562DE-2885-66F2-97D9-5163D3678A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26701" y="4770055"/>
              <a:ext cx="174234" cy="17423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49CA7CD6-2A7F-AE36-7C9E-F04E8AB40A2D}"/>
              </a:ext>
            </a:extLst>
          </p:cNvPr>
          <p:cNvGrpSpPr/>
          <p:nvPr/>
        </p:nvGrpSpPr>
        <p:grpSpPr>
          <a:xfrm>
            <a:off x="9106040" y="5718911"/>
            <a:ext cx="507310" cy="768392"/>
            <a:chOff x="4232545" y="5037365"/>
            <a:chExt cx="507310" cy="768392"/>
          </a:xfrm>
        </p:grpSpPr>
        <p:grpSp>
          <p:nvGrpSpPr>
            <p:cNvPr id="41" name="グループ化 40">
              <a:extLst>
                <a:ext uri="{FF2B5EF4-FFF2-40B4-BE49-F238E27FC236}">
                  <a16:creationId xmlns:a16="http://schemas.microsoft.com/office/drawing/2014/main" id="{79EBBFAF-9599-B081-C0E9-A35A15A07465}"/>
                </a:ext>
              </a:extLst>
            </p:cNvPr>
            <p:cNvGrpSpPr/>
            <p:nvPr/>
          </p:nvGrpSpPr>
          <p:grpSpPr>
            <a:xfrm>
              <a:off x="4232545" y="5425331"/>
              <a:ext cx="507310" cy="380426"/>
              <a:chOff x="4158794" y="5297998"/>
              <a:chExt cx="507310" cy="380426"/>
            </a:xfrm>
          </p:grpSpPr>
          <p:grpSp>
            <p:nvGrpSpPr>
              <p:cNvPr id="45" name="グループ化 44">
                <a:extLst>
                  <a:ext uri="{FF2B5EF4-FFF2-40B4-BE49-F238E27FC236}">
                    <a16:creationId xmlns:a16="http://schemas.microsoft.com/office/drawing/2014/main" id="{440B8EB2-0B9D-D030-C88B-3C289F54FCFF}"/>
                  </a:ext>
                </a:extLst>
              </p:cNvPr>
              <p:cNvGrpSpPr/>
              <p:nvPr/>
            </p:nvGrpSpPr>
            <p:grpSpPr>
              <a:xfrm>
                <a:off x="4158794" y="5425804"/>
                <a:ext cx="482217" cy="252620"/>
                <a:chOff x="4249405" y="5200523"/>
                <a:chExt cx="482217" cy="252620"/>
              </a:xfrm>
            </p:grpSpPr>
            <p:sp>
              <p:nvSpPr>
                <p:cNvPr id="47" name="正方形/長方形 46">
                  <a:extLst>
                    <a:ext uri="{FF2B5EF4-FFF2-40B4-BE49-F238E27FC236}">
                      <a16:creationId xmlns:a16="http://schemas.microsoft.com/office/drawing/2014/main" id="{1C4BDD6D-53A7-1AB4-5FC1-0237963D10F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4249405" y="5326833"/>
                  <a:ext cx="421690" cy="12631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8" name="正方形/長方形 47">
                  <a:extLst>
                    <a:ext uri="{FF2B5EF4-FFF2-40B4-BE49-F238E27FC236}">
                      <a16:creationId xmlns:a16="http://schemas.microsoft.com/office/drawing/2014/main" id="{B46B668B-C8E9-C314-C607-EEB745456BA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4309932" y="5200523"/>
                  <a:ext cx="421690" cy="12631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46" name="正方形/長方形 45">
                <a:extLst>
                  <a:ext uri="{FF2B5EF4-FFF2-40B4-BE49-F238E27FC236}">
                    <a16:creationId xmlns:a16="http://schemas.microsoft.com/office/drawing/2014/main" id="{6A4447A5-5CDC-DD60-9617-0EAFB56346B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244414" y="5297998"/>
                <a:ext cx="421690" cy="12631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4E20ED05-D4E4-75B5-E26B-BA973A172793}"/>
                </a:ext>
              </a:extLst>
            </p:cNvPr>
            <p:cNvSpPr>
              <a:spLocks/>
            </p:cNvSpPr>
            <p:nvPr/>
          </p:nvSpPr>
          <p:spPr>
            <a:xfrm flipV="1">
              <a:off x="4232545" y="5037365"/>
              <a:ext cx="421690" cy="1263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14E8A31D-8140-B033-E1B4-5B160341AEA5}"/>
                </a:ext>
              </a:extLst>
            </p:cNvPr>
            <p:cNvSpPr>
              <a:spLocks/>
            </p:cNvSpPr>
            <p:nvPr/>
          </p:nvSpPr>
          <p:spPr>
            <a:xfrm flipV="1">
              <a:off x="4293072" y="5169719"/>
              <a:ext cx="421690" cy="1263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正方形/長方形 43">
              <a:extLst>
                <a:ext uri="{FF2B5EF4-FFF2-40B4-BE49-F238E27FC236}">
                  <a16:creationId xmlns:a16="http://schemas.microsoft.com/office/drawing/2014/main" id="{21C15BE9-CEE3-1992-C703-086D2F741EF3}"/>
                </a:ext>
              </a:extLst>
            </p:cNvPr>
            <p:cNvSpPr>
              <a:spLocks/>
            </p:cNvSpPr>
            <p:nvPr/>
          </p:nvSpPr>
          <p:spPr>
            <a:xfrm flipV="1">
              <a:off x="4318165" y="5297200"/>
              <a:ext cx="421690" cy="1263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A10CBB20-AEFF-AE65-7A46-25795F56BFFE}"/>
              </a:ext>
            </a:extLst>
          </p:cNvPr>
          <p:cNvGrpSpPr/>
          <p:nvPr/>
        </p:nvGrpSpPr>
        <p:grpSpPr>
          <a:xfrm>
            <a:off x="10042004" y="5805864"/>
            <a:ext cx="216000" cy="681439"/>
            <a:chOff x="5112993" y="5113279"/>
            <a:chExt cx="216000" cy="681439"/>
          </a:xfrm>
        </p:grpSpPr>
        <p:sp>
          <p:nvSpPr>
            <p:cNvPr id="50" name="正方形/長方形 49">
              <a:extLst>
                <a:ext uri="{FF2B5EF4-FFF2-40B4-BE49-F238E27FC236}">
                  <a16:creationId xmlns:a16="http://schemas.microsoft.com/office/drawing/2014/main" id="{91A30CA1-687A-CF4D-7AF1-B7BBD24D95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12993" y="5578718"/>
              <a:ext cx="216000" cy="216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正方形/長方形 50">
              <a:extLst>
                <a:ext uri="{FF2B5EF4-FFF2-40B4-BE49-F238E27FC236}">
                  <a16:creationId xmlns:a16="http://schemas.microsoft.com/office/drawing/2014/main" id="{F694173E-5B9E-B609-2905-A9A822AFD0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12993" y="5113279"/>
              <a:ext cx="216000" cy="216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ED64DAD6-42AB-B8C0-45FB-247C508A6D4F}"/>
              </a:ext>
            </a:extLst>
          </p:cNvPr>
          <p:cNvGrpSpPr/>
          <p:nvPr/>
        </p:nvGrpSpPr>
        <p:grpSpPr>
          <a:xfrm>
            <a:off x="10495854" y="5802335"/>
            <a:ext cx="216000" cy="681439"/>
            <a:chOff x="5112993" y="5113279"/>
            <a:chExt cx="216000" cy="681439"/>
          </a:xfrm>
        </p:grpSpPr>
        <p:sp>
          <p:nvSpPr>
            <p:cNvPr id="53" name="正方形/長方形 52">
              <a:extLst>
                <a:ext uri="{FF2B5EF4-FFF2-40B4-BE49-F238E27FC236}">
                  <a16:creationId xmlns:a16="http://schemas.microsoft.com/office/drawing/2014/main" id="{BFB4A484-9F8A-DE72-4200-9825834ECC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12993" y="5578718"/>
              <a:ext cx="216000" cy="216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24AA99FD-0D5E-EC3C-F302-8E5CB36837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12993" y="5113279"/>
              <a:ext cx="216000" cy="216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029ACC84-382F-D073-2C1B-50ECA7966E0A}"/>
              </a:ext>
            </a:extLst>
          </p:cNvPr>
          <p:cNvSpPr>
            <a:spLocks noChangeAspect="1"/>
          </p:cNvSpPr>
          <p:nvPr/>
        </p:nvSpPr>
        <p:spPr>
          <a:xfrm>
            <a:off x="11267550" y="6440107"/>
            <a:ext cx="36000" cy="3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6" name="Picture 4" descr="月の満ち欠けのイラスト1">
            <a:extLst>
              <a:ext uri="{FF2B5EF4-FFF2-40B4-BE49-F238E27FC236}">
                <a16:creationId xmlns:a16="http://schemas.microsoft.com/office/drawing/2014/main" id="{29D8174D-14FD-73E0-AEB8-773C1E656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242" y="5193977"/>
            <a:ext cx="534616" cy="53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71A6615F-0ADF-21D4-73B9-A38CF77F73AD}"/>
              </a:ext>
            </a:extLst>
          </p:cNvPr>
          <p:cNvSpPr txBox="1"/>
          <p:nvPr/>
        </p:nvSpPr>
        <p:spPr>
          <a:xfrm>
            <a:off x="5882826" y="4938188"/>
            <a:ext cx="99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FF00"/>
                </a:solidFill>
              </a:rPr>
              <a:t>PRIME</a:t>
            </a:r>
            <a:endParaRPr kumimoji="1" lang="ja-JP" altLang="en-US" b="1">
              <a:solidFill>
                <a:srgbClr val="FFFF00"/>
              </a:solidFill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B603D0DA-7093-92AB-C7C3-6BF924007301}"/>
              </a:ext>
            </a:extLst>
          </p:cNvPr>
          <p:cNvSpPr txBox="1"/>
          <p:nvPr/>
        </p:nvSpPr>
        <p:spPr>
          <a:xfrm>
            <a:off x="7630528" y="5071925"/>
            <a:ext cx="871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VISTA</a:t>
            </a:r>
            <a:endParaRPr kumimoji="1" lang="ja-JP" altLang="en-US"/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C6C434A8-5A70-8905-B977-183B2CF7FD9A}"/>
              </a:ext>
            </a:extLst>
          </p:cNvPr>
          <p:cNvSpPr txBox="1"/>
          <p:nvPr/>
        </p:nvSpPr>
        <p:spPr>
          <a:xfrm>
            <a:off x="8826544" y="5322647"/>
            <a:ext cx="97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Roman</a:t>
            </a:r>
            <a:endParaRPr kumimoji="1" lang="ja-JP" altLang="en-US"/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F39832F9-8181-9442-DC94-9E24464D614B}"/>
              </a:ext>
            </a:extLst>
          </p:cNvPr>
          <p:cNvSpPr txBox="1"/>
          <p:nvPr/>
        </p:nvSpPr>
        <p:spPr>
          <a:xfrm>
            <a:off x="9927357" y="5449957"/>
            <a:ext cx="897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UKIRT</a:t>
            </a:r>
            <a:endParaRPr kumimoji="1" lang="ja-JP" altLang="en-US"/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190AA116-237B-F63F-1E28-39E0A35F0D4A}"/>
              </a:ext>
            </a:extLst>
          </p:cNvPr>
          <p:cNvSpPr txBox="1"/>
          <p:nvPr/>
        </p:nvSpPr>
        <p:spPr>
          <a:xfrm>
            <a:off x="10804609" y="5859021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Hubble</a:t>
            </a:r>
            <a:endParaRPr kumimoji="1" lang="ja-JP" altLang="en-US"/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0EDBA202-2DE2-3092-7162-3F314BD57E5B}"/>
              </a:ext>
            </a:extLst>
          </p:cNvPr>
          <p:cNvSpPr txBox="1"/>
          <p:nvPr/>
        </p:nvSpPr>
        <p:spPr>
          <a:xfrm>
            <a:off x="10987906" y="490728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満月</a:t>
            </a: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45FF4843-D413-3F24-984E-6CA4ABA0AD15}"/>
              </a:ext>
            </a:extLst>
          </p:cNvPr>
          <p:cNvSpPr txBox="1"/>
          <p:nvPr/>
        </p:nvSpPr>
        <p:spPr>
          <a:xfrm>
            <a:off x="6947504" y="4691902"/>
            <a:ext cx="3763295" cy="36933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/>
              <a:t>FOV comparisons</a:t>
            </a:r>
            <a:endParaRPr kumimoji="1" lang="ja-JP" altLang="en-US" b="1" dirty="0"/>
          </a:p>
        </p:txBody>
      </p:sp>
      <p:cxnSp>
        <p:nvCxnSpPr>
          <p:cNvPr id="64" name="直線矢印コネクタ 63">
            <a:extLst>
              <a:ext uri="{FF2B5EF4-FFF2-40B4-BE49-F238E27FC236}">
                <a16:creationId xmlns:a16="http://schemas.microsoft.com/office/drawing/2014/main" id="{2A21EF02-EF3C-66CF-60FC-4B95E32C3036}"/>
              </a:ext>
            </a:extLst>
          </p:cNvPr>
          <p:cNvCxnSpPr>
            <a:cxnSpLocks/>
          </p:cNvCxnSpPr>
          <p:nvPr/>
        </p:nvCxnSpPr>
        <p:spPr>
          <a:xfrm flipH="1">
            <a:off x="11286928" y="6112571"/>
            <a:ext cx="4352" cy="2990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1A377EBA-FF63-59D7-99DC-19C589AF8D53}"/>
              </a:ext>
            </a:extLst>
          </p:cNvPr>
          <p:cNvSpPr txBox="1"/>
          <p:nvPr/>
        </p:nvSpPr>
        <p:spPr>
          <a:xfrm>
            <a:off x="5762894" y="6488668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latin typeface="ＭＳ Ｐゴシック"/>
                <a:ea typeface="ＭＳ Ｐゴシック"/>
                <a:cs typeface="ＭＳ Ｐゴシック"/>
              </a:rPr>
              <a:t>(6xfull moon).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108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44758" y="107772"/>
            <a:ext cx="8564217" cy="1429871"/>
          </a:xfrm>
        </p:spPr>
        <p:txBody>
          <a:bodyPr>
            <a:normAutofit fontScale="90000"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Mass Measurements via Simultaneous Roman-Ground obs</a:t>
            </a:r>
            <a:r>
              <a:rPr lang="en-US" altLang="ja-JP" dirty="0"/>
              <a:t>.</a:t>
            </a:r>
            <a:endParaRPr kumimoji="1" lang="ja-JP" altLang="en-US" dirty="0"/>
          </a:p>
        </p:txBody>
      </p:sp>
      <p:pic>
        <p:nvPicPr>
          <p:cNvPr id="4" name="図 3" descr="pia19332-infographic_spitzerle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37643"/>
            <a:ext cx="9144000" cy="51435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D855673-AA5D-9743-9B5E-4737110DDA65}"/>
              </a:ext>
            </a:extLst>
          </p:cNvPr>
          <p:cNvSpPr txBox="1"/>
          <p:nvPr/>
        </p:nvSpPr>
        <p:spPr>
          <a:xfrm>
            <a:off x="126549" y="1729054"/>
            <a:ext cx="3861431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>
                <a:latin typeface="MS PGothic" panose="020B0600070205080204" pitchFamily="34" charset="-128"/>
                <a:ea typeface="MS PGothic" panose="020B0600070205080204" pitchFamily="34" charset="-128"/>
              </a:rPr>
              <a:t>Demonstrated by Spitzer-ground tel.</a:t>
            </a:r>
          </a:p>
          <a:p>
            <a:endParaRPr kumimoji="1" lang="en-US" altLang="ja-JP" sz="24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>
                <a:latin typeface="MS PGothic" panose="020B0600070205080204" pitchFamily="34" charset="-128"/>
                <a:ea typeface="MS PGothic" panose="020B0600070205080204" pitchFamily="34" charset="-128"/>
              </a:rPr>
              <a:t>Roman-PRIME can do the same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2B8836DE-9295-EEE3-2F92-626E582E2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051" y="2698550"/>
            <a:ext cx="3072949" cy="2520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DA525BA-9D0D-4578-BC38-D63495BC429D}"/>
              </a:ext>
            </a:extLst>
          </p:cNvPr>
          <p:cNvSpPr txBox="1"/>
          <p:nvPr/>
        </p:nvSpPr>
        <p:spPr>
          <a:xfrm>
            <a:off x="9270549" y="1576197"/>
            <a:ext cx="3113286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80"/>
              </a:lnSpc>
            </a:pPr>
            <a:r>
              <a:rPr lang="en-US" altLang="ja-JP" sz="2400" dirty="0">
                <a:solidFill>
                  <a:srgbClr val="FFFF00"/>
                </a:solidFill>
                <a:latin typeface="MS PGothic" charset="-128"/>
                <a:ea typeface="MS PGothic" charset="-128"/>
                <a:cs typeface="MS PGothic" charset="-128"/>
              </a:rPr>
              <a:t>only way to measure mass of free-floating planets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75563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9A25D6-FEA9-6D45-BF90-58B05A9A6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622" y="6606"/>
            <a:ext cx="10588978" cy="60801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FF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Roman Science Team (9teams、</a:t>
            </a:r>
            <a:r>
              <a:rPr lang="en-US" altLang="ja-JP" sz="4000" dirty="0">
                <a:solidFill>
                  <a:srgbClr val="FFFF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 23members</a:t>
            </a:r>
            <a:r>
              <a:rPr lang="en-US" sz="4000" dirty="0">
                <a:solidFill>
                  <a:srgbClr val="FFFF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)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1087F8E-A102-9446-BC04-2940CAC75406}"/>
              </a:ext>
            </a:extLst>
          </p:cNvPr>
          <p:cNvSpPr txBox="1"/>
          <p:nvPr/>
        </p:nvSpPr>
        <p:spPr>
          <a:xfrm>
            <a:off x="8980227" y="18697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BB8D3F9-13DD-8573-370E-DCEDCE454C9C}"/>
              </a:ext>
            </a:extLst>
          </p:cNvPr>
          <p:cNvSpPr txBox="1"/>
          <p:nvPr/>
        </p:nvSpPr>
        <p:spPr>
          <a:xfrm>
            <a:off x="282222" y="603530"/>
            <a:ext cx="1190977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lang="en-US" altLang="ja-JP" sz="2000" dirty="0">
                <a:solidFill>
                  <a:srgbClr val="FFFF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Wide Field Instrument Science (WFS)</a:t>
            </a:r>
            <a:r>
              <a:rPr lang="ja-JP" altLang="en-US" sz="2000">
                <a:solidFill>
                  <a:srgbClr val="FFFF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　（</a:t>
            </a:r>
            <a:r>
              <a:rPr lang="en-US" altLang="ja-JP" sz="2000" dirty="0">
                <a:solidFill>
                  <a:srgbClr val="FFFF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18</a:t>
            </a:r>
            <a:r>
              <a:rPr lang="ja-JP" altLang="en-US" sz="2000">
                <a:solidFill>
                  <a:srgbClr val="FFFF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）</a:t>
            </a:r>
            <a:endParaRPr lang="en-US" altLang="ja-JP" sz="2000" dirty="0">
              <a:solidFill>
                <a:srgbClr val="FFFF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0" lang="ja-JP" altLang="ja-JP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ＭＳ ゴシック" panose="020B0609070205080204" pitchFamily="49" charset="-128"/>
              </a:rPr>
              <a:t>SPQR: Spectroscopic Probes of Quantitative Reionization (WFS)</a:t>
            </a:r>
            <a:br>
              <a:rPr kumimoji="0" lang="ja-JP" altLang="ja-JP" b="0" i="0" u="none" strike="noStrike" cap="none" normalizeH="0" baseline="0">
                <a:ln>
                  <a:noFill/>
                </a:ln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ＭＳ ゴシック" panose="020B0609070205080204" pitchFamily="49" charset="-128"/>
              </a:rPr>
            </a:br>
            <a:r>
              <a:rPr kumimoji="0" lang="ja-JP" altLang="ja-JP" b="0" i="0" u="none" strike="noStrike" cap="none" normalizeH="0" baseline="0">
                <a:ln>
                  <a:noFill/>
                </a:ln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大内正己</a:t>
            </a:r>
            <a:r>
              <a:rPr kumimoji="0" lang="ja-JP" altLang="ja-JP" b="0" i="0" u="none" strike="noStrike" cap="none" normalizeH="0" baseline="0">
                <a:ln>
                  <a:noFill/>
                </a:ln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ＭＳ ゴシック" panose="020B0609070205080204" pitchFamily="49" charset="-128"/>
              </a:rPr>
              <a:t>(NAOJ)</a:t>
            </a:r>
            <a:r>
              <a:rPr kumimoji="0" lang="en-US" altLang="ja-JP" b="0" i="0" u="none" strike="noStrike" cap="none" normalizeH="0" baseline="0" dirty="0">
                <a:ln>
                  <a:noFill/>
                </a:ln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ＭＳ ゴシック" panose="020B0609070205080204" pitchFamily="49" charset="-128"/>
              </a:rPr>
              <a:t>,</a:t>
            </a:r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  <a:cs typeface="ＭＳ ゴシック" panose="020B0609070205080204" pitchFamily="49" charset="-128"/>
              </a:rPr>
              <a:t> </a:t>
            </a:r>
            <a:r>
              <a:rPr kumimoji="0" lang="ja-JP" altLang="ja-JP" b="0" i="0" u="none" strike="noStrike" cap="none" normalizeH="0" baseline="0">
                <a:ln>
                  <a:noFill/>
                </a:ln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尾上匡房</a:t>
            </a:r>
            <a:r>
              <a:rPr kumimoji="0" lang="ja-JP" altLang="ja-JP" b="0" i="0" u="none" strike="noStrike" cap="none" normalizeH="0" baseline="0">
                <a:ln>
                  <a:noFill/>
                </a:ln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ＭＳ ゴシック" panose="020B0609070205080204" pitchFamily="49" charset="-128"/>
              </a:rPr>
              <a:t>(KIAA-PKU)</a:t>
            </a:r>
            <a:r>
              <a:rPr kumimoji="0" lang="en-US" altLang="ja-JP" b="0" i="0" u="none" strike="noStrike" cap="none" normalizeH="0" baseline="0" dirty="0">
                <a:ln>
                  <a:noFill/>
                </a:ln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ＭＳ ゴシック" panose="020B0609070205080204" pitchFamily="49" charset="-128"/>
              </a:rPr>
              <a:t>, </a:t>
            </a:r>
            <a:r>
              <a:rPr kumimoji="0" lang="ja-JP" altLang="ja-JP" b="0" i="0" u="none" strike="noStrike" cap="none" normalizeH="0" baseline="0">
                <a:ln>
                  <a:noFill/>
                </a:ln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播金優一</a:t>
            </a:r>
            <a:r>
              <a:rPr kumimoji="0" lang="ja-JP" altLang="ja-JP" b="0" i="0" u="none" strike="noStrike" cap="none" normalizeH="0" baseline="0">
                <a:ln>
                  <a:noFill/>
                </a:ln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ＭＳ ゴシック" panose="020B0609070205080204" pitchFamily="49" charset="-128"/>
              </a:rPr>
              <a:t>(ICRR)</a:t>
            </a:r>
            <a:r>
              <a:rPr kumimoji="0" lang="ja-JP" altLang="ja-JP" b="0" i="0" u="none" strike="noStrike" cap="none" normalizeH="0" baseline="0">
                <a:ln>
                  <a:noFill/>
                </a:ln>
                <a:effectLst/>
                <a:latin typeface="MS PGothic" panose="020B0600070205080204" pitchFamily="34" charset="-128"/>
                <a:ea typeface="MS PGothic" panose="020B0600070205080204" pitchFamily="34" charset="-128"/>
              </a:rPr>
              <a:t> </a:t>
            </a:r>
            <a:endParaRPr kumimoji="0" lang="en-US" altLang="ja-JP" b="0" i="0" u="none" strike="noStrike" cap="none" normalizeH="0" baseline="0" dirty="0">
              <a:ln>
                <a:noFill/>
              </a:ln>
              <a:effectLst/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b="1" dirty="0">
                <a:solidFill>
                  <a:srgbClr val="FF0000"/>
                </a:solidFill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Roman Reference Fields and </a:t>
            </a:r>
            <a:r>
              <a:rPr lang="en-US" altLang="ja-JP" b="1" dirty="0" err="1">
                <a:solidFill>
                  <a:srgbClr val="FF0000"/>
                </a:solidFill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SNe</a:t>
            </a:r>
            <a:r>
              <a:rPr lang="en-US" altLang="ja-JP" b="1" dirty="0">
                <a:solidFill>
                  <a:srgbClr val="FF0000"/>
                </a:solidFill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 </a:t>
            </a:r>
            <a:r>
              <a:rPr lang="en-US" altLang="ja-JP" b="1" dirty="0" err="1">
                <a:solidFill>
                  <a:srgbClr val="FF0000"/>
                </a:solidFill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Ia</a:t>
            </a:r>
            <a:r>
              <a:rPr lang="en-US" altLang="ja-JP" b="1" dirty="0">
                <a:solidFill>
                  <a:srgbClr val="FF0000"/>
                </a:solidFill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 Calibration </a:t>
            </a:r>
            <a:r>
              <a:rPr lang="ja-JP" altLang="ja-JP" b="1">
                <a:solidFill>
                  <a:srgbClr val="FF0000"/>
                </a:solidFill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（</a:t>
            </a:r>
            <a:r>
              <a:rPr lang="en-US" altLang="ja-JP" b="1" dirty="0">
                <a:solidFill>
                  <a:srgbClr val="FF0000"/>
                </a:solidFill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WFS</a:t>
            </a:r>
            <a:r>
              <a:rPr lang="ja-JP" altLang="ja-JP" b="1">
                <a:solidFill>
                  <a:srgbClr val="FF0000"/>
                </a:solidFill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）</a:t>
            </a:r>
            <a:endParaRPr lang="ja-JP" altLang="ja-JP">
              <a:solidFill>
                <a:srgbClr val="FF0000"/>
              </a:solidFill>
              <a:effectLst/>
              <a:latin typeface="MS PGothic" panose="020B0600070205080204" pitchFamily="34" charset="-128"/>
              <a:ea typeface="MS PGothic" panose="020B0600070205080204" pitchFamily="34" charset="-128"/>
              <a:cs typeface="MS PGothic" panose="020B0600070205080204" pitchFamily="34" charset="-128"/>
            </a:endParaRPr>
          </a:p>
          <a:p>
            <a:pPr marL="723900" lvl="1"/>
            <a:r>
              <a:rPr lang="en-US" altLang="ja-JP" dirty="0"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ja-JP" altLang="ja-JP"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鈴木尚孝</a:t>
            </a:r>
            <a:r>
              <a:rPr lang="en-US" altLang="ja-JP" dirty="0"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 </a:t>
            </a:r>
            <a:r>
              <a:rPr lang="ja-JP" altLang="ja-JP"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（</a:t>
            </a:r>
            <a:r>
              <a:rPr lang="en-US" altLang="ja-JP" dirty="0"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LBNL</a:t>
            </a:r>
            <a:r>
              <a:rPr lang="ja-JP" altLang="ja-JP"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）</a:t>
            </a:r>
            <a:r>
              <a:rPr lang="en-US" altLang="ja-JP" kern="100" dirty="0"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 </a:t>
            </a:r>
            <a:endParaRPr lang="ja-JP" altLang="ja-JP" kern="100">
              <a:effectLst/>
              <a:latin typeface="MS PGothic" panose="020B0600070205080204" pitchFamily="34" charset="-128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FF0000"/>
                </a:solidFill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 Roman Infrared Nearby Galaxies Survey </a:t>
            </a:r>
            <a:r>
              <a:rPr lang="ja-JP" altLang="ja-JP">
                <a:solidFill>
                  <a:srgbClr val="FF0000"/>
                </a:solidFill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（</a:t>
            </a:r>
            <a:r>
              <a:rPr lang="en-US" altLang="ja-JP" dirty="0">
                <a:solidFill>
                  <a:srgbClr val="FF0000"/>
                </a:solidFill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WFS</a:t>
            </a:r>
            <a:r>
              <a:rPr lang="ja-JP" altLang="ja-JP">
                <a:solidFill>
                  <a:srgbClr val="FF0000"/>
                </a:solidFill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）</a:t>
            </a:r>
            <a:endParaRPr lang="ja-JP" altLang="ja-JP">
              <a:solidFill>
                <a:srgbClr val="FF0000"/>
              </a:solidFill>
              <a:effectLst/>
              <a:latin typeface="MS PGothic" panose="020B0600070205080204" pitchFamily="34" charset="-128"/>
              <a:ea typeface="MS PGothic" panose="020B0600070205080204" pitchFamily="34" charset="-128"/>
              <a:cs typeface="MS PGothic" panose="020B0600070205080204" pitchFamily="34" charset="-128"/>
            </a:endParaRPr>
          </a:p>
          <a:p>
            <a:pPr lvl="1"/>
            <a:r>
              <a:rPr lang="en-US" altLang="ja-JP" kern="0" dirty="0"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      </a:t>
            </a:r>
            <a:r>
              <a:rPr lang="ja-JP" altLang="ja-JP" kern="0"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田中賢幸</a:t>
            </a:r>
            <a:r>
              <a:rPr lang="en-US" altLang="ja-JP" kern="0" dirty="0"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(NAOJ)</a:t>
            </a:r>
            <a:r>
              <a:rPr lang="en-US" altLang="ja-JP" kern="0" dirty="0"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, </a:t>
            </a:r>
            <a:r>
              <a:rPr lang="ja-JP" altLang="ja-JP" kern="0"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岡本桜子</a:t>
            </a:r>
            <a:r>
              <a:rPr lang="en-US" altLang="ja-JP" kern="0" dirty="0"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(NAOJ)</a:t>
            </a:r>
            <a:endParaRPr lang="en-US" altLang="ja-JP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marL="285750" indent="-285750">
              <a:buFont typeface="Wingdings" pitchFamily="2" charset="2"/>
              <a:buChar char="l"/>
            </a:pPr>
            <a:r>
              <a:rPr lang="en-US" altLang="ja-JP" sz="2000" dirty="0">
                <a:solidFill>
                  <a:srgbClr val="FFFF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WFI Project Infrastructure Teams (PIT) (5)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ja-JP" altLang="ja-JP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ＭＳ ゴシック" panose="020B0609070205080204" pitchFamily="49" charset="-128"/>
              </a:rPr>
              <a:t>Cosmology with the Roman High Latitude Imaging Survey (PIT)</a:t>
            </a:r>
            <a:br>
              <a:rPr kumimoji="0" lang="ja-JP" altLang="ja-JP" b="0" i="0" u="none" strike="noStrike" cap="none" normalizeH="0" baseline="0">
                <a:ln>
                  <a:noFill/>
                </a:ln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ＭＳ ゴシック" panose="020B0609070205080204" pitchFamily="49" charset="-128"/>
              </a:rPr>
            </a:br>
            <a:r>
              <a:rPr kumimoji="0" lang="ja-JP" altLang="ja-JP" b="0" i="0" u="none" strike="noStrike" cap="none" normalizeH="0" baseline="0">
                <a:ln>
                  <a:noFill/>
                </a:ln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高田昌広</a:t>
            </a:r>
            <a:r>
              <a:rPr kumimoji="0" lang="ja-JP" altLang="ja-JP" b="0" i="0" u="none" strike="noStrike" cap="none" normalizeH="0" baseline="0">
                <a:ln>
                  <a:noFill/>
                </a:ln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ＭＳ ゴシック" panose="020B0609070205080204" pitchFamily="49" charset="-128"/>
              </a:rPr>
              <a:t>(Kavli IPMU)</a:t>
            </a:r>
            <a:r>
              <a:rPr kumimoji="0" lang="en-US" altLang="ja-JP" b="0" i="0" u="none" strike="noStrike" cap="none" normalizeH="0" baseline="0" dirty="0">
                <a:ln>
                  <a:noFill/>
                </a:ln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ＭＳ ゴシック" panose="020B0609070205080204" pitchFamily="49" charset="-128"/>
              </a:rPr>
              <a:t>, </a:t>
            </a:r>
            <a:r>
              <a:rPr kumimoji="0" lang="ja-JP" altLang="ja-JP" b="0" i="0" u="none" strike="noStrike" cap="none" normalizeH="0" baseline="0">
                <a:ln>
                  <a:noFill/>
                </a:ln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宮武広直</a:t>
            </a:r>
            <a:r>
              <a:rPr kumimoji="0" lang="ja-JP" altLang="ja-JP" b="0" i="0" u="none" strike="noStrike" cap="none" normalizeH="0" baseline="0">
                <a:ln>
                  <a:noFill/>
                </a:ln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ＭＳ ゴシック" panose="020B0609070205080204" pitchFamily="49" charset="-128"/>
              </a:rPr>
              <a:t> (Nagoya U.)</a:t>
            </a:r>
            <a:r>
              <a:rPr kumimoji="0" lang="en-US" altLang="ja-JP" b="0" i="0" u="none" strike="noStrike" cap="none" normalizeH="0" baseline="0" dirty="0">
                <a:ln>
                  <a:noFill/>
                </a:ln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ＭＳ ゴシック" panose="020B0609070205080204" pitchFamily="49" charset="-128"/>
              </a:rPr>
              <a:t>, </a:t>
            </a:r>
            <a:r>
              <a:rPr kumimoji="0" lang="ja-JP" altLang="ja-JP" b="0" i="0" u="none" strike="noStrike" cap="none" normalizeH="0" baseline="0">
                <a:ln>
                  <a:noFill/>
                </a:ln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西道啓博</a:t>
            </a:r>
            <a:r>
              <a:rPr kumimoji="0" lang="ja-JP" altLang="ja-JP" b="0" i="0" u="none" strike="noStrike" cap="none" normalizeH="0" baseline="0">
                <a:ln>
                  <a:noFill/>
                </a:ln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ＭＳ ゴシック" panose="020B0609070205080204" pitchFamily="49" charset="-128"/>
              </a:rPr>
              <a:t>(Kyoto Sangyo U.)</a:t>
            </a:r>
            <a:r>
              <a:rPr kumimoji="0" lang="en-US" altLang="ja-JP" b="0" i="0" u="none" strike="noStrike" cap="none" normalizeH="0" baseline="0" dirty="0">
                <a:ln>
                  <a:noFill/>
                </a:ln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ＭＳ ゴシック" panose="020B0609070205080204" pitchFamily="49" charset="-128"/>
              </a:rPr>
              <a:t>, </a:t>
            </a:r>
            <a:r>
              <a:rPr kumimoji="0" lang="ja-JP" altLang="ja-JP" b="0" i="0" u="none" strike="noStrike" cap="none" normalizeH="0" baseline="0">
                <a:ln>
                  <a:noFill/>
                </a:ln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西澤淳</a:t>
            </a:r>
            <a:r>
              <a:rPr kumimoji="0" lang="ja-JP" altLang="ja-JP" b="0" i="0" u="none" strike="noStrike" cap="none" normalizeH="0" baseline="0">
                <a:ln>
                  <a:noFill/>
                </a:ln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ＭＳ ゴシック" panose="020B0609070205080204" pitchFamily="49" charset="-128"/>
              </a:rPr>
              <a:t>(Gifu Shotoku Gakuen U.)</a:t>
            </a:r>
            <a:br>
              <a:rPr kumimoji="0" lang="ja-JP" altLang="ja-JP" b="0" i="0" u="none" strike="noStrike" cap="none" normalizeH="0" baseline="0">
                <a:ln>
                  <a:noFill/>
                </a:ln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ＭＳ ゴシック" panose="020B0609070205080204" pitchFamily="49" charset="-128"/>
              </a:rPr>
            </a:br>
            <a:r>
              <a:rPr kumimoji="0" lang="ja-JP" altLang="ja-JP" b="0" i="0" u="none" strike="noStrike" cap="none" normalizeH="0" baseline="0">
                <a:ln>
                  <a:noFill/>
                </a:ln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砂山朋美</a:t>
            </a:r>
            <a:r>
              <a:rPr kumimoji="0" lang="ja-JP" altLang="ja-JP" b="0" i="0" u="none" strike="noStrike" cap="none" normalizeH="0" baseline="0">
                <a:ln>
                  <a:noFill/>
                </a:ln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ＭＳ ゴシック" panose="020B0609070205080204" pitchFamily="49" charset="-128"/>
              </a:rPr>
              <a:t>(Arizona N./Nagoya U.)</a:t>
            </a:r>
            <a:r>
              <a:rPr kumimoji="0" lang="en-US" altLang="ja-JP" b="0" i="0" u="none" strike="noStrike" cap="none" normalizeH="0" baseline="0" dirty="0">
                <a:ln>
                  <a:noFill/>
                </a:ln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ＭＳ ゴシック" panose="020B0609070205080204" pitchFamily="49" charset="-128"/>
              </a:rPr>
              <a:t>, </a:t>
            </a:r>
            <a:r>
              <a:rPr kumimoji="0" lang="ja-JP" altLang="ja-JP" b="0" i="0" u="none" strike="noStrike" cap="none" normalizeH="0" baseline="0">
                <a:ln>
                  <a:noFill/>
                </a:ln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ＭＳ ゴシック" panose="020B0609070205080204" pitchFamily="49" charset="-128"/>
              </a:rPr>
              <a:t>Jia Liu (Kavli IPMU)</a:t>
            </a:r>
            <a:endParaRPr kumimoji="0" lang="ja-JP" altLang="ja-JP" b="0" i="0" u="none" strike="noStrike" cap="none" normalizeH="0" baseline="0">
              <a:ln>
                <a:noFill/>
              </a:ln>
              <a:effectLst/>
              <a:latin typeface="MS PGothic" panose="020B0600070205080204" pitchFamily="34" charset="-128"/>
              <a:ea typeface="MS PGothic" panose="020B0600070205080204" pitchFamily="34" charset="-128"/>
              <a:cs typeface="MS PGothic" panose="020B0600070205080204" pitchFamily="34" charset="-128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ja-JP" altLang="ja-JP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The Roman Galactic Exoplanet Survey Project Infrastructure Team (PIT)</a:t>
            </a:r>
            <a:br>
              <a:rPr kumimoji="0" lang="ja-JP" altLang="ja-JP" b="0" i="0" u="none" strike="noStrike" cap="none" normalizeH="0" baseline="0">
                <a:ln>
                  <a:noFill/>
                </a:ln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</a:br>
            <a:r>
              <a:rPr kumimoji="0" lang="ja-JP" altLang="ja-JP" b="0" i="0" u="none" strike="noStrike" cap="none" normalizeH="0" baseline="0">
                <a:ln>
                  <a:noFill/>
                </a:ln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住貴宏(Osaka U.)</a:t>
            </a:r>
            <a:r>
              <a:rPr kumimoji="0" lang="en-US" altLang="ja-JP" b="0" i="0" u="none" strike="noStrike" cap="none" normalizeH="0" baseline="0" dirty="0">
                <a:ln>
                  <a:noFill/>
                </a:ln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, </a:t>
            </a:r>
            <a:r>
              <a:rPr kumimoji="0" lang="ja-JP" altLang="ja-JP" b="0" i="0" u="none" strike="noStrike" cap="none" normalizeH="0" baseline="0">
                <a:ln>
                  <a:noFill/>
                </a:ln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鈴木大介 (Osaka U.)</a:t>
            </a:r>
            <a:r>
              <a:rPr kumimoji="0" lang="en-US" altLang="ja-JP" b="0" i="0" u="none" strike="noStrike" cap="none" normalizeH="0" baseline="0" dirty="0">
                <a:ln>
                  <a:noFill/>
                </a:ln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, </a:t>
            </a:r>
            <a:r>
              <a:rPr kumimoji="0" lang="ja-JP" altLang="ja-JP" b="0" i="0" u="none" strike="noStrike" cap="none" normalizeH="0" baseline="0">
                <a:ln>
                  <a:noFill/>
                </a:ln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越本直季 (Osaka U.)</a:t>
            </a:r>
            <a:r>
              <a:rPr kumimoji="0" lang="en-US" altLang="ja-JP" b="0" i="0" u="none" strike="noStrike" cap="none" normalizeH="0" baseline="0" dirty="0">
                <a:ln>
                  <a:noFill/>
                </a:ln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, </a:t>
            </a:r>
            <a:r>
              <a:rPr kumimoji="0" lang="ja-JP" altLang="ja-JP" b="0" i="0" u="none" strike="noStrike" cap="none" normalizeH="0" baseline="0">
                <a:ln>
                  <a:noFill/>
                </a:ln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宮﨑翔太(JAXA/ISAS)</a:t>
            </a:r>
            <a:endParaRPr kumimoji="0" lang="ja-JP" altLang="ja-JP" b="0" i="0" u="none" strike="noStrike" cap="none" normalizeH="0" baseline="0">
              <a:ln>
                <a:noFill/>
              </a:ln>
              <a:effectLst/>
              <a:latin typeface="MS PGothic" panose="020B0600070205080204" pitchFamily="34" charset="-128"/>
              <a:ea typeface="MS PGothic" panose="020B0600070205080204" pitchFamily="34" charset="-128"/>
              <a:cs typeface="MS PGothic" panose="020B0600070205080204" pitchFamily="34" charset="-128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ja-JP" altLang="ja-JP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Project Infrastructure for the Roman Galaxy Redshift Survey (PIT)</a:t>
            </a:r>
            <a:br>
              <a:rPr kumimoji="0" lang="ja-JP" altLang="ja-JP" b="0" i="0" u="none" strike="noStrike" cap="none" normalizeH="0" baseline="0">
                <a:ln>
                  <a:noFill/>
                </a:ln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</a:br>
            <a:r>
              <a:rPr kumimoji="0" lang="ja-JP" altLang="ja-JP" b="0" i="0" u="none" strike="noStrike" cap="none" normalizeH="0" baseline="0">
                <a:ln>
                  <a:noFill/>
                </a:ln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砂山朋美 (Arizona N./Nagoya U.)</a:t>
            </a:r>
            <a:r>
              <a:rPr kumimoji="0" lang="en-US" altLang="ja-JP" b="0" i="0" u="none" strike="noStrike" cap="none" normalizeH="0" baseline="0" dirty="0">
                <a:ln>
                  <a:noFill/>
                </a:ln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, </a:t>
            </a:r>
            <a:r>
              <a:rPr kumimoji="0" lang="ja-JP" altLang="ja-JP" b="0" i="0" u="none" strike="noStrike" cap="none" normalizeH="0" baseline="0">
                <a:ln>
                  <a:noFill/>
                </a:ln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斉藤俊(Missouri University of Science and Technology)</a:t>
            </a:r>
            <a:endParaRPr kumimoji="0" lang="ja-JP" altLang="ja-JP" b="0" i="0" u="none" strike="noStrike" cap="none" normalizeH="0" baseline="0">
              <a:ln>
                <a:noFill/>
              </a:ln>
              <a:effectLst/>
              <a:latin typeface="MS PGothic" panose="020B0600070205080204" pitchFamily="34" charset="-128"/>
              <a:ea typeface="MS PGothic" panose="020B0600070205080204" pitchFamily="34" charset="-128"/>
              <a:cs typeface="MS PGothic" panose="020B0600070205080204" pitchFamily="34" charset="-128"/>
            </a:endParaRP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ja-JP" altLang="ja-JP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A Roman Project Infrastructure Team to Support Cosmological Measurements with Type Ia Supernovae. (PIT)</a:t>
            </a:r>
            <a:endParaRPr kumimoji="0" lang="ja-JP" altLang="ja-JP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MS PGothic" panose="020B0600070205080204" pitchFamily="34" charset="-128"/>
              <a:ea typeface="MS PGothic" panose="020B0600070205080204" pitchFamily="34" charset="-128"/>
              <a:cs typeface="MS PGothic" panose="020B0600070205080204" pitchFamily="34" charset="-128"/>
            </a:endParaRP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en-US" altLang="ja-JP" b="0" i="0" u="none" strike="noStrike" cap="none" normalizeH="0" baseline="0" dirty="0">
                <a:ln>
                  <a:noFill/>
                </a:ln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    </a:t>
            </a:r>
            <a:r>
              <a:rPr kumimoji="0" lang="ja-JP" altLang="ja-JP" b="0" i="0" u="none" strike="noStrike" cap="none" normalizeH="0" baseline="0">
                <a:ln>
                  <a:noFill/>
                </a:ln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鈴木尚孝</a:t>
            </a:r>
            <a:r>
              <a:rPr kumimoji="0" lang="ja-JP" altLang="ja-JP" b="0" i="0" u="none" strike="noStrike" cap="none" normalizeH="0" baseline="0">
                <a:ln>
                  <a:noFill/>
                </a:ln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  </a:t>
            </a:r>
            <a:r>
              <a:rPr kumimoji="0" lang="ja-JP" altLang="ja-JP" b="0" i="0" u="none" strike="noStrike" cap="none" normalizeH="0" baseline="0">
                <a:ln>
                  <a:noFill/>
                </a:ln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（</a:t>
            </a:r>
            <a:r>
              <a:rPr kumimoji="0" lang="ja-JP" altLang="ja-JP" b="0" i="0" u="none" strike="noStrike" cap="none" normalizeH="0" baseline="0">
                <a:ln>
                  <a:noFill/>
                </a:ln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LBNL</a:t>
            </a:r>
            <a:r>
              <a:rPr kumimoji="0" lang="ja-JP" altLang="ja-JP" b="0" i="0" u="none" strike="noStrike" cap="none" normalizeH="0" baseline="0">
                <a:ln>
                  <a:noFill/>
                </a:ln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）</a:t>
            </a:r>
            <a:endParaRPr kumimoji="0" lang="en-US" altLang="ja-JP" b="0" i="0" u="none" strike="noStrike" cap="none" normalizeH="0" baseline="0" dirty="0">
              <a:ln>
                <a:noFill/>
              </a:ln>
              <a:effectLst/>
              <a:latin typeface="MS PGothic" panose="020B0600070205080204" pitchFamily="34" charset="-128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l"/>
            </a:pPr>
            <a:r>
              <a:rPr lang="en-US" altLang="ja-JP" sz="2000" dirty="0">
                <a:solidFill>
                  <a:srgbClr val="FFFF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Coronagraph Community Participation Program (CPP) </a:t>
            </a:r>
          </a:p>
          <a:p>
            <a:pPr marL="723900" lvl="1"/>
            <a:r>
              <a:rPr lang="ja-JP" altLang="ja-JP"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村上 尚史</a:t>
            </a:r>
            <a:r>
              <a:rPr lang="en-US" altLang="ja-JP" dirty="0"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 (</a:t>
            </a:r>
            <a:r>
              <a:rPr lang="en-US" altLang="ja-JP" dirty="0" err="1"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Naoshi</a:t>
            </a:r>
            <a:r>
              <a:rPr lang="en-US" altLang="ja-JP" dirty="0"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 Murakami) (Hokkaido U.) (Point of contact:</a:t>
            </a:r>
            <a:r>
              <a:rPr lang="en-US" altLang="ja-JP" dirty="0"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 CPP Core Team</a:t>
            </a:r>
            <a:r>
              <a:rPr lang="en-US" altLang="ja-JP" dirty="0"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)</a:t>
            </a:r>
            <a:endParaRPr lang="ja-JP" altLang="ja-JP">
              <a:effectLst/>
              <a:latin typeface="MS PGothic" panose="020B0600070205080204" pitchFamily="34" charset="-128"/>
              <a:ea typeface="MS PGothic" panose="020B0600070205080204" pitchFamily="34" charset="-128"/>
              <a:cs typeface="MS PGothic" panose="020B0600070205080204" pitchFamily="34" charset="-128"/>
            </a:endParaRPr>
          </a:p>
          <a:p>
            <a:pPr marL="723900" lvl="1"/>
            <a:r>
              <a:rPr lang="ja-JP" altLang="ja-JP"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（</a:t>
            </a:r>
            <a:r>
              <a:rPr lang="en-US" altLang="ja-JP" dirty="0"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18 </a:t>
            </a:r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Japanese members participating</a:t>
            </a:r>
            <a:r>
              <a:rPr lang="ja-JP" altLang="ja-JP"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）</a:t>
            </a:r>
            <a:endParaRPr lang="en-US" altLang="ja-JP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marL="285750" lvl="0" indent="-285750">
              <a:buFont typeface="Wingdings" pitchFamily="2" charset="2"/>
              <a:buChar char="l"/>
            </a:pPr>
            <a:r>
              <a:rPr lang="en-US" altLang="ja-JP" b="1" dirty="0">
                <a:solidFill>
                  <a:srgbClr val="FFFF00"/>
                </a:solidFill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Data Analysis Working Group</a:t>
            </a:r>
            <a:endParaRPr lang="ja-JP" altLang="ja-JP">
              <a:solidFill>
                <a:srgbClr val="FFFF00"/>
              </a:solidFill>
              <a:effectLst/>
              <a:latin typeface="MS PGothic" panose="020B0600070205080204" pitchFamily="34" charset="-128"/>
              <a:ea typeface="MS PGothic" panose="020B0600070205080204" pitchFamily="34" charset="-128"/>
              <a:cs typeface="MS PGothic" panose="020B0600070205080204" pitchFamily="34" charset="-128"/>
            </a:endParaRPr>
          </a:p>
          <a:p>
            <a:pPr marL="723900" lvl="1"/>
            <a:r>
              <a:rPr lang="ja-JP" altLang="ja-JP"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小山佑世</a:t>
            </a:r>
            <a:r>
              <a:rPr lang="en-US" altLang="ja-JP" dirty="0"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 (NAOJ)</a:t>
            </a:r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, </a:t>
            </a:r>
            <a:r>
              <a:rPr lang="ja-JP" altLang="ja-JP"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寺居剛</a:t>
            </a:r>
            <a:r>
              <a:rPr lang="en-US" altLang="ja-JP" dirty="0"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 (NAOJ)</a:t>
            </a:r>
            <a:r>
              <a:rPr lang="en-US" altLang="ja-JP" dirty="0"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, </a:t>
            </a:r>
            <a:r>
              <a:rPr lang="ja-JP" altLang="ja-JP"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古澤久徳</a:t>
            </a:r>
            <a:r>
              <a:rPr lang="en-US" altLang="ja-JP" dirty="0">
                <a:effectLst/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  (NAOJ)</a:t>
            </a:r>
          </a:p>
        </p:txBody>
      </p:sp>
    </p:spTree>
    <p:extLst>
      <p:ext uri="{BB962C8B-B14F-4D97-AF65-F5344CB8AC3E}">
        <p14:creationId xmlns:p14="http://schemas.microsoft.com/office/powerpoint/2010/main" val="359528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29F275-36B0-9B42-8418-DAE36FE74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0962" y="-193840"/>
            <a:ext cx="13133923" cy="1061006"/>
          </a:xfrm>
        </p:spPr>
        <p:txBody>
          <a:bodyPr>
            <a:noAutofit/>
          </a:bodyPr>
          <a:lstStyle/>
          <a:p>
            <a:r>
              <a:rPr lang="en-US" altLang="ja-JP" sz="4000" b="1" dirty="0">
                <a:solidFill>
                  <a:srgbClr val="FFFF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Roman-Subaru Synergistic Observations (100nights)</a:t>
            </a:r>
            <a:endParaRPr kumimoji="1" lang="ja-JP" altLang="en-US" sz="4000" b="1">
              <a:solidFill>
                <a:srgbClr val="FFFF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00E6DE6-A959-EB40-8958-D4C2341C11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201"/>
          <a:stretch/>
        </p:blipFill>
        <p:spPr>
          <a:xfrm>
            <a:off x="33195" y="1013485"/>
            <a:ext cx="4811639" cy="53280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30278AD-5323-8D4D-A3A4-402D83CEC4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" r="-1029"/>
          <a:stretch/>
        </p:blipFill>
        <p:spPr>
          <a:xfrm>
            <a:off x="580980" y="3381077"/>
            <a:ext cx="2108269" cy="1692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A96F5CA-E752-2644-A407-7F3F69AB9FF0}"/>
              </a:ext>
            </a:extLst>
          </p:cNvPr>
          <p:cNvSpPr txBox="1"/>
          <p:nvPr/>
        </p:nvSpPr>
        <p:spPr>
          <a:xfrm>
            <a:off x="410327" y="5187342"/>
            <a:ext cx="2108269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latin typeface="MS PGothic" panose="020B0600070205080204" pitchFamily="34" charset="-128"/>
                <a:ea typeface="MS PGothic" panose="020B0600070205080204" pitchFamily="34" charset="-128"/>
              </a:rPr>
              <a:t>Roman WFI</a:t>
            </a:r>
          </a:p>
          <a:p>
            <a:r>
              <a:rPr kumimoji="1" lang="en-US" altLang="ja-JP" sz="3200" dirty="0">
                <a:latin typeface="MS PGothic" panose="020B0600070205080204" pitchFamily="34" charset="-128"/>
                <a:ea typeface="MS PGothic" panose="020B0600070205080204" pitchFamily="34" charset="-128"/>
              </a:rPr>
              <a:t>0.28deg</a:t>
            </a:r>
            <a:r>
              <a:rPr kumimoji="1" lang="en-US" altLang="ja-JP" sz="3200" baseline="30000" dirty="0">
                <a:latin typeface="MS PGothic" panose="020B0600070205080204" pitchFamily="34" charset="-128"/>
                <a:ea typeface="MS PGothic" panose="020B0600070205080204" pitchFamily="34" charset="-128"/>
              </a:rPr>
              <a:t>2</a:t>
            </a:r>
            <a:endParaRPr kumimoji="1" lang="ja-JP" altLang="en-US" sz="3200" baseline="3000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9525160-14DB-4A1B-7D1F-922368E37674}"/>
              </a:ext>
            </a:extLst>
          </p:cNvPr>
          <p:cNvSpPr txBox="1"/>
          <p:nvPr/>
        </p:nvSpPr>
        <p:spPr>
          <a:xfrm>
            <a:off x="6743339" y="691806"/>
            <a:ext cx="5448662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kumimoji="1" lang="en-US" altLang="ja-JP" sz="2800" dirty="0">
                <a:latin typeface="MS PGothic" panose="020B0600070205080204" pitchFamily="34" charset="-128"/>
                <a:ea typeface="MS PGothic" panose="020B0600070205080204" pitchFamily="34" charset="-128"/>
              </a:rPr>
              <a:t>100 nights of Subaru reserved for synergistic Observations</a:t>
            </a:r>
          </a:p>
          <a:p>
            <a:endParaRPr lang="en-US" altLang="ja-JP" sz="28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marL="285750" indent="-285750">
              <a:buFont typeface="Wingdings" pitchFamily="2" charset="2"/>
              <a:buChar char="l"/>
            </a:pPr>
            <a:r>
              <a:rPr kumimoji="1" lang="en-US" altLang="ja-JP" sz="2800" dirty="0">
                <a:solidFill>
                  <a:srgbClr val="FFFF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Complement/enhance the Roman main survey and GO to maximize the Science</a:t>
            </a:r>
            <a:endParaRPr kumimoji="1" lang="ja-JP" altLang="en-US" sz="2800">
              <a:solidFill>
                <a:srgbClr val="FFFF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marL="285750" indent="-285750">
              <a:buFont typeface="Wingdings" pitchFamily="2" charset="2"/>
              <a:buChar char="l"/>
            </a:pPr>
            <a:endParaRPr lang="en-US" altLang="ja-JP" sz="28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marL="285750" indent="-285750">
              <a:buFont typeface="Wingdings" pitchFamily="2" charset="2"/>
              <a:buChar char="l"/>
            </a:pPr>
            <a:r>
              <a:rPr lang="en-US" altLang="ja-JP" sz="2800" dirty="0">
                <a:latin typeface="MS PGothic" panose="020B0600070205080204" pitchFamily="34" charset="-128"/>
                <a:ea typeface="MS PGothic" panose="020B0600070205080204" pitchFamily="34" charset="-128"/>
              </a:rPr>
              <a:t>Large programs [up to 3-4?] </a:t>
            </a:r>
          </a:p>
          <a:p>
            <a:pPr marL="285750" indent="-285750">
              <a:buFont typeface="Wingdings" pitchFamily="2" charset="2"/>
              <a:buChar char="l"/>
            </a:pPr>
            <a:endParaRPr lang="en-US" altLang="ja-JP" sz="28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marL="285750" indent="-285750">
              <a:buFont typeface="Wingdings" pitchFamily="2" charset="2"/>
              <a:buChar char="l"/>
            </a:pPr>
            <a:r>
              <a:rPr lang="en-US" altLang="ja-JP" sz="2800" dirty="0">
                <a:latin typeface="MS PGothic" panose="020B0600070205080204" pitchFamily="34" charset="-128"/>
                <a:ea typeface="MS PGothic" panose="020B0600070205080204" pitchFamily="34" charset="-128"/>
              </a:rPr>
              <a:t>Decided by community</a:t>
            </a:r>
          </a:p>
          <a:p>
            <a:pPr marL="285750" indent="-285750">
              <a:buFont typeface="Wingdings" pitchFamily="2" charset="2"/>
              <a:buChar char="l"/>
            </a:pPr>
            <a:endParaRPr lang="en-US" altLang="ja-JP" sz="28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marL="285750" indent="-285750">
              <a:buFont typeface="Wingdings" pitchFamily="2" charset="2"/>
              <a:buChar char="l"/>
            </a:pPr>
            <a:r>
              <a:rPr lang="en-US" altLang="ja-JP" sz="2800" b="1" dirty="0">
                <a:solidFill>
                  <a:srgbClr val="FFFF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Steering Group (SG)</a:t>
            </a:r>
            <a:r>
              <a:rPr lang="en-US" altLang="ja-JP" sz="2800" dirty="0">
                <a:latin typeface="MS PGothic" panose="020B0600070205080204" pitchFamily="34" charset="-128"/>
                <a:ea typeface="MS PGothic" panose="020B0600070205080204" pitchFamily="34" charset="-128"/>
              </a:rPr>
              <a:t> leads discussions and decide how to solicit the programs </a:t>
            </a:r>
            <a:endParaRPr kumimoji="1" lang="en-US" altLang="ja-JP" sz="28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3F93DC6B-19E1-06D3-F8C2-B6E6B8B039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778"/>
          <a:stretch/>
        </p:blipFill>
        <p:spPr>
          <a:xfrm>
            <a:off x="2787530" y="1018190"/>
            <a:ext cx="3904522" cy="5328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C8E279C-E5E8-2E47-BA30-E19DADC77919}"/>
              </a:ext>
            </a:extLst>
          </p:cNvPr>
          <p:cNvSpPr txBox="1"/>
          <p:nvPr/>
        </p:nvSpPr>
        <p:spPr>
          <a:xfrm>
            <a:off x="5663399" y="2491271"/>
            <a:ext cx="10918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1.5° </a:t>
            </a:r>
          </a:p>
          <a:p>
            <a:r>
              <a:rPr kumimoji="1" lang="en-US" altLang="ja-JP" sz="2800" dirty="0"/>
              <a:t>dia. </a:t>
            </a:r>
            <a:endParaRPr kumimoji="1" lang="ja-JP" altLang="en-US" sz="280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2152EEA-BD06-0249-7A0C-F300D6C472DC}"/>
              </a:ext>
            </a:extLst>
          </p:cNvPr>
          <p:cNvSpPr txBox="1"/>
          <p:nvPr/>
        </p:nvSpPr>
        <p:spPr>
          <a:xfrm>
            <a:off x="2170705" y="2086477"/>
            <a:ext cx="945877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Moon</a:t>
            </a:r>
          </a:p>
          <a:p>
            <a:r>
              <a:rPr kumimoji="1" lang="en-US" altLang="ja-JP" sz="2000" dirty="0"/>
              <a:t>0.5° </a:t>
            </a:r>
          </a:p>
          <a:p>
            <a:r>
              <a:rPr kumimoji="1" lang="en-US" altLang="ja-JP" sz="2000" dirty="0"/>
              <a:t>dia. </a:t>
            </a:r>
            <a:endParaRPr kumimoji="1" lang="ja-JP" altLang="en-US" sz="200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A4BFB8E-F20B-FC47-B08D-9A9C374F006D}"/>
              </a:ext>
            </a:extLst>
          </p:cNvPr>
          <p:cNvSpPr txBox="1"/>
          <p:nvPr/>
        </p:nvSpPr>
        <p:spPr>
          <a:xfrm>
            <a:off x="280591" y="1087918"/>
            <a:ext cx="5040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FF00"/>
                </a:solidFill>
                <a:latin typeface="Helvetica" pitchFamily="2" charset="0"/>
              </a:rPr>
              <a:t>Roman’s wide-band imaging has good synergy </a:t>
            </a:r>
          </a:p>
          <a:p>
            <a:r>
              <a:rPr kumimoji="1" lang="en-US" altLang="ja-JP" dirty="0">
                <a:solidFill>
                  <a:srgbClr val="FFFF00"/>
                </a:solidFill>
                <a:latin typeface="Helvetica" pitchFamily="2" charset="0"/>
              </a:rPr>
              <a:t>with Subaru’s multi-band capability.</a:t>
            </a:r>
            <a:endParaRPr kumimoji="1" lang="ja-JP" altLang="en-US">
              <a:solidFill>
                <a:srgbClr val="FFFF00"/>
              </a:solidFill>
              <a:latin typeface="Helvetica" pitchFamily="2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5C48F12-5947-0B46-B37E-FE3BE09A9730}"/>
              </a:ext>
            </a:extLst>
          </p:cNvPr>
          <p:cNvSpPr txBox="1"/>
          <p:nvPr/>
        </p:nvSpPr>
        <p:spPr>
          <a:xfrm>
            <a:off x="5178745" y="5960735"/>
            <a:ext cx="1702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(Credit: NAOJ)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02918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ory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Story.thmx</Template>
  <TotalTime>24421</TotalTime>
  <Words>2249</Words>
  <Application>Microsoft Macintosh PowerPoint</Application>
  <PresentationFormat>ワイド画面</PresentationFormat>
  <Paragraphs>550</Paragraphs>
  <Slides>21</Slides>
  <Notes>19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36" baseType="lpstr">
      <vt:lpstr>ＭＳ Ｐゴシック</vt:lpstr>
      <vt:lpstr>ＭＳ Ｐゴシック</vt:lpstr>
      <vt:lpstr>MS Gothic</vt:lpstr>
      <vt:lpstr>Yu Gothic</vt:lpstr>
      <vt:lpstr>Yu Gothic</vt:lpstr>
      <vt:lpstr>游明朝</vt:lpstr>
      <vt:lpstr>Arial</vt:lpstr>
      <vt:lpstr>Avenir Next</vt:lpstr>
      <vt:lpstr>Berlin Sans FB Demi</vt:lpstr>
      <vt:lpstr>Calibri</vt:lpstr>
      <vt:lpstr>Calisto MT</vt:lpstr>
      <vt:lpstr>Century Gothic</vt:lpstr>
      <vt:lpstr>Helvetica</vt:lpstr>
      <vt:lpstr>Wingdings</vt:lpstr>
      <vt:lpstr>Story</vt:lpstr>
      <vt:lpstr>PowerPoint プレゼンテーション</vt:lpstr>
      <vt:lpstr>PowerPoint プレゼンテーション</vt:lpstr>
      <vt:lpstr>Coronagraph Instrument: JAXA contribution</vt:lpstr>
      <vt:lpstr>JAXA’s Participation for Roman CPP</vt:lpstr>
      <vt:lpstr>PowerPoint プレゼンテーション</vt:lpstr>
      <vt:lpstr>      PRIME  (PRime-focus Infrared Mirolensing Experiment)</vt:lpstr>
      <vt:lpstr>Mass Measurements via Simultaneous Roman-Ground obs.</vt:lpstr>
      <vt:lpstr>Roman Science Team (9teams、 23members)</vt:lpstr>
      <vt:lpstr>Roman-Subaru Synergistic Observations (100nights)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Summary</vt:lpstr>
      <vt:lpstr>PowerPoint プレゼンテーション</vt:lpstr>
      <vt:lpstr>PowerPoint プレゼンテーション</vt:lpstr>
      <vt:lpstr>PowerPoint プレゼンテーション</vt:lpstr>
    </vt:vector>
  </TitlesOfParts>
  <Company>Nagoya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Takahiro Sumi</dc:creator>
  <cp:lastModifiedBy>住　貴宏</cp:lastModifiedBy>
  <cp:revision>1830</cp:revision>
  <cp:lastPrinted>2024-07-09T05:58:02Z</cp:lastPrinted>
  <dcterms:created xsi:type="dcterms:W3CDTF">2015-01-05T23:51:36Z</dcterms:created>
  <dcterms:modified xsi:type="dcterms:W3CDTF">2024-07-09T14:43:29Z</dcterms:modified>
</cp:coreProperties>
</file>