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28" r:id="rId1"/>
  </p:sldMasterIdLst>
  <p:notesMasterIdLst>
    <p:notesMasterId r:id="rId54"/>
  </p:notesMasterIdLst>
  <p:sldIdLst>
    <p:sldId id="987" r:id="rId2"/>
    <p:sldId id="988" r:id="rId3"/>
    <p:sldId id="729" r:id="rId4"/>
    <p:sldId id="760" r:id="rId5"/>
    <p:sldId id="326" r:id="rId6"/>
    <p:sldId id="1051" r:id="rId7"/>
    <p:sldId id="1016" r:id="rId8"/>
    <p:sldId id="1050" r:id="rId9"/>
    <p:sldId id="1073" r:id="rId10"/>
    <p:sldId id="1074" r:id="rId11"/>
    <p:sldId id="1075" r:id="rId12"/>
    <p:sldId id="1076" r:id="rId13"/>
    <p:sldId id="1078" r:id="rId14"/>
    <p:sldId id="1001" r:id="rId15"/>
    <p:sldId id="1003" r:id="rId16"/>
    <p:sldId id="1004" r:id="rId17"/>
    <p:sldId id="1006" r:id="rId18"/>
    <p:sldId id="1007" r:id="rId19"/>
    <p:sldId id="894" r:id="rId20"/>
    <p:sldId id="914" r:id="rId21"/>
    <p:sldId id="1019" r:id="rId22"/>
    <p:sldId id="1020" r:id="rId23"/>
    <p:sldId id="933" r:id="rId24"/>
    <p:sldId id="979" r:id="rId25"/>
    <p:sldId id="982" r:id="rId26"/>
    <p:sldId id="1041" r:id="rId27"/>
    <p:sldId id="973" r:id="rId28"/>
    <p:sldId id="1017" r:id="rId29"/>
    <p:sldId id="934" r:id="rId30"/>
    <p:sldId id="1079" r:id="rId31"/>
    <p:sldId id="271" r:id="rId32"/>
    <p:sldId id="273" r:id="rId33"/>
    <p:sldId id="275" r:id="rId34"/>
    <p:sldId id="820" r:id="rId35"/>
    <p:sldId id="844" r:id="rId36"/>
    <p:sldId id="845" r:id="rId37"/>
    <p:sldId id="1080" r:id="rId38"/>
    <p:sldId id="284" r:id="rId39"/>
    <p:sldId id="285" r:id="rId40"/>
    <p:sldId id="986" r:id="rId41"/>
    <p:sldId id="1063" r:id="rId42"/>
    <p:sldId id="1064" r:id="rId43"/>
    <p:sldId id="1065" r:id="rId44"/>
    <p:sldId id="1066" r:id="rId45"/>
    <p:sldId id="1067" r:id="rId46"/>
    <p:sldId id="1068" r:id="rId47"/>
    <p:sldId id="1069" r:id="rId48"/>
    <p:sldId id="1070" r:id="rId49"/>
    <p:sldId id="1071" r:id="rId50"/>
    <p:sldId id="1072" r:id="rId51"/>
    <p:sldId id="978" r:id="rId52"/>
    <p:sldId id="1023" r:id="rId53"/>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66"/>
    <a:srgbClr val="6600FF"/>
    <a:srgbClr val="00CC00"/>
    <a:srgbClr val="00FFCC"/>
    <a:srgbClr val="0033CC"/>
    <a:srgbClr val="FF3300"/>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711"/>
    <p:restoredTop sz="93465"/>
  </p:normalViewPr>
  <p:slideViewPr>
    <p:cSldViewPr>
      <p:cViewPr varScale="1">
        <p:scale>
          <a:sx n="110" d="100"/>
          <a:sy n="110" d="100"/>
        </p:scale>
        <p:origin x="1000" y="17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slide" Target="slides/slide19.xml"/><Relationship Id="rId1" Type="http://schemas.openxmlformats.org/officeDocument/2006/relationships/slide" Target="slides/slide3.xml"/><Relationship Id="rId5" Type="http://schemas.openxmlformats.org/officeDocument/2006/relationships/slide" Target="slides/slide51.xml"/><Relationship Id="rId4"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3154"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0" charset="0"/>
                <a:ea typeface="+mn-ea"/>
                <a:cs typeface="+mn-cs"/>
              </a:defRPr>
            </a:lvl1pPr>
          </a:lstStyle>
          <a:p>
            <a:pPr>
              <a:defRPr/>
            </a:pPr>
            <a:endParaRPr lang="en-US"/>
          </a:p>
        </p:txBody>
      </p:sp>
      <p:sp>
        <p:nvSpPr>
          <p:cNvPr id="433155"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0"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33157" name="Rectangle 5"/>
          <p:cNvSpPr>
            <a:spLocks noGrp="1" noChangeArrowheads="1"/>
          </p:cNvSpPr>
          <p:nvPr>
            <p:ph type="body" sz="quarter" idx="3"/>
          </p:nvPr>
        </p:nvSpPr>
        <p:spPr bwMode="auto">
          <a:xfrm>
            <a:off x="914400" y="4419600"/>
            <a:ext cx="5105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3158"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0" charset="0"/>
                <a:ea typeface="+mn-ea"/>
                <a:cs typeface="+mn-cs"/>
              </a:defRPr>
            </a:lvl1pPr>
          </a:lstStyle>
          <a:p>
            <a:pPr>
              <a:defRPr/>
            </a:pPr>
            <a:endParaRPr lang="en-US"/>
          </a:p>
        </p:txBody>
      </p:sp>
      <p:sp>
        <p:nvSpPr>
          <p:cNvPr id="433159"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1F44D5-CB7C-7941-A836-B86815719ACC}" type="slidenum">
              <a:rPr lang="en-US"/>
              <a:pPr>
                <a:defRPr/>
              </a:pPr>
              <a:t>‹#›</a:t>
            </a:fld>
            <a:endParaRPr lang="en-US"/>
          </a:p>
        </p:txBody>
      </p:sp>
    </p:spTree>
    <p:extLst>
      <p:ext uri="{BB962C8B-B14F-4D97-AF65-F5344CB8AC3E}">
        <p14:creationId xmlns:p14="http://schemas.microsoft.com/office/powerpoint/2010/main" val="25356859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0"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7760B7-A81C-C044-A1FC-D218B99AF7B0}" type="slidenum">
              <a:rPr lang="en-US" sz="1200"/>
              <a:pPr eaLnBrk="1" hangingPunct="1"/>
              <a:t>1</a:t>
            </a:fld>
            <a:endParaRPr lang="en-US" sz="1200"/>
          </a:p>
        </p:txBody>
      </p:sp>
      <p:sp>
        <p:nvSpPr>
          <p:cNvPr id="18434" name="Rectangle 2"/>
          <p:cNvSpPr>
            <a:spLocks noGrp="1" noRot="1" noChangeAspect="1" noChangeArrowheads="1"/>
          </p:cNvSpPr>
          <p:nvPr>
            <p:ph type="sldImg"/>
          </p:nvPr>
        </p:nvSpPr>
        <p:spPr>
          <a:xfrm>
            <a:off x="1171575" y="696913"/>
            <a:ext cx="4641850" cy="3481387"/>
          </a:xfrm>
          <a:solidFill>
            <a:srgbClr val="FFFFFF"/>
          </a:solidFill>
          <a:ln/>
        </p:spPr>
      </p:sp>
      <p:sp>
        <p:nvSpPr>
          <p:cNvPr id="18435" name="Rectangle 3"/>
          <p:cNvSpPr>
            <a:spLocks noGrp="1" noChangeArrowheads="1"/>
          </p:cNvSpPr>
          <p:nvPr>
            <p:ph type="body" idx="1"/>
          </p:nvPr>
        </p:nvSpPr>
        <p:spPr>
          <a:xfrm>
            <a:off x="698500" y="4410075"/>
            <a:ext cx="5588000" cy="41767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52672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9511A9-AB99-F644-99AB-0D264B7A78FA}" type="slidenum">
              <a:rPr lang="en-US" sz="1200"/>
              <a:pPr eaLnBrk="1" hangingPunct="1"/>
              <a:t>14</a:t>
            </a:fld>
            <a:endParaRPr lang="en-US" sz="1200"/>
          </a:p>
        </p:txBody>
      </p:sp>
      <p:sp>
        <p:nvSpPr>
          <p:cNvPr id="38914" name="Rectangle 2"/>
          <p:cNvSpPr>
            <a:spLocks noGrp="1" noRot="1" noChangeAspect="1" noChangeArrowheads="1" noTextEdit="1"/>
          </p:cNvSpPr>
          <p:nvPr>
            <p:ph type="sldImg"/>
          </p:nvPr>
        </p:nvSpPr>
        <p:spPr>
          <a:xfrm>
            <a:off x="1130300" y="685800"/>
            <a:ext cx="4673600" cy="3505200"/>
          </a:xfrm>
          <a:ln/>
        </p:spPr>
      </p:sp>
      <p:sp>
        <p:nvSpPr>
          <p:cNvPr id="389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51608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35A9FD-FEBD-1B47-ADF6-56CDDFAE13B2}" type="slidenum">
              <a:rPr lang="en-US" sz="1200"/>
              <a:pPr eaLnBrk="1" hangingPunct="1"/>
              <a:t>15</a:t>
            </a:fld>
            <a:endParaRPr lang="en-US" sz="1200"/>
          </a:p>
        </p:txBody>
      </p:sp>
      <p:sp>
        <p:nvSpPr>
          <p:cNvPr id="68611" name="Rectangle 2"/>
          <p:cNvSpPr>
            <a:spLocks noGrp="1" noRot="1" noChangeAspect="1" noChangeArrowheads="1" noTextEdit="1"/>
          </p:cNvSpPr>
          <p:nvPr>
            <p:ph type="sldImg"/>
          </p:nvPr>
        </p:nvSpPr>
        <p:spPr>
          <a:xfrm>
            <a:off x="1130300" y="685800"/>
            <a:ext cx="4673600" cy="3505200"/>
          </a:xfrm>
          <a:ln/>
        </p:spPr>
      </p:sp>
      <p:sp>
        <p:nvSpPr>
          <p:cNvPr id="686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176295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AB28F8-D11D-F74E-8384-2A385D8A372F}" type="slidenum">
              <a:rPr lang="en-US" sz="1200"/>
              <a:pPr eaLnBrk="1" hangingPunct="1"/>
              <a:t>16</a:t>
            </a:fld>
            <a:endParaRPr lang="en-US" sz="1200"/>
          </a:p>
        </p:txBody>
      </p:sp>
      <p:sp>
        <p:nvSpPr>
          <p:cNvPr id="33795" name="Rectangle 1026"/>
          <p:cNvSpPr>
            <a:spLocks noGrp="1" noRot="1" noChangeAspect="1" noChangeArrowheads="1" noTextEdit="1"/>
          </p:cNvSpPr>
          <p:nvPr>
            <p:ph type="sldImg"/>
          </p:nvPr>
        </p:nvSpPr>
        <p:spPr>
          <a:xfrm>
            <a:off x="1130300" y="685800"/>
            <a:ext cx="4673600" cy="3505200"/>
          </a:xfrm>
          <a:ln/>
        </p:spPr>
      </p:sp>
      <p:sp>
        <p:nvSpPr>
          <p:cNvPr id="33796"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26343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9511A9-AB99-F644-99AB-0D264B7A78FA}" type="slidenum">
              <a:rPr lang="en-US" sz="1200"/>
              <a:pPr eaLnBrk="1" hangingPunct="1"/>
              <a:t>17</a:t>
            </a:fld>
            <a:endParaRPr lang="en-US" sz="1200"/>
          </a:p>
        </p:txBody>
      </p:sp>
      <p:sp>
        <p:nvSpPr>
          <p:cNvPr id="38914" name="Rectangle 2"/>
          <p:cNvSpPr>
            <a:spLocks noGrp="1" noRot="1" noChangeAspect="1" noChangeArrowheads="1" noTextEdit="1"/>
          </p:cNvSpPr>
          <p:nvPr>
            <p:ph type="sldImg"/>
          </p:nvPr>
        </p:nvSpPr>
        <p:spPr>
          <a:xfrm>
            <a:off x="1130300" y="685800"/>
            <a:ext cx="4673600" cy="3505200"/>
          </a:xfrm>
          <a:ln/>
        </p:spPr>
      </p:sp>
      <p:sp>
        <p:nvSpPr>
          <p:cNvPr id="389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47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F59FE5-1FBF-784A-9DF4-9455E1354920}" type="slidenum">
              <a:rPr lang="en-US" sz="1200"/>
              <a:pPr eaLnBrk="1" hangingPunct="1"/>
              <a:t>19</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23021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35A9FD-FEBD-1B47-ADF6-56CDDFAE13B2}" type="slidenum">
              <a:rPr lang="en-US" sz="1200"/>
              <a:pPr eaLnBrk="1" hangingPunct="1"/>
              <a:t>20</a:t>
            </a:fld>
            <a:endParaRPr lang="en-US" sz="1200"/>
          </a:p>
        </p:txBody>
      </p:sp>
      <p:sp>
        <p:nvSpPr>
          <p:cNvPr id="68611" name="Rectangle 2"/>
          <p:cNvSpPr>
            <a:spLocks noGrp="1" noRot="1" noChangeAspect="1" noChangeArrowheads="1" noTextEdit="1"/>
          </p:cNvSpPr>
          <p:nvPr>
            <p:ph type="sldImg"/>
          </p:nvPr>
        </p:nvSpPr>
        <p:spPr>
          <a:xfrm>
            <a:off x="1130300" y="685800"/>
            <a:ext cx="4673600" cy="3505200"/>
          </a:xfrm>
          <a:ln/>
        </p:spPr>
      </p:sp>
      <p:sp>
        <p:nvSpPr>
          <p:cNvPr id="686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3205804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9511A9-AB99-F644-99AB-0D264B7A78FA}" type="slidenum">
              <a:rPr lang="en-US" sz="1200"/>
              <a:pPr eaLnBrk="1" hangingPunct="1"/>
              <a:t>21</a:t>
            </a:fld>
            <a:endParaRPr lang="en-US" sz="1200"/>
          </a:p>
        </p:txBody>
      </p:sp>
      <p:sp>
        <p:nvSpPr>
          <p:cNvPr id="38914" name="Rectangle 2"/>
          <p:cNvSpPr>
            <a:spLocks noGrp="1" noRot="1" noChangeAspect="1" noChangeArrowheads="1" noTextEdit="1"/>
          </p:cNvSpPr>
          <p:nvPr>
            <p:ph type="sldImg"/>
          </p:nvPr>
        </p:nvSpPr>
        <p:spPr>
          <a:xfrm>
            <a:off x="1130300" y="685800"/>
            <a:ext cx="4673600" cy="3505200"/>
          </a:xfrm>
          <a:ln/>
        </p:spPr>
      </p:sp>
      <p:sp>
        <p:nvSpPr>
          <p:cNvPr id="389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99910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691A7C-71AE-CA46-BA8C-D54D4435C1F5}" type="slidenum">
              <a:rPr lang="en-US" sz="1200"/>
              <a:pPr eaLnBrk="1" hangingPunct="1"/>
              <a:t>22</a:t>
            </a:fld>
            <a:endParaRPr lang="en-US" sz="1200"/>
          </a:p>
        </p:txBody>
      </p:sp>
      <p:sp>
        <p:nvSpPr>
          <p:cNvPr id="61442" name="Rectangle 2"/>
          <p:cNvSpPr>
            <a:spLocks noGrp="1" noRot="1" noChangeAspect="1" noChangeArrowheads="1" noTextEdit="1"/>
          </p:cNvSpPr>
          <p:nvPr>
            <p:ph type="sldImg"/>
          </p:nvPr>
        </p:nvSpPr>
        <p:spPr>
          <a:xfrm>
            <a:off x="1130300" y="685800"/>
            <a:ext cx="4673600" cy="3505200"/>
          </a:xfrm>
          <a:ln/>
        </p:spPr>
      </p:sp>
      <p:sp>
        <p:nvSpPr>
          <p:cNvPr id="614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82650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9511A9-AB99-F644-99AB-0D264B7A78FA}" type="slidenum">
              <a:rPr lang="en-US" sz="1200"/>
              <a:pPr eaLnBrk="1" hangingPunct="1"/>
              <a:t>23</a:t>
            </a:fld>
            <a:endParaRPr lang="en-US" sz="1200"/>
          </a:p>
        </p:txBody>
      </p:sp>
      <p:sp>
        <p:nvSpPr>
          <p:cNvPr id="38914" name="Rectangle 2"/>
          <p:cNvSpPr>
            <a:spLocks noGrp="1" noRot="1" noChangeAspect="1" noChangeArrowheads="1" noTextEdit="1"/>
          </p:cNvSpPr>
          <p:nvPr>
            <p:ph type="sldImg"/>
          </p:nvPr>
        </p:nvSpPr>
        <p:spPr>
          <a:xfrm>
            <a:off x="1130300" y="685800"/>
            <a:ext cx="4673600" cy="3505200"/>
          </a:xfrm>
          <a:ln/>
        </p:spPr>
      </p:sp>
      <p:sp>
        <p:nvSpPr>
          <p:cNvPr id="389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39574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F59FE5-1FBF-784A-9DF4-9455E1354920}" type="slidenum">
              <a:rPr lang="en-US" sz="1200"/>
              <a:pPr eaLnBrk="1" hangingPunct="1"/>
              <a:t>27</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1365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4EA528-6689-C74C-B5C2-9DACB5DF4AE3}" type="slidenum">
              <a:rPr lang="en-US" sz="1200"/>
              <a:pPr eaLnBrk="1" hangingPunct="1"/>
              <a:t>2</a:t>
            </a:fld>
            <a:endParaRPr lang="en-US" sz="1200"/>
          </a:p>
        </p:txBody>
      </p:sp>
      <p:sp>
        <p:nvSpPr>
          <p:cNvPr id="20482" name="Rectangle 2"/>
          <p:cNvSpPr>
            <a:spLocks noGrp="1" noRot="1" noChangeAspect="1" noChangeArrowheads="1" noTextEdit="1"/>
          </p:cNvSpPr>
          <p:nvPr>
            <p:ph type="sldImg"/>
          </p:nvPr>
        </p:nvSpPr>
        <p:spPr>
          <a:xfrm>
            <a:off x="1130300" y="685800"/>
            <a:ext cx="4673600" cy="3505200"/>
          </a:xfrm>
          <a:ln/>
        </p:spPr>
      </p:sp>
      <p:sp>
        <p:nvSpPr>
          <p:cNvPr id="2048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91793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9511A9-AB99-F644-99AB-0D264B7A78FA}" type="slidenum">
              <a:rPr lang="en-US" sz="1200"/>
              <a:pPr eaLnBrk="1" hangingPunct="1"/>
              <a:t>28</a:t>
            </a:fld>
            <a:endParaRPr lang="en-US" sz="1200"/>
          </a:p>
        </p:txBody>
      </p:sp>
      <p:sp>
        <p:nvSpPr>
          <p:cNvPr id="38914" name="Rectangle 2"/>
          <p:cNvSpPr>
            <a:spLocks noGrp="1" noRot="1" noChangeAspect="1" noChangeArrowheads="1" noTextEdit="1"/>
          </p:cNvSpPr>
          <p:nvPr>
            <p:ph type="sldImg"/>
          </p:nvPr>
        </p:nvSpPr>
        <p:spPr>
          <a:xfrm>
            <a:off x="1130300" y="685800"/>
            <a:ext cx="4673600" cy="3505200"/>
          </a:xfrm>
          <a:ln/>
        </p:spPr>
      </p:sp>
      <p:sp>
        <p:nvSpPr>
          <p:cNvPr id="389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7964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F59FE5-1FBF-784A-9DF4-9455E1354920}" type="slidenum">
              <a:rPr lang="en-US" sz="1200"/>
              <a:pPr eaLnBrk="1" hangingPunct="1"/>
              <a:t>29</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65822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47E5AC-F332-5549-B6BA-EBAD5B438EF2}" type="slidenum">
              <a:rPr lang="en-US" sz="1200"/>
              <a:pPr eaLnBrk="1" hangingPunct="1"/>
              <a:t>30</a:t>
            </a:fld>
            <a:endParaRPr lang="en-US" sz="1200"/>
          </a:p>
        </p:txBody>
      </p:sp>
      <p:sp>
        <p:nvSpPr>
          <p:cNvPr id="34818" name="Rectangle 2"/>
          <p:cNvSpPr>
            <a:spLocks noGrp="1" noRot="1" noChangeAspect="1" noChangeArrowheads="1" noTextEdit="1"/>
          </p:cNvSpPr>
          <p:nvPr>
            <p:ph type="sldImg"/>
          </p:nvPr>
        </p:nvSpPr>
        <p:spPr>
          <a:xfrm>
            <a:off x="1130300" y="685800"/>
            <a:ext cx="4673600" cy="3505200"/>
          </a:xfrm>
          <a:ln/>
        </p:spPr>
      </p:sp>
      <p:sp>
        <p:nvSpPr>
          <p:cNvPr id="348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86144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D8419F-26DC-3D4C-ACE8-E3E984C84093}" type="slidenum">
              <a:rPr lang="en-US" sz="1200"/>
              <a:pPr eaLnBrk="1" hangingPunct="1"/>
              <a:t>31</a:t>
            </a:fld>
            <a:endParaRPr lang="en-US" sz="1200"/>
          </a:p>
        </p:txBody>
      </p:sp>
      <p:sp>
        <p:nvSpPr>
          <p:cNvPr id="32771" name="Rectangle 2"/>
          <p:cNvSpPr>
            <a:spLocks noGrp="1" noRot="1" noChangeAspect="1" noChangeArrowheads="1" noTextEdit="1"/>
          </p:cNvSpPr>
          <p:nvPr>
            <p:ph type="sldImg"/>
          </p:nvPr>
        </p:nvSpPr>
        <p:spPr>
          <a:xfrm>
            <a:off x="1130300" y="685800"/>
            <a:ext cx="4673600" cy="3505200"/>
          </a:xfrm>
          <a:ln/>
        </p:spPr>
      </p:sp>
      <p:sp>
        <p:nvSpPr>
          <p:cNvPr id="3277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0100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69E668-F234-6743-83C7-8BE7C308AE1D}" type="slidenum">
              <a:rPr lang="en-US" sz="1200">
                <a:latin typeface="Arial" charset="0"/>
              </a:rPr>
              <a:pPr eaLnBrk="1" hangingPunct="1"/>
              <a:t>33</a:t>
            </a:fld>
            <a:endParaRPr lang="en-US" sz="1200">
              <a:latin typeface="Arial" charset="0"/>
            </a:endParaRPr>
          </a:p>
        </p:txBody>
      </p:sp>
      <p:sp>
        <p:nvSpPr>
          <p:cNvPr id="38915" name="Slide Image Placeholder 1"/>
          <p:cNvSpPr>
            <a:spLocks noGrp="1" noRot="1" noChangeAspect="1" noTextEdit="1"/>
          </p:cNvSpPr>
          <p:nvPr>
            <p:ph type="sldImg"/>
          </p:nvPr>
        </p:nvSpPr>
        <p:spPr>
          <a:xfrm>
            <a:off x="1130300" y="685800"/>
            <a:ext cx="4673600" cy="3505200"/>
          </a:xfrm>
          <a:ln/>
        </p:spPr>
      </p:sp>
      <p:sp>
        <p:nvSpPr>
          <p:cNvPr id="3891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TMT WIRC will go to vis, but not 1</a:t>
            </a:r>
            <a:r>
              <a:rPr lang="en-US" baseline="30000">
                <a:latin typeface="Arial" charset="0"/>
                <a:ea typeface="ＭＳ Ｐゴシック" charset="0"/>
                <a:cs typeface="ＭＳ Ｐゴシック" charset="0"/>
              </a:rPr>
              <a:t>st</a:t>
            </a:r>
            <a:r>
              <a:rPr lang="en-US">
                <a:latin typeface="Arial" charset="0"/>
                <a:ea typeface="ＭＳ Ｐゴシック" charset="0"/>
                <a:cs typeface="ＭＳ Ｐゴシック" charset="0"/>
              </a:rPr>
              <a:t> light.</a:t>
            </a:r>
          </a:p>
        </p:txBody>
      </p:sp>
      <p:sp>
        <p:nvSpPr>
          <p:cNvPr id="38917"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96" tIns="46048" rIns="92096" bIns="46048" anchor="b"/>
          <a:lstStyle>
            <a:lvl1pPr defTabSz="920750" eaLnBrk="0" hangingPunct="0">
              <a:defRPr sz="2400">
                <a:solidFill>
                  <a:schemeClr val="tx1"/>
                </a:solidFill>
                <a:latin typeface="Times New Roman" charset="0"/>
                <a:ea typeface="ＭＳ Ｐゴシック" charset="0"/>
                <a:cs typeface="ＭＳ Ｐゴシック" charset="0"/>
              </a:defRPr>
            </a:lvl1pPr>
            <a:lvl2pPr marL="37931725" indent="-37474525" defTabSz="920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D4C99CE-EC1D-A94D-BAFF-0B8FAC3CDDE1}" type="slidenum">
              <a:rPr lang="en-US" sz="1200"/>
              <a:pPr algn="r" eaLnBrk="1" hangingPunct="1"/>
              <a:t>33</a:t>
            </a:fld>
            <a:endParaRPr lang="en-US" sz="1200"/>
          </a:p>
        </p:txBody>
      </p:sp>
    </p:spTree>
    <p:extLst>
      <p:ext uri="{BB962C8B-B14F-4D97-AF65-F5344CB8AC3E}">
        <p14:creationId xmlns:p14="http://schemas.microsoft.com/office/powerpoint/2010/main" val="1051840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31775" indent="-231775">
              <a:buFontTx/>
              <a:buAutoNum type="arabicParenR"/>
            </a:pPr>
            <a:r>
              <a:rPr lang="en-US">
                <a:latin typeface="Arial" charset="0"/>
                <a:ea typeface="ＭＳ Ｐゴシック" charset="0"/>
                <a:cs typeface="ＭＳ Ｐゴシック" charset="0"/>
              </a:rPr>
              <a:t>The broad line region and the continuum region are small enough that they can be affected by microlensing, i.e. perturbationgs from individual stars2</a:t>
            </a:r>
          </a:p>
          <a:p>
            <a:pPr marL="231775" indent="-231775">
              <a:buFontTx/>
              <a:buAutoNum type="arabicParenR"/>
            </a:pPr>
            <a:r>
              <a:rPr lang="en-US">
                <a:latin typeface="Arial" charset="0"/>
                <a:ea typeface="ＭＳ Ｐゴシック" charset="0"/>
                <a:cs typeface="ＭＳ Ｐゴシック" charset="0"/>
              </a:rPr>
              <a:t>Observed H approximately equal to optical continuum for the sources</a:t>
            </a:r>
          </a:p>
          <a:p>
            <a:pPr marL="231775" indent="-231775">
              <a:buFontTx/>
              <a:buAutoNum type="arabicParenR"/>
            </a:pPr>
            <a:r>
              <a:rPr lang="en-US">
                <a:latin typeface="Arial" charset="0"/>
                <a:ea typeface="ＭＳ Ｐゴシック" charset="0"/>
                <a:cs typeface="ＭＳ Ｐゴシック" charset="0"/>
              </a:rPr>
              <a:t>Zlens =    1.5              2.44            3.62</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65BF50-EEB8-5F47-ABA1-C8B2F0428E21}" type="slidenum">
              <a:rPr lang="en-US" sz="1200"/>
              <a:pPr eaLnBrk="1" hangingPunct="1"/>
              <a:t>34</a:t>
            </a:fld>
            <a:endParaRPr lang="en-US" sz="1200"/>
          </a:p>
        </p:txBody>
      </p:sp>
    </p:spTree>
    <p:extLst>
      <p:ext uri="{BB962C8B-B14F-4D97-AF65-F5344CB8AC3E}">
        <p14:creationId xmlns:p14="http://schemas.microsoft.com/office/powerpoint/2010/main" val="2029766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3801D2-2A60-0947-9B6D-6560F2726AA8}" type="slidenum">
              <a:rPr lang="en-US" sz="1200">
                <a:latin typeface="Arial" charset="0"/>
              </a:rPr>
              <a:pPr eaLnBrk="1" hangingPunct="1"/>
              <a:t>36</a:t>
            </a:fld>
            <a:endParaRPr lang="en-US" sz="1200">
              <a:latin typeface="Arial" charset="0"/>
            </a:endParaRPr>
          </a:p>
        </p:txBody>
      </p:sp>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
        <p:nvSpPr>
          <p:cNvPr id="542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96" tIns="46048" rIns="92096" bIns="46048" anchor="b"/>
          <a:lstStyle>
            <a:lvl1pPr defTabSz="920750" eaLnBrk="0" hangingPunct="0">
              <a:defRPr sz="2400">
                <a:solidFill>
                  <a:schemeClr val="tx1"/>
                </a:solidFill>
                <a:latin typeface="Times New Roman" charset="0"/>
                <a:ea typeface="ＭＳ Ｐゴシック" charset="0"/>
                <a:cs typeface="ＭＳ Ｐゴシック" charset="0"/>
              </a:defRPr>
            </a:lvl1pPr>
            <a:lvl2pPr marL="742950" indent="-285750" defTabSz="920750" eaLnBrk="0" hangingPunct="0">
              <a:defRPr sz="2400">
                <a:solidFill>
                  <a:schemeClr val="tx1"/>
                </a:solidFill>
                <a:latin typeface="Times New Roman" charset="0"/>
                <a:ea typeface="ＭＳ Ｐゴシック" charset="0"/>
              </a:defRPr>
            </a:lvl2pPr>
            <a:lvl3pPr marL="1143000" indent="-228600" defTabSz="920750" eaLnBrk="0" hangingPunct="0">
              <a:defRPr sz="2400">
                <a:solidFill>
                  <a:schemeClr val="tx1"/>
                </a:solidFill>
                <a:latin typeface="Times New Roman" charset="0"/>
                <a:ea typeface="ＭＳ Ｐゴシック" charset="0"/>
              </a:defRPr>
            </a:lvl3pPr>
            <a:lvl4pPr marL="1600200" indent="-228600" defTabSz="920750" eaLnBrk="0" hangingPunct="0">
              <a:defRPr sz="2400">
                <a:solidFill>
                  <a:schemeClr val="tx1"/>
                </a:solidFill>
                <a:latin typeface="Times New Roman" charset="0"/>
                <a:ea typeface="ＭＳ Ｐゴシック" charset="0"/>
              </a:defRPr>
            </a:lvl4pPr>
            <a:lvl5pPr marL="2057400" indent="-228600" defTabSz="920750" eaLnBrk="0" hangingPunct="0">
              <a:defRPr sz="2400">
                <a:solidFill>
                  <a:schemeClr val="tx1"/>
                </a:solidFill>
                <a:latin typeface="Times New Roman"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03506D42-996A-EC44-BAD5-BE46F24030BF}" type="slidenum">
              <a:rPr lang="en-US" sz="1200"/>
              <a:pPr algn="r" eaLnBrk="1" hangingPunct="1"/>
              <a:t>36</a:t>
            </a:fld>
            <a:endParaRPr lang="en-US" sz="1200"/>
          </a:p>
        </p:txBody>
      </p:sp>
    </p:spTree>
    <p:extLst>
      <p:ext uri="{BB962C8B-B14F-4D97-AF65-F5344CB8AC3E}">
        <p14:creationId xmlns:p14="http://schemas.microsoft.com/office/powerpoint/2010/main" val="2707167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3801D2-2A60-0947-9B6D-6560F2726AA8}" type="slidenum">
              <a:rPr lang="en-US" sz="1200">
                <a:latin typeface="Arial" charset="0"/>
              </a:rPr>
              <a:pPr eaLnBrk="1" hangingPunct="1"/>
              <a:t>37</a:t>
            </a:fld>
            <a:endParaRPr lang="en-US" sz="1200">
              <a:latin typeface="Arial" charset="0"/>
            </a:endParaRPr>
          </a:p>
        </p:txBody>
      </p:sp>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
        <p:nvSpPr>
          <p:cNvPr id="542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96" tIns="46048" rIns="92096" bIns="46048" anchor="b"/>
          <a:lstStyle>
            <a:lvl1pPr defTabSz="920750" eaLnBrk="0" hangingPunct="0">
              <a:defRPr sz="2400">
                <a:solidFill>
                  <a:schemeClr val="tx1"/>
                </a:solidFill>
                <a:latin typeface="Times New Roman" charset="0"/>
                <a:ea typeface="ＭＳ Ｐゴシック" charset="0"/>
                <a:cs typeface="ＭＳ Ｐゴシック" charset="0"/>
              </a:defRPr>
            </a:lvl1pPr>
            <a:lvl2pPr marL="742950" indent="-285750" defTabSz="920750" eaLnBrk="0" hangingPunct="0">
              <a:defRPr sz="2400">
                <a:solidFill>
                  <a:schemeClr val="tx1"/>
                </a:solidFill>
                <a:latin typeface="Times New Roman" charset="0"/>
                <a:ea typeface="ＭＳ Ｐゴシック" charset="0"/>
              </a:defRPr>
            </a:lvl2pPr>
            <a:lvl3pPr marL="1143000" indent="-228600" defTabSz="920750" eaLnBrk="0" hangingPunct="0">
              <a:defRPr sz="2400">
                <a:solidFill>
                  <a:schemeClr val="tx1"/>
                </a:solidFill>
                <a:latin typeface="Times New Roman" charset="0"/>
                <a:ea typeface="ＭＳ Ｐゴシック" charset="0"/>
              </a:defRPr>
            </a:lvl3pPr>
            <a:lvl4pPr marL="1600200" indent="-228600" defTabSz="920750" eaLnBrk="0" hangingPunct="0">
              <a:defRPr sz="2400">
                <a:solidFill>
                  <a:schemeClr val="tx1"/>
                </a:solidFill>
                <a:latin typeface="Times New Roman" charset="0"/>
                <a:ea typeface="ＭＳ Ｐゴシック" charset="0"/>
              </a:defRPr>
            </a:lvl4pPr>
            <a:lvl5pPr marL="2057400" indent="-228600" defTabSz="920750" eaLnBrk="0" hangingPunct="0">
              <a:defRPr sz="2400">
                <a:solidFill>
                  <a:schemeClr val="tx1"/>
                </a:solidFill>
                <a:latin typeface="Times New Roman" charset="0"/>
                <a:ea typeface="ＭＳ Ｐゴシック" charset="0"/>
              </a:defRPr>
            </a:lvl5pPr>
            <a:lvl6pPr marL="2514600" indent="-228600" defTabSz="92075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2075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2075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2075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03506D42-996A-EC44-BAD5-BE46F24030BF}" type="slidenum">
              <a:rPr lang="en-US" sz="1200"/>
              <a:pPr algn="r" eaLnBrk="1" hangingPunct="1"/>
              <a:t>37</a:t>
            </a:fld>
            <a:endParaRPr lang="en-US" sz="1200"/>
          </a:p>
        </p:txBody>
      </p:sp>
    </p:spTree>
    <p:extLst>
      <p:ext uri="{BB962C8B-B14F-4D97-AF65-F5344CB8AC3E}">
        <p14:creationId xmlns:p14="http://schemas.microsoft.com/office/powerpoint/2010/main" val="1268263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60EE87-95D5-B641-91A3-0E0F37704DE9}" type="slidenum">
              <a:rPr lang="en-US" sz="1200"/>
              <a:pPr eaLnBrk="1" hangingPunct="1"/>
              <a:t>38</a:t>
            </a:fld>
            <a:endParaRPr lang="en-US" sz="1200"/>
          </a:p>
        </p:txBody>
      </p:sp>
      <p:sp>
        <p:nvSpPr>
          <p:cNvPr id="95235" name="Rectangle 2"/>
          <p:cNvSpPr>
            <a:spLocks noGrp="1" noRot="1" noChangeAspect="1" noChangeArrowheads="1"/>
          </p:cNvSpPr>
          <p:nvPr>
            <p:ph type="sldImg"/>
          </p:nvPr>
        </p:nvSpPr>
        <p:spPr>
          <a:xfrm>
            <a:off x="1171575" y="696913"/>
            <a:ext cx="4641850" cy="3481387"/>
          </a:xfrm>
          <a:solidFill>
            <a:srgbClr val="FFFFFF"/>
          </a:solidFill>
          <a:ln/>
        </p:spPr>
      </p:sp>
      <p:sp>
        <p:nvSpPr>
          <p:cNvPr id="95236" name="Rectangle 3"/>
          <p:cNvSpPr>
            <a:spLocks noGrp="1" noChangeArrowheads="1"/>
          </p:cNvSpPr>
          <p:nvPr>
            <p:ph type="body" idx="1"/>
          </p:nvPr>
        </p:nvSpPr>
        <p:spPr>
          <a:xfrm>
            <a:off x="931863" y="4410075"/>
            <a:ext cx="5121275" cy="41767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57323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FE3D69-E294-6241-BC35-868F95B2979A}" type="slidenum">
              <a:rPr lang="en-US" sz="1200"/>
              <a:pPr eaLnBrk="1" hangingPunct="1"/>
              <a:t>39</a:t>
            </a:fld>
            <a:endParaRPr lang="en-US" sz="1200"/>
          </a:p>
        </p:txBody>
      </p:sp>
      <p:sp>
        <p:nvSpPr>
          <p:cNvPr id="99331" name="Rectangle 2"/>
          <p:cNvSpPr>
            <a:spLocks noGrp="1" noRot="1" noChangeAspect="1" noChangeArrowheads="1"/>
          </p:cNvSpPr>
          <p:nvPr>
            <p:ph type="sldImg"/>
          </p:nvPr>
        </p:nvSpPr>
        <p:spPr>
          <a:xfrm>
            <a:off x="1171575" y="696913"/>
            <a:ext cx="4641850" cy="3481387"/>
          </a:xfrm>
          <a:solidFill>
            <a:srgbClr val="FFFFFF"/>
          </a:solidFill>
          <a:ln/>
        </p:spPr>
      </p:sp>
      <p:sp>
        <p:nvSpPr>
          <p:cNvPr id="99332" name="Rectangle 3"/>
          <p:cNvSpPr>
            <a:spLocks noGrp="1" noChangeArrowheads="1"/>
          </p:cNvSpPr>
          <p:nvPr>
            <p:ph type="body" idx="1"/>
          </p:nvPr>
        </p:nvSpPr>
        <p:spPr>
          <a:xfrm>
            <a:off x="931863" y="4410075"/>
            <a:ext cx="5121275" cy="41767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6507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410EF0-F3B9-B641-96BC-4B300B2C1193}" type="slidenum">
              <a:rPr lang="en-US" sz="1200"/>
              <a:pPr eaLnBrk="1" hangingPunct="1"/>
              <a:t>3</a:t>
            </a:fld>
            <a:endParaRPr lang="en-US" sz="1200"/>
          </a:p>
        </p:txBody>
      </p:sp>
      <p:sp>
        <p:nvSpPr>
          <p:cNvPr id="22530" name="Rectangle 2"/>
          <p:cNvSpPr>
            <a:spLocks noGrp="1" noRot="1" noChangeAspect="1" noChangeArrowheads="1" noTextEdit="1"/>
          </p:cNvSpPr>
          <p:nvPr>
            <p:ph type="sldImg"/>
          </p:nvPr>
        </p:nvSpPr>
        <p:spPr>
          <a:xfrm>
            <a:off x="1130300" y="685800"/>
            <a:ext cx="4673600" cy="3505200"/>
          </a:xfrm>
          <a:ln/>
        </p:spPr>
      </p:sp>
      <p:sp>
        <p:nvSpPr>
          <p:cNvPr id="225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979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FE3D69-E294-6241-BC35-868F95B2979A}" type="slidenum">
              <a:rPr lang="en-US" sz="1200"/>
              <a:pPr eaLnBrk="1" hangingPunct="1"/>
              <a:t>40</a:t>
            </a:fld>
            <a:endParaRPr lang="en-US" sz="1200"/>
          </a:p>
        </p:txBody>
      </p:sp>
      <p:sp>
        <p:nvSpPr>
          <p:cNvPr id="99331" name="Rectangle 2"/>
          <p:cNvSpPr>
            <a:spLocks noGrp="1" noRot="1" noChangeAspect="1" noChangeArrowheads="1"/>
          </p:cNvSpPr>
          <p:nvPr>
            <p:ph type="sldImg"/>
          </p:nvPr>
        </p:nvSpPr>
        <p:spPr>
          <a:xfrm>
            <a:off x="1171575" y="696913"/>
            <a:ext cx="4641850" cy="3481387"/>
          </a:xfrm>
          <a:solidFill>
            <a:srgbClr val="FFFFFF"/>
          </a:solidFill>
          <a:ln/>
        </p:spPr>
      </p:sp>
      <p:sp>
        <p:nvSpPr>
          <p:cNvPr id="99332" name="Rectangle 3"/>
          <p:cNvSpPr>
            <a:spLocks noGrp="1" noChangeArrowheads="1"/>
          </p:cNvSpPr>
          <p:nvPr>
            <p:ph type="body" idx="1"/>
          </p:nvPr>
        </p:nvSpPr>
        <p:spPr>
          <a:xfrm>
            <a:off x="931863" y="4410075"/>
            <a:ext cx="5121275" cy="41767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98735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9511A9-AB99-F644-99AB-0D264B7A78FA}" type="slidenum">
              <a:rPr lang="en-US" sz="1200"/>
              <a:pPr eaLnBrk="1" hangingPunct="1"/>
              <a:t>41</a:t>
            </a:fld>
            <a:endParaRPr lang="en-US" sz="1200"/>
          </a:p>
        </p:txBody>
      </p:sp>
      <p:sp>
        <p:nvSpPr>
          <p:cNvPr id="38914" name="Rectangle 2"/>
          <p:cNvSpPr>
            <a:spLocks noGrp="1" noRot="1" noChangeAspect="1" noChangeArrowheads="1" noTextEdit="1"/>
          </p:cNvSpPr>
          <p:nvPr>
            <p:ph type="sldImg"/>
          </p:nvPr>
        </p:nvSpPr>
        <p:spPr>
          <a:xfrm>
            <a:off x="1130300" y="685800"/>
            <a:ext cx="4673600" cy="3505200"/>
          </a:xfrm>
          <a:ln/>
        </p:spPr>
      </p:sp>
      <p:sp>
        <p:nvSpPr>
          <p:cNvPr id="389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40112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9511A9-AB99-F644-99AB-0D264B7A78FA}" type="slidenum">
              <a:rPr lang="en-US" sz="1200"/>
              <a:pPr eaLnBrk="1" hangingPunct="1"/>
              <a:t>42</a:t>
            </a:fld>
            <a:endParaRPr lang="en-US" sz="1200"/>
          </a:p>
        </p:txBody>
      </p:sp>
      <p:sp>
        <p:nvSpPr>
          <p:cNvPr id="38914" name="Rectangle 2"/>
          <p:cNvSpPr>
            <a:spLocks noGrp="1" noRot="1" noChangeAspect="1" noChangeArrowheads="1" noTextEdit="1"/>
          </p:cNvSpPr>
          <p:nvPr>
            <p:ph type="sldImg"/>
          </p:nvPr>
        </p:nvSpPr>
        <p:spPr>
          <a:xfrm>
            <a:off x="1130300" y="685800"/>
            <a:ext cx="4673600" cy="3505200"/>
          </a:xfrm>
          <a:ln/>
        </p:spPr>
      </p:sp>
      <p:sp>
        <p:nvSpPr>
          <p:cNvPr id="389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94214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9511A9-AB99-F644-99AB-0D264B7A78FA}" type="slidenum">
              <a:rPr lang="en-US" sz="1200"/>
              <a:pPr eaLnBrk="1" hangingPunct="1"/>
              <a:t>43</a:t>
            </a:fld>
            <a:endParaRPr lang="en-US" sz="1200"/>
          </a:p>
        </p:txBody>
      </p:sp>
      <p:sp>
        <p:nvSpPr>
          <p:cNvPr id="38914" name="Rectangle 2"/>
          <p:cNvSpPr>
            <a:spLocks noGrp="1" noRot="1" noChangeAspect="1" noChangeArrowheads="1" noTextEdit="1"/>
          </p:cNvSpPr>
          <p:nvPr>
            <p:ph type="sldImg"/>
          </p:nvPr>
        </p:nvSpPr>
        <p:spPr>
          <a:xfrm>
            <a:off x="1130300" y="685800"/>
            <a:ext cx="4673600" cy="3505200"/>
          </a:xfrm>
          <a:ln/>
        </p:spPr>
      </p:sp>
      <p:sp>
        <p:nvSpPr>
          <p:cNvPr id="389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3236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F59FE5-1FBF-784A-9DF4-9455E1354920}" type="slidenum">
              <a:rPr lang="en-US" sz="1200"/>
              <a:pPr eaLnBrk="1" hangingPunct="1"/>
              <a:t>51</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00470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9511A9-AB99-F644-99AB-0D264B7A78FA}" type="slidenum">
              <a:rPr lang="en-US" sz="1200"/>
              <a:pPr eaLnBrk="1" hangingPunct="1"/>
              <a:t>52</a:t>
            </a:fld>
            <a:endParaRPr lang="en-US" sz="1200"/>
          </a:p>
        </p:txBody>
      </p:sp>
      <p:sp>
        <p:nvSpPr>
          <p:cNvPr id="38914" name="Rectangle 2"/>
          <p:cNvSpPr>
            <a:spLocks noGrp="1" noRot="1" noChangeAspect="1" noChangeArrowheads="1" noTextEdit="1"/>
          </p:cNvSpPr>
          <p:nvPr>
            <p:ph type="sldImg"/>
          </p:nvPr>
        </p:nvSpPr>
        <p:spPr>
          <a:xfrm>
            <a:off x="1130300" y="685800"/>
            <a:ext cx="4673600" cy="3505200"/>
          </a:xfrm>
          <a:ln/>
        </p:spPr>
      </p:sp>
      <p:sp>
        <p:nvSpPr>
          <p:cNvPr id="389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344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27D863-9FBD-8541-B016-34A14ACDCAFB}" type="slidenum">
              <a:rPr lang="en-US" sz="1200"/>
              <a:pPr eaLnBrk="1" hangingPunct="1"/>
              <a:t>4</a:t>
            </a:fld>
            <a:endParaRPr lang="en-US" sz="1200"/>
          </a:p>
        </p:txBody>
      </p:sp>
      <p:sp>
        <p:nvSpPr>
          <p:cNvPr id="25603" name="Rectangle 2"/>
          <p:cNvSpPr>
            <a:spLocks noGrp="1" noRot="1" noChangeAspect="1" noChangeArrowheads="1" noTextEdit="1"/>
          </p:cNvSpPr>
          <p:nvPr>
            <p:ph type="sldImg"/>
          </p:nvPr>
        </p:nvSpPr>
        <p:spPr>
          <a:xfrm>
            <a:off x="1130300" y="685800"/>
            <a:ext cx="4673600" cy="3505200"/>
          </a:xfrm>
          <a:ln/>
        </p:spPr>
      </p:sp>
      <p:sp>
        <p:nvSpPr>
          <p:cNvPr id="2560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24745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tension has recently emerged between the Hubble constant as measured in the local universe (by e.g. the local distance ladder method, </a:t>
            </a:r>
            <a:r>
              <a:rPr lang="en-US" baseline="0" dirty="0" err="1"/>
              <a:t>megamasers</a:t>
            </a:r>
            <a:r>
              <a:rPr lang="en-US" baseline="0" dirty="0"/>
              <a:t>, time delay lenses) and that extrapolated from early universe probes like the cosmic microwave background and primordial nucleosynthesis, assuming flat LCDM. If the tension is confirmed and not due to unknown systematic errors, it would imply that physics beyond LCDM is necessary. Leading hypothesis are “early dark energy” or a new particle that changes the sounds horizon at recombination.</a:t>
            </a:r>
            <a:endParaRPr lang="en-US" dirty="0"/>
          </a:p>
        </p:txBody>
      </p:sp>
      <p:sp>
        <p:nvSpPr>
          <p:cNvPr id="4" name="Slide Number Placeholder 3"/>
          <p:cNvSpPr>
            <a:spLocks noGrp="1"/>
          </p:cNvSpPr>
          <p:nvPr>
            <p:ph type="sldNum" sz="quarter" idx="10"/>
          </p:nvPr>
        </p:nvSpPr>
        <p:spPr/>
        <p:txBody>
          <a:bodyPr/>
          <a:lstStyle/>
          <a:p>
            <a:fld id="{73934237-8858-CB43-AB52-6DC6958975EB}" type="slidenum">
              <a:rPr lang="en-US" smtClean="0"/>
              <a:t>5</a:t>
            </a:fld>
            <a:endParaRPr lang="en-US"/>
          </a:p>
        </p:txBody>
      </p:sp>
    </p:spTree>
    <p:extLst>
      <p:ext uri="{BB962C8B-B14F-4D97-AF65-F5344CB8AC3E}">
        <p14:creationId xmlns:p14="http://schemas.microsoft.com/office/powerpoint/2010/main" val="61791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9102F9-A570-0742-B701-FD14A2A2D4F8}" type="slidenum">
              <a:rPr lang="en-US" sz="1200"/>
              <a:pPr eaLnBrk="1" hangingPunct="1"/>
              <a:t>6</a:t>
            </a:fld>
            <a:endParaRPr lang="en-US" sz="1200"/>
          </a:p>
        </p:txBody>
      </p:sp>
      <p:sp>
        <p:nvSpPr>
          <p:cNvPr id="66563" name="Rectangle 2"/>
          <p:cNvSpPr>
            <a:spLocks noGrp="1" noRot="1" noChangeAspect="1" noChangeArrowheads="1" noTextEdit="1"/>
          </p:cNvSpPr>
          <p:nvPr>
            <p:ph type="sldImg"/>
          </p:nvPr>
        </p:nvSpPr>
        <p:spPr>
          <a:xfrm>
            <a:off x="1130300" y="685800"/>
            <a:ext cx="4673600" cy="3505200"/>
          </a:xfrm>
          <a:ln/>
        </p:spPr>
      </p:sp>
      <p:sp>
        <p:nvSpPr>
          <p:cNvPr id="665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1607343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47E5AC-F332-5549-B6BA-EBAD5B438EF2}" type="slidenum">
              <a:rPr lang="en-US" sz="1200"/>
              <a:pPr eaLnBrk="1" hangingPunct="1"/>
              <a:t>10</a:t>
            </a:fld>
            <a:endParaRPr lang="en-US" sz="1200"/>
          </a:p>
        </p:txBody>
      </p:sp>
      <p:sp>
        <p:nvSpPr>
          <p:cNvPr id="34818" name="Rectangle 2"/>
          <p:cNvSpPr>
            <a:spLocks noGrp="1" noRot="1" noChangeAspect="1" noChangeArrowheads="1" noTextEdit="1"/>
          </p:cNvSpPr>
          <p:nvPr>
            <p:ph type="sldImg"/>
          </p:nvPr>
        </p:nvSpPr>
        <p:spPr>
          <a:xfrm>
            <a:off x="1130300" y="685800"/>
            <a:ext cx="4673600" cy="3505200"/>
          </a:xfrm>
          <a:ln/>
        </p:spPr>
      </p:sp>
      <p:sp>
        <p:nvSpPr>
          <p:cNvPr id="348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8824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171575" y="696913"/>
            <a:ext cx="4643438"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98501" y="4409758"/>
            <a:ext cx="5587999" cy="4177665"/>
          </a:xfrm>
          <a:prstGeom prst="rect">
            <a:avLst/>
          </a:prstGeom>
        </p:spPr>
        <p:txBody>
          <a:bodyPr lIns="92943" tIns="92943" rIns="92943" bIns="92943" anchor="t" anchorCtr="0">
            <a:noAutofit/>
          </a:bodyPr>
          <a:lstStyle/>
          <a:p>
            <a:pPr>
              <a:spcBef>
                <a:spcPts val="0"/>
              </a:spcBef>
            </a:pPr>
            <a:endParaRPr/>
          </a:p>
        </p:txBody>
      </p:sp>
    </p:spTree>
    <p:extLst>
      <p:ext uri="{BB962C8B-B14F-4D97-AF65-F5344CB8AC3E}">
        <p14:creationId xmlns:p14="http://schemas.microsoft.com/office/powerpoint/2010/main" val="307400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171575" y="696913"/>
            <a:ext cx="4643438" cy="34813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98501" y="4409758"/>
            <a:ext cx="5587999" cy="4177665"/>
          </a:xfrm>
          <a:prstGeom prst="rect">
            <a:avLst/>
          </a:prstGeom>
        </p:spPr>
        <p:txBody>
          <a:bodyPr lIns="92943" tIns="92943" rIns="92943" bIns="92943" anchor="t" anchorCtr="0">
            <a:noAutofit/>
          </a:bodyPr>
          <a:lstStyle/>
          <a:p>
            <a:pPr>
              <a:spcBef>
                <a:spcPts val="0"/>
              </a:spcBef>
            </a:pPr>
            <a:endParaRPr/>
          </a:p>
        </p:txBody>
      </p:sp>
    </p:spTree>
    <p:extLst>
      <p:ext uri="{BB962C8B-B14F-4D97-AF65-F5344CB8AC3E}">
        <p14:creationId xmlns:p14="http://schemas.microsoft.com/office/powerpoint/2010/main" val="1398916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8CC389-F594-D445-AF82-E921D01606EC}"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4FDED7-96CC-B042-80CC-40B75297C53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90FAD8D-D181-3440-97D8-48BFC93FF922}"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1"/>
            <a:ext cx="4038600" cy="4525963"/>
          </a:xfrm>
        </p:spPr>
        <p:txBody>
          <a:bodyPr rtlCol="0">
            <a:normAutofit/>
          </a:bodyPr>
          <a:lstStyle/>
          <a:p>
            <a:pPr lvl="0"/>
            <a:endParaRPr lang="en-US" noProof="0"/>
          </a:p>
        </p:txBody>
      </p:sp>
      <p:sp>
        <p:nvSpPr>
          <p:cNvPr id="4" name="Text Placeholder 3"/>
          <p:cNvSpPr>
            <a:spLocks noGrp="1"/>
          </p:cNvSpPr>
          <p:nvPr>
            <p:ph type="body"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1"/>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1"/>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1"/>
          </a:xfrm>
        </p:spPr>
        <p:txBody>
          <a:bodyPr/>
          <a:lstStyle>
            <a:lvl1pPr>
              <a:defRPr/>
            </a:lvl1pPr>
          </a:lstStyle>
          <a:p>
            <a:pPr>
              <a:defRPr/>
            </a:pPr>
            <a:fld id="{CF41BAE5-9B05-F34B-A05A-91F90D1D525F}" type="slidenum">
              <a:rPr lang="en-US"/>
              <a:pPr>
                <a:defRPr/>
              </a:pPr>
              <a:t>‹#›</a:t>
            </a:fld>
            <a:endParaRPr lang="en-US"/>
          </a:p>
        </p:txBody>
      </p:sp>
    </p:spTree>
    <p:extLst>
      <p:ext uri="{BB962C8B-B14F-4D97-AF65-F5344CB8AC3E}">
        <p14:creationId xmlns:p14="http://schemas.microsoft.com/office/powerpoint/2010/main" val="1908457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1"/>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1"/>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1"/>
          </a:xfrm>
        </p:spPr>
        <p:txBody>
          <a:bodyPr/>
          <a:lstStyle>
            <a:lvl1pPr>
              <a:defRPr/>
            </a:lvl1pPr>
          </a:lstStyle>
          <a:p>
            <a:pPr>
              <a:defRPr/>
            </a:pPr>
            <a:fld id="{8EC3BF73-D164-EF44-9336-1D5E4A6714E1}" type="slidenum">
              <a:rPr lang="en-US"/>
              <a:pPr>
                <a:defRPr/>
              </a:pPr>
              <a:t>‹#›</a:t>
            </a:fld>
            <a:endParaRPr lang="en-US"/>
          </a:p>
        </p:txBody>
      </p:sp>
    </p:spTree>
    <p:extLst>
      <p:ext uri="{BB962C8B-B14F-4D97-AF65-F5344CB8AC3E}">
        <p14:creationId xmlns:p14="http://schemas.microsoft.com/office/powerpoint/2010/main" val="635568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2" y="593369"/>
            <a:ext cx="85205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2" y="1536633"/>
            <a:ext cx="85205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90252" y="6241345"/>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98539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95DDD75-BAD0-AB49-B870-8E18BBFFE815}"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56F19E7-D2EC-A146-A6AA-992093C5F9E3}"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62B19A3-3585-3746-88DF-0427038FB1F4}"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A5D2B6B-236B-E641-B0C7-D26BBF07975F}"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01CFD87-6B4A-8443-AC7D-E214B452A4E0}"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7631507-AF17-B64D-B880-B2C6747D3EF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8FE6B1-B565-784B-8988-450AEE5FC27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84D4EE6-910E-0C4A-A7FC-30301F39CF45}" type="slidenum">
              <a:rPr lang="en-US" smtClean="0"/>
              <a:pPr>
                <a:defRPr/>
              </a:pPr>
              <a:t>‹#›</a:t>
            </a:fld>
            <a:endParaRPr lang="en-US"/>
          </a:p>
        </p:txBody>
      </p:sp>
    </p:spTree>
    <p:extLst>
      <p:ext uri="{BB962C8B-B14F-4D97-AF65-F5344CB8AC3E}">
        <p14:creationId xmlns:p14="http://schemas.microsoft.com/office/powerpoint/2010/main" val="1487776555"/>
      </p:ext>
    </p:extLst>
  </p:cSld>
  <p:clrMap bg1="dk1" tx1="lt1" bg2="dk2" tx2="lt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 id="2147484540" r:id="rId12"/>
    <p:sldLayoutId id="2147484541" r:id="rId13"/>
    <p:sldLayoutId id="214748454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255Cl%20%2522bookmark1%2522"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600200" y="5943603"/>
            <a:ext cx="5791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dirty="0">
                <a:solidFill>
                  <a:srgbClr val="FFFFFF"/>
                </a:solidFill>
                <a:latin typeface="+mn-lt"/>
              </a:rPr>
              <a:t>TOMMASO TREU </a:t>
            </a:r>
          </a:p>
          <a:p>
            <a:pPr algn="ctr" eaLnBrk="1" hangingPunct="1"/>
            <a:r>
              <a:rPr lang="en-US" dirty="0">
                <a:solidFill>
                  <a:srgbClr val="FFFFFF"/>
                </a:solidFill>
                <a:latin typeface="+mn-lt"/>
              </a:rPr>
              <a:t>University of California Los Angeles</a:t>
            </a:r>
          </a:p>
        </p:txBody>
      </p:sp>
      <p:sp>
        <p:nvSpPr>
          <p:cNvPr id="7" name="Rectangle 3"/>
          <p:cNvSpPr>
            <a:spLocks noGrp="1" noChangeArrowheads="1"/>
          </p:cNvSpPr>
          <p:nvPr>
            <p:ph type="ctrTitle"/>
          </p:nvPr>
        </p:nvSpPr>
        <p:spPr>
          <a:xfrm>
            <a:off x="278958" y="152400"/>
            <a:ext cx="8229600" cy="1466851"/>
          </a:xfrm>
        </p:spPr>
        <p:txBody>
          <a:bodyPr>
            <a:normAutofit/>
          </a:bodyPr>
          <a:lstStyle/>
          <a:p>
            <a:r>
              <a:rPr lang="en-US" sz="3600" b="1" dirty="0"/>
              <a:t>Dark Matter and Cosmology from Strong Lenses in the age of Roman</a:t>
            </a:r>
          </a:p>
        </p:txBody>
      </p:sp>
      <p:pic>
        <p:nvPicPr>
          <p:cNvPr id="8" name="Picture 7">
            <a:extLst>
              <a:ext uri="{FF2B5EF4-FFF2-40B4-BE49-F238E27FC236}">
                <a16:creationId xmlns:a16="http://schemas.microsoft.com/office/drawing/2014/main" id="{AD397B91-E58F-5E24-59AE-68A378966C95}"/>
              </a:ext>
            </a:extLst>
          </p:cNvPr>
          <p:cNvPicPr>
            <a:picLocks noChangeAspect="1"/>
          </p:cNvPicPr>
          <p:nvPr/>
        </p:nvPicPr>
        <p:blipFill>
          <a:blip r:embed="rId3"/>
          <a:stretch>
            <a:fillRect/>
          </a:stretch>
        </p:blipFill>
        <p:spPr>
          <a:xfrm>
            <a:off x="12032" y="2058241"/>
            <a:ext cx="5486400" cy="3479800"/>
          </a:xfrm>
          <a:prstGeom prst="rect">
            <a:avLst/>
          </a:prstGeom>
        </p:spPr>
      </p:pic>
      <p:pic>
        <p:nvPicPr>
          <p:cNvPr id="3" name="Picture 2">
            <a:extLst>
              <a:ext uri="{FF2B5EF4-FFF2-40B4-BE49-F238E27FC236}">
                <a16:creationId xmlns:a16="http://schemas.microsoft.com/office/drawing/2014/main" id="{3CEB6FA5-74E2-855F-265D-63D3E6354C17}"/>
              </a:ext>
            </a:extLst>
          </p:cNvPr>
          <p:cNvPicPr>
            <a:picLocks noChangeAspect="1"/>
          </p:cNvPicPr>
          <p:nvPr/>
        </p:nvPicPr>
        <p:blipFill rotWithShape="1">
          <a:blip r:embed="rId4"/>
          <a:srcRect l="15502" t="13044" r="12761" b="23914"/>
          <a:stretch/>
        </p:blipFill>
        <p:spPr>
          <a:xfrm>
            <a:off x="5577839" y="2286000"/>
            <a:ext cx="3381703" cy="2971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371609" y="1257302"/>
            <a:ext cx="6385322" cy="2047875"/>
          </a:xfrm>
        </p:spPr>
        <p:txBody>
          <a:bodyPr>
            <a:normAutofit/>
          </a:bodyPr>
          <a:lstStyle/>
          <a:p>
            <a:pPr algn="ctr" eaLnBrk="1" hangingPunct="1">
              <a:defRPr/>
            </a:pPr>
            <a:r>
              <a:rPr lang="en-US" sz="4400" b="1" dirty="0">
                <a:solidFill>
                  <a:srgbClr val="FFFFFF"/>
                </a:solidFill>
                <a:latin typeface="Century Gothic" charset="0"/>
                <a:ea typeface="ＭＳ Ｐゴシック" charset="0"/>
                <a:cs typeface="ＭＳ Ｐゴシック" charset="0"/>
              </a:rPr>
              <a:t>What’s dark matter?</a:t>
            </a:r>
          </a:p>
        </p:txBody>
      </p:sp>
    </p:spTree>
    <p:extLst>
      <p:ext uri="{BB962C8B-B14F-4D97-AF65-F5344CB8AC3E}">
        <p14:creationId xmlns:p14="http://schemas.microsoft.com/office/powerpoint/2010/main" val="96994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6" name="Shape 286"/>
          <p:cNvPicPr preferRelativeResize="0"/>
          <p:nvPr/>
        </p:nvPicPr>
        <p:blipFill>
          <a:blip r:embed="rId3">
            <a:alphaModFix/>
          </a:blip>
          <a:stretch>
            <a:fillRect/>
          </a:stretch>
        </p:blipFill>
        <p:spPr>
          <a:xfrm>
            <a:off x="2857500" y="2000251"/>
            <a:ext cx="3784800" cy="3691549"/>
          </a:xfrm>
          <a:prstGeom prst="rect">
            <a:avLst/>
          </a:prstGeom>
          <a:noFill/>
          <a:ln>
            <a:noFill/>
          </a:ln>
        </p:spPr>
      </p:pic>
      <p:sp>
        <p:nvSpPr>
          <p:cNvPr id="287" name="Shape 287"/>
          <p:cNvSpPr txBox="1"/>
          <p:nvPr/>
        </p:nvSpPr>
        <p:spPr>
          <a:xfrm>
            <a:off x="5600701" y="5314950"/>
            <a:ext cx="1012631" cy="329400"/>
          </a:xfrm>
          <a:prstGeom prst="rect">
            <a:avLst/>
          </a:prstGeom>
          <a:solidFill>
            <a:schemeClr val="lt1"/>
          </a:solidFill>
          <a:ln>
            <a:noFill/>
          </a:ln>
        </p:spPr>
        <p:txBody>
          <a:bodyPr lIns="68569" tIns="68569" rIns="68569" bIns="68569" anchor="t" anchorCtr="0">
            <a:noAutofit/>
          </a:bodyPr>
          <a:lstStyle/>
          <a:p>
            <a:r>
              <a:rPr lang="en" sz="1800" dirty="0">
                <a:solidFill>
                  <a:srgbClr val="FF0000"/>
                </a:solidFill>
              </a:rPr>
              <a:t>Tim Tait</a:t>
            </a:r>
          </a:p>
        </p:txBody>
      </p:sp>
      <p:sp>
        <p:nvSpPr>
          <p:cNvPr id="8" name="Rectangle 2"/>
          <p:cNvSpPr>
            <a:spLocks noGrp="1" noChangeArrowheads="1"/>
          </p:cNvSpPr>
          <p:nvPr>
            <p:ph type="title"/>
          </p:nvPr>
        </p:nvSpPr>
        <p:spPr>
          <a:xfrm>
            <a:off x="685800" y="621910"/>
            <a:ext cx="7696200" cy="591740"/>
          </a:xfrm>
        </p:spPr>
        <p:txBody>
          <a:bodyPr>
            <a:normAutofit fontScale="90000"/>
          </a:bodyPr>
          <a:lstStyle/>
          <a:p>
            <a:pPr algn="ctr" eaLnBrk="1" hangingPunct="1"/>
            <a:r>
              <a:rPr lang="en-US" b="1" dirty="0">
                <a:latin typeface="Century Gothic" charset="0"/>
                <a:ea typeface="ＭＳ Ｐゴシック" charset="0"/>
                <a:cs typeface="ＭＳ Ｐゴシック" charset="0"/>
              </a:rPr>
              <a:t>A particle theorist’s view</a:t>
            </a:r>
          </a:p>
        </p:txBody>
      </p:sp>
    </p:spTree>
    <p:extLst>
      <p:ext uri="{BB962C8B-B14F-4D97-AF65-F5344CB8AC3E}">
        <p14:creationId xmlns:p14="http://schemas.microsoft.com/office/powerpoint/2010/main" val="881921316"/>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 name="Picture 1" descr="hs-2014-01-a-web_pri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150" y="1173544"/>
            <a:ext cx="4457700" cy="5091087"/>
          </a:xfrm>
          <a:prstGeom prst="rect">
            <a:avLst/>
          </a:prstGeom>
        </p:spPr>
      </p:pic>
      <p:sp>
        <p:nvSpPr>
          <p:cNvPr id="4" name="Title 3">
            <a:extLst>
              <a:ext uri="{FF2B5EF4-FFF2-40B4-BE49-F238E27FC236}">
                <a16:creationId xmlns:a16="http://schemas.microsoft.com/office/drawing/2014/main" id="{672135D4-7CB4-764B-B884-649303E0C564}"/>
              </a:ext>
            </a:extLst>
          </p:cNvPr>
          <p:cNvSpPr>
            <a:spLocks noGrp="1"/>
          </p:cNvSpPr>
          <p:nvPr>
            <p:ph type="title"/>
          </p:nvPr>
        </p:nvSpPr>
        <p:spPr/>
        <p:txBody>
          <a:bodyPr>
            <a:normAutofit fontScale="90000"/>
          </a:bodyPr>
          <a:lstStyle/>
          <a:p>
            <a:pPr algn="ctr"/>
            <a:r>
              <a:rPr lang="en-US" b="1" dirty="0">
                <a:latin typeface="Century Gothic" panose="020B0502020202020204" pitchFamily="34" charset="0"/>
              </a:rPr>
              <a:t>An observer’s view</a:t>
            </a:r>
          </a:p>
        </p:txBody>
      </p:sp>
    </p:spTree>
    <p:extLst>
      <p:ext uri="{BB962C8B-B14F-4D97-AF65-F5344CB8AC3E}">
        <p14:creationId xmlns:p14="http://schemas.microsoft.com/office/powerpoint/2010/main" val="2738032583"/>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897" y="979550"/>
            <a:ext cx="7429499" cy="1428750"/>
          </a:xfrm>
        </p:spPr>
        <p:txBody>
          <a:bodyPr>
            <a:normAutofit/>
          </a:bodyPr>
          <a:lstStyle/>
          <a:p>
            <a:pPr algn="ctr"/>
            <a:r>
              <a:rPr lang="en-US" b="1" dirty="0">
                <a:latin typeface="Century Gothic" panose="020B0502020202020204" pitchFamily="34" charset="0"/>
              </a:rPr>
              <a:t>A simulator’s view</a:t>
            </a:r>
          </a:p>
        </p:txBody>
      </p:sp>
      <p:pic>
        <p:nvPicPr>
          <p:cNvPr id="4" name="Picture 3"/>
          <p:cNvPicPr>
            <a:picLocks noChangeAspect="1"/>
          </p:cNvPicPr>
          <p:nvPr/>
        </p:nvPicPr>
        <p:blipFill>
          <a:blip r:embed="rId2"/>
          <a:stretch>
            <a:fillRect/>
          </a:stretch>
        </p:blipFill>
        <p:spPr>
          <a:xfrm>
            <a:off x="1075646" y="1920479"/>
            <a:ext cx="6858000" cy="3453669"/>
          </a:xfrm>
          <a:prstGeom prst="rect">
            <a:avLst/>
          </a:prstGeom>
        </p:spPr>
      </p:pic>
      <p:sp>
        <p:nvSpPr>
          <p:cNvPr id="7" name="TextBox 6"/>
          <p:cNvSpPr txBox="1"/>
          <p:nvPr/>
        </p:nvSpPr>
        <p:spPr>
          <a:xfrm>
            <a:off x="6229354" y="5600702"/>
            <a:ext cx="1813317" cy="369332"/>
          </a:xfrm>
          <a:prstGeom prst="rect">
            <a:avLst/>
          </a:prstGeom>
          <a:noFill/>
        </p:spPr>
        <p:txBody>
          <a:bodyPr wrap="none" rtlCol="0">
            <a:spAutoFit/>
          </a:bodyPr>
          <a:lstStyle/>
          <a:p>
            <a:r>
              <a:rPr lang="en-US" sz="1800" dirty="0"/>
              <a:t>Lovell et al. 2014</a:t>
            </a:r>
          </a:p>
        </p:txBody>
      </p:sp>
      <p:sp>
        <p:nvSpPr>
          <p:cNvPr id="3" name="TextBox 2"/>
          <p:cNvSpPr txBox="1"/>
          <p:nvPr/>
        </p:nvSpPr>
        <p:spPr>
          <a:xfrm>
            <a:off x="1428754" y="5486402"/>
            <a:ext cx="3829895" cy="369332"/>
          </a:xfrm>
          <a:prstGeom prst="rect">
            <a:avLst/>
          </a:prstGeom>
          <a:noFill/>
        </p:spPr>
        <p:txBody>
          <a:bodyPr wrap="none" rtlCol="0">
            <a:spAutoFit/>
          </a:bodyPr>
          <a:lstStyle/>
          <a:p>
            <a:r>
              <a:rPr lang="en-US" sz="1800" dirty="0"/>
              <a:t>Free streaming ~</a:t>
            </a:r>
            <a:r>
              <a:rPr lang="en-US" sz="1800" dirty="0" err="1"/>
              <a:t>kev</a:t>
            </a:r>
            <a:r>
              <a:rPr lang="en-US" sz="1800" dirty="0"/>
              <a:t> scale thermal relic</a:t>
            </a:r>
          </a:p>
        </p:txBody>
      </p:sp>
    </p:spTree>
    <p:extLst>
      <p:ext uri="{BB962C8B-B14F-4D97-AF65-F5344CB8AC3E}">
        <p14:creationId xmlns:p14="http://schemas.microsoft.com/office/powerpoint/2010/main" val="2015096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304804" y="533402"/>
            <a:ext cx="8513763" cy="2730500"/>
          </a:xfrm>
        </p:spPr>
        <p:txBody>
          <a:bodyPr/>
          <a:lstStyle/>
          <a:p>
            <a:pPr algn="ctr" eaLnBrk="1" hangingPunct="1">
              <a:defRPr/>
            </a:pPr>
            <a:r>
              <a:rPr lang="en-US" sz="4800" dirty="0">
                <a:solidFill>
                  <a:srgbClr val="FFFFFF"/>
                </a:solidFill>
                <a:latin typeface="Century Gothic" charset="0"/>
                <a:ea typeface="ＭＳ Ｐゴシック" charset="0"/>
                <a:cs typeface="ＭＳ Ｐゴシック" charset="0"/>
              </a:rPr>
              <a:t>Time delay cosmography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rtlCol="0">
            <a:normAutofit fontScale="90000"/>
          </a:bodyPr>
          <a:lstStyle/>
          <a:p>
            <a:pPr fontAlgn="auto">
              <a:spcAft>
                <a:spcPts val="0"/>
              </a:spcAft>
              <a:defRPr/>
            </a:pPr>
            <a:r>
              <a:rPr lang="en-US" sz="4000" b="1" dirty="0">
                <a:solidFill>
                  <a:srgbClr val="FFFFFF"/>
                </a:solidFill>
                <a:ea typeface="ＭＳ Ｐゴシック" pitchFamily="-110" charset="-128"/>
                <a:cs typeface="ＭＳ Ｐゴシック" pitchFamily="-110" charset="-128"/>
              </a:rPr>
              <a:t>Cosmography from time delays: </a:t>
            </a:r>
            <a:br>
              <a:rPr lang="en-US" sz="4000" b="1" dirty="0">
                <a:solidFill>
                  <a:srgbClr val="FFFFFF"/>
                </a:solidFill>
                <a:ea typeface="ＭＳ Ｐゴシック" pitchFamily="-110" charset="-128"/>
                <a:cs typeface="ＭＳ Ｐゴシック" pitchFamily="-110" charset="-128"/>
              </a:rPr>
            </a:br>
            <a:r>
              <a:rPr lang="en-US" sz="4000" b="1" dirty="0">
                <a:solidFill>
                  <a:srgbClr val="FFFFFF"/>
                </a:solidFill>
                <a:ea typeface="ＭＳ Ｐゴシック" pitchFamily="-110" charset="-128"/>
                <a:cs typeface="ＭＳ Ｐゴシック" pitchFamily="-110" charset="-128"/>
              </a:rPr>
              <a:t>how does it work?</a:t>
            </a:r>
          </a:p>
        </p:txBody>
      </p:sp>
      <p:pic>
        <p:nvPicPr>
          <p:cNvPr id="3" name="Content Placeholder 2" descr="wavefront-schematic.png"/>
          <p:cNvPicPr>
            <a:picLocks noGrp="1" noChangeAspect="1"/>
          </p:cNvPicPr>
          <p:nvPr>
            <p:ph sz="half" idx="2"/>
          </p:nvPr>
        </p:nvPicPr>
        <p:blipFill>
          <a:blip r:embed="rId3">
            <a:extLst>
              <a:ext uri="{28A0092B-C50C-407E-A947-70E740481C1C}">
                <a14:useLocalDpi xmlns:a14="http://schemas.microsoft.com/office/drawing/2010/main" val="0"/>
              </a:ext>
            </a:extLst>
          </a:blip>
          <a:srcRect t="-24712" b="-24712"/>
          <a:stretch>
            <a:fillRect/>
          </a:stretch>
        </p:blipFill>
        <p:spPr>
          <a:xfrm>
            <a:off x="1676400" y="457202"/>
            <a:ext cx="6019800" cy="6746247"/>
          </a:xfrm>
        </p:spPr>
      </p:pic>
      <p:sp>
        <p:nvSpPr>
          <p:cNvPr id="4" name="TextBox 3"/>
          <p:cNvSpPr txBox="1"/>
          <p:nvPr/>
        </p:nvSpPr>
        <p:spPr>
          <a:xfrm>
            <a:off x="6172202" y="6400801"/>
            <a:ext cx="2934667" cy="461665"/>
          </a:xfrm>
          <a:prstGeom prst="rect">
            <a:avLst/>
          </a:prstGeom>
          <a:noFill/>
        </p:spPr>
        <p:txBody>
          <a:bodyPr wrap="none" rtlCol="0">
            <a:spAutoFit/>
          </a:bodyPr>
          <a:lstStyle/>
          <a:p>
            <a:r>
              <a:rPr lang="en-US" dirty="0"/>
              <a:t>Treu &amp; Marshall 2016</a:t>
            </a:r>
          </a:p>
        </p:txBody>
      </p:sp>
    </p:spTree>
    <p:extLst>
      <p:ext uri="{BB962C8B-B14F-4D97-AF65-F5344CB8AC3E}">
        <p14:creationId xmlns:p14="http://schemas.microsoft.com/office/powerpoint/2010/main" val="1499340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536577" y="304802"/>
            <a:ext cx="8226425" cy="788988"/>
          </a:xfrm>
        </p:spPr>
        <p:txBody>
          <a:bodyPr rtlCol="0">
            <a:normAutofit/>
          </a:bodyPr>
          <a:lstStyle/>
          <a:p>
            <a:pPr fontAlgn="auto">
              <a:spcAft>
                <a:spcPts val="0"/>
              </a:spcAft>
              <a:defRPr/>
            </a:pPr>
            <a:r>
              <a:rPr lang="en-US" sz="3800" b="1" dirty="0">
                <a:solidFill>
                  <a:srgbClr val="FFFFFF"/>
                </a:solidFill>
                <a:ea typeface="+mj-ea"/>
                <a:cs typeface="+mj-cs"/>
              </a:rPr>
              <a:t>Time delay distance in practice</a:t>
            </a:r>
          </a:p>
        </p:txBody>
      </p:sp>
      <p:sp>
        <p:nvSpPr>
          <p:cNvPr id="3" name="TextBox 2"/>
          <p:cNvSpPr txBox="1"/>
          <p:nvPr/>
        </p:nvSpPr>
        <p:spPr>
          <a:xfrm>
            <a:off x="609604" y="3886200"/>
            <a:ext cx="6006773" cy="1938992"/>
          </a:xfrm>
          <a:prstGeom prst="rect">
            <a:avLst/>
          </a:prstGeom>
          <a:noFill/>
        </p:spPr>
        <p:txBody>
          <a:bodyPr wrap="none" rtlCol="0">
            <a:spAutoFit/>
          </a:bodyPr>
          <a:lstStyle/>
          <a:p>
            <a:r>
              <a:rPr lang="en-US" dirty="0"/>
              <a:t>Steps:</a:t>
            </a:r>
          </a:p>
          <a:p>
            <a:pPr marL="342900" indent="-342900">
              <a:buFont typeface="Arial"/>
              <a:buChar char="•"/>
            </a:pPr>
            <a:r>
              <a:rPr lang="en-US" dirty="0"/>
              <a:t>Measure the time-delay between two images</a:t>
            </a:r>
          </a:p>
          <a:p>
            <a:pPr marL="342900" indent="-342900">
              <a:buFont typeface="Arial"/>
              <a:buChar char="•"/>
            </a:pPr>
            <a:r>
              <a:rPr lang="en-US" dirty="0"/>
              <a:t>Measure and model the potential</a:t>
            </a:r>
          </a:p>
          <a:p>
            <a:pPr marL="342900" indent="-342900">
              <a:buFont typeface="Arial"/>
              <a:buChar char="•"/>
            </a:pPr>
            <a:r>
              <a:rPr lang="en-US" dirty="0"/>
              <a:t>Infer the time-delay distance</a:t>
            </a:r>
          </a:p>
          <a:p>
            <a:pPr marL="342900" indent="-342900">
              <a:buFont typeface="Arial"/>
              <a:buChar char="•"/>
            </a:pPr>
            <a:r>
              <a:rPr lang="en-US" dirty="0"/>
              <a:t>Convert it into </a:t>
            </a:r>
            <a:r>
              <a:rPr lang="en-US" dirty="0" err="1"/>
              <a:t>cosmlogical</a:t>
            </a:r>
            <a:r>
              <a:rPr lang="en-US" dirty="0"/>
              <a:t> parameters</a:t>
            </a:r>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5500" y="2273302"/>
            <a:ext cx="7251700" cy="546100"/>
          </a:xfrm>
          <a:prstGeom prst="rect">
            <a:avLst/>
          </a:prstGeom>
          <a:solidFill>
            <a:schemeClr val="tx1"/>
          </a:solidFill>
        </p:spPr>
      </p:pic>
    </p:spTree>
    <p:extLst>
      <p:ext uri="{BB962C8B-B14F-4D97-AF65-F5344CB8AC3E}">
        <p14:creationId xmlns:p14="http://schemas.microsoft.com/office/powerpoint/2010/main" val="2133586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304804" y="533402"/>
            <a:ext cx="8513763" cy="2730500"/>
          </a:xfrm>
        </p:spPr>
        <p:txBody>
          <a:bodyPr/>
          <a:lstStyle/>
          <a:p>
            <a:pPr algn="ctr" eaLnBrk="1" hangingPunct="1">
              <a:defRPr/>
            </a:pPr>
            <a:r>
              <a:rPr lang="en-US" sz="4800" dirty="0">
                <a:solidFill>
                  <a:srgbClr val="FFFFFF"/>
                </a:solidFill>
                <a:latin typeface="Century Gothic" charset="0"/>
                <a:ea typeface="ＭＳ Ｐゴシック" charset="0"/>
                <a:cs typeface="ＭＳ Ｐゴシック" charset="0"/>
              </a:rPr>
              <a:t>Modern time delay cosmography</a:t>
            </a:r>
          </a:p>
        </p:txBody>
      </p:sp>
    </p:spTree>
    <p:extLst>
      <p:ext uri="{BB962C8B-B14F-4D97-AF65-F5344CB8AC3E}">
        <p14:creationId xmlns:p14="http://schemas.microsoft.com/office/powerpoint/2010/main" val="1014512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rtlCol="0">
            <a:normAutofit/>
          </a:bodyPr>
          <a:lstStyle/>
          <a:p>
            <a:pPr fontAlgn="auto">
              <a:spcAft>
                <a:spcPts val="0"/>
              </a:spcAft>
              <a:defRPr/>
            </a:pPr>
            <a:r>
              <a:rPr lang="en-US" sz="4000" b="1" dirty="0">
                <a:solidFill>
                  <a:srgbClr val="FFFFFF"/>
                </a:solidFill>
                <a:ea typeface="ＭＳ Ｐゴシック" pitchFamily="-110" charset="-128"/>
                <a:cs typeface="ＭＳ Ｐゴシック" pitchFamily="-110" charset="-128"/>
              </a:rPr>
              <a:t>Cosmography with strong lenses:</a:t>
            </a:r>
            <a:br>
              <a:rPr lang="en-US" sz="4000" b="1" dirty="0">
                <a:solidFill>
                  <a:srgbClr val="FFFFFF"/>
                </a:solidFill>
                <a:ea typeface="ＭＳ Ｐゴシック" pitchFamily="-110" charset="-128"/>
                <a:cs typeface="ＭＳ Ｐゴシック" pitchFamily="-110" charset="-128"/>
              </a:rPr>
            </a:br>
            <a:r>
              <a:rPr lang="en-US" sz="4000" b="1" dirty="0">
                <a:solidFill>
                  <a:srgbClr val="FFFFFF"/>
                </a:solidFill>
                <a:ea typeface="ＭＳ Ｐゴシック" pitchFamily="-110" charset="-128"/>
                <a:cs typeface="ＭＳ Ｐゴシック" pitchFamily="-110" charset="-128"/>
              </a:rPr>
              <a:t>the 4 problems solved</a:t>
            </a:r>
          </a:p>
        </p:txBody>
      </p:sp>
      <p:sp>
        <p:nvSpPr>
          <p:cNvPr id="71683" name="Rectangle 3"/>
          <p:cNvSpPr>
            <a:spLocks noGrp="1" noChangeArrowheads="1"/>
          </p:cNvSpPr>
          <p:nvPr>
            <p:ph idx="1"/>
          </p:nvPr>
        </p:nvSpPr>
        <p:spPr/>
        <p:txBody>
          <a:bodyPr>
            <a:normAutofit/>
          </a:bodyPr>
          <a:lstStyle/>
          <a:p>
            <a:pPr>
              <a:lnSpc>
                <a:spcPct val="70000"/>
              </a:lnSpc>
            </a:pPr>
            <a:r>
              <a:rPr lang="en-US" sz="2400" dirty="0">
                <a:latin typeface="Century Gothic" charset="0"/>
                <a:ea typeface="ＭＳ Ｐゴシック" charset="0"/>
                <a:cs typeface="ＭＳ Ｐゴシック" charset="0"/>
              </a:rPr>
              <a:t>Time delay – 2-3 %</a:t>
            </a:r>
          </a:p>
          <a:p>
            <a:pPr lvl="1">
              <a:lnSpc>
                <a:spcPct val="70000"/>
              </a:lnSpc>
            </a:pPr>
            <a:r>
              <a:rPr lang="en-US" sz="2200" dirty="0">
                <a:latin typeface="Century Gothic" charset="0"/>
                <a:ea typeface="ＭＳ Ｐゴシック" charset="0"/>
              </a:rPr>
              <a:t>Tenacious monitoring (e.g. </a:t>
            </a:r>
            <a:r>
              <a:rPr lang="en-US" sz="2200" dirty="0" err="1">
                <a:latin typeface="Century Gothic" charset="0"/>
                <a:ea typeface="ＭＳ Ｐゴシック" charset="0"/>
              </a:rPr>
              <a:t>Fassnacht</a:t>
            </a:r>
            <a:r>
              <a:rPr lang="en-US" sz="2200" dirty="0">
                <a:latin typeface="Century Gothic" charset="0"/>
                <a:ea typeface="ＭＳ Ｐゴシック" charset="0"/>
              </a:rPr>
              <a:t> et al. 2002); COSMOGRAIL (</a:t>
            </a:r>
            <a:r>
              <a:rPr lang="en-US" sz="2200" dirty="0" err="1">
                <a:latin typeface="Century Gothic" charset="0"/>
                <a:ea typeface="ＭＳ Ｐゴシック" charset="0"/>
              </a:rPr>
              <a:t>Meylan</a:t>
            </a:r>
            <a:r>
              <a:rPr lang="en-US" sz="2200" dirty="0">
                <a:latin typeface="Century Gothic" charset="0"/>
                <a:ea typeface="ＭＳ Ｐゴシック" charset="0"/>
              </a:rPr>
              <a:t>/</a:t>
            </a:r>
            <a:r>
              <a:rPr lang="en-US" sz="2200" dirty="0" err="1">
                <a:latin typeface="Century Gothic" charset="0"/>
                <a:ea typeface="ＭＳ Ｐゴシック" charset="0"/>
              </a:rPr>
              <a:t>Courbin</a:t>
            </a:r>
            <a:r>
              <a:rPr lang="en-US" sz="2200" dirty="0">
                <a:latin typeface="Century Gothic" charset="0"/>
                <a:ea typeface="ＭＳ Ｐゴシック" charset="0"/>
              </a:rPr>
              <a:t>)</a:t>
            </a:r>
          </a:p>
          <a:p>
            <a:pPr>
              <a:lnSpc>
                <a:spcPct val="70000"/>
              </a:lnSpc>
            </a:pPr>
            <a:r>
              <a:rPr lang="en-US" sz="2400" dirty="0">
                <a:latin typeface="Century Gothic" charset="0"/>
                <a:ea typeface="ＭＳ Ｐゴシック" charset="0"/>
                <a:cs typeface="ＭＳ Ｐゴシック" charset="0"/>
              </a:rPr>
              <a:t>Astrometry – 10-20 mas</a:t>
            </a:r>
          </a:p>
          <a:p>
            <a:pPr lvl="1">
              <a:lnSpc>
                <a:spcPct val="70000"/>
              </a:lnSpc>
            </a:pPr>
            <a:r>
              <a:rPr lang="en-US" sz="2200" dirty="0">
                <a:latin typeface="Century Gothic" charset="0"/>
                <a:ea typeface="ＭＳ Ｐゴシック" charset="0"/>
              </a:rPr>
              <a:t>Hubble/VLA/(Adaptive Optics?)</a:t>
            </a:r>
          </a:p>
          <a:p>
            <a:pPr>
              <a:lnSpc>
                <a:spcPct val="70000"/>
              </a:lnSpc>
            </a:pPr>
            <a:r>
              <a:rPr lang="en-US" sz="2400" dirty="0">
                <a:latin typeface="Century Gothic" charset="0"/>
                <a:ea typeface="ＭＳ Ｐゴシック" charset="0"/>
                <a:cs typeface="ＭＳ Ｐゴシック" charset="0"/>
              </a:rPr>
              <a:t>Lens potential (2-3%)</a:t>
            </a:r>
          </a:p>
          <a:p>
            <a:pPr lvl="1">
              <a:lnSpc>
                <a:spcPct val="70000"/>
              </a:lnSpc>
            </a:pPr>
            <a:r>
              <a:rPr lang="en-US" sz="2200" dirty="0">
                <a:latin typeface="Century Gothic" charset="0"/>
                <a:ea typeface="ＭＳ Ｐゴシック" charset="0"/>
              </a:rPr>
              <a:t>Stellar kinematics/Extended sources (Treu &amp; Koopmans 2002; </a:t>
            </a:r>
            <a:r>
              <a:rPr lang="en-US" sz="2200" dirty="0" err="1">
                <a:latin typeface="Century Gothic" charset="0"/>
                <a:ea typeface="ＭＳ Ｐゴシック" charset="0"/>
              </a:rPr>
              <a:t>Suyu</a:t>
            </a:r>
            <a:r>
              <a:rPr lang="en-US" sz="2200" dirty="0">
                <a:latin typeface="Century Gothic" charset="0"/>
                <a:ea typeface="ＭＳ Ｐゴシック" charset="0"/>
              </a:rPr>
              <a:t> et al. 2009)</a:t>
            </a:r>
          </a:p>
          <a:p>
            <a:pPr>
              <a:lnSpc>
                <a:spcPct val="70000"/>
              </a:lnSpc>
            </a:pPr>
            <a:r>
              <a:rPr lang="en-US" sz="2400" dirty="0">
                <a:latin typeface="Century Gothic" charset="0"/>
                <a:ea typeface="ＭＳ Ｐゴシック" charset="0"/>
                <a:cs typeface="ＭＳ Ｐゴシック" charset="0"/>
              </a:rPr>
              <a:t>Structure along the line of sight (2-3%)</a:t>
            </a:r>
          </a:p>
          <a:p>
            <a:pPr lvl="1">
              <a:lnSpc>
                <a:spcPct val="70000"/>
              </a:lnSpc>
            </a:pPr>
            <a:r>
              <a:rPr lang="en-US" sz="2200" dirty="0">
                <a:latin typeface="Century Gothic" charset="0"/>
                <a:ea typeface="ＭＳ Ｐゴシック" charset="0"/>
              </a:rPr>
              <a:t>Galaxy counts and numerical simulations (</a:t>
            </a:r>
            <a:r>
              <a:rPr lang="en-US" sz="2200" dirty="0" err="1">
                <a:latin typeface="Century Gothic" charset="0"/>
                <a:ea typeface="ＭＳ Ｐゴシック" charset="0"/>
              </a:rPr>
              <a:t>Suyu</a:t>
            </a:r>
            <a:r>
              <a:rPr lang="en-US" sz="2200" dirty="0">
                <a:latin typeface="Century Gothic" charset="0"/>
                <a:ea typeface="ＭＳ Ｐゴシック" charset="0"/>
              </a:rPr>
              <a:t> et al. 2010)</a:t>
            </a:r>
          </a:p>
          <a:p>
            <a:pPr lvl="1">
              <a:lnSpc>
                <a:spcPct val="70000"/>
              </a:lnSpc>
            </a:pPr>
            <a:r>
              <a:rPr lang="en-US" sz="2200" dirty="0">
                <a:latin typeface="Century Gothic" charset="0"/>
                <a:ea typeface="ＭＳ Ｐゴシック" charset="0"/>
              </a:rPr>
              <a:t>Stellar kinematics (Koopmans et al. 2003)</a:t>
            </a:r>
          </a:p>
          <a:p>
            <a:pPr>
              <a:lnSpc>
                <a:spcPct val="70000"/>
              </a:lnSpc>
            </a:pPr>
            <a:endParaRPr lang="en-US" sz="2400" dirty="0">
              <a:solidFill>
                <a:srgbClr val="FF3300"/>
              </a:solidFill>
              <a:latin typeface="Century Gothic" charset="0"/>
              <a:ea typeface="ＭＳ Ｐゴシック" charset="0"/>
              <a:cs typeface="ＭＳ Ｐゴシック" charset="0"/>
            </a:endParaRPr>
          </a:p>
          <a:p>
            <a:pPr>
              <a:lnSpc>
                <a:spcPct val="70000"/>
              </a:lnSpc>
            </a:pPr>
            <a:endParaRPr lang="en-US" sz="2400" dirty="0">
              <a:solidFill>
                <a:srgbClr val="FF33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2086603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Grp="1" noChangeArrowheads="1"/>
          </p:cNvSpPr>
          <p:nvPr>
            <p:ph type="title"/>
          </p:nvPr>
        </p:nvSpPr>
        <p:spPr>
          <a:xfrm>
            <a:off x="457200" y="228600"/>
            <a:ext cx="8229600" cy="1143000"/>
          </a:xfrm>
        </p:spPr>
        <p:txBody>
          <a:bodyPr>
            <a:normAutofit fontScale="90000"/>
          </a:bodyPr>
          <a:lstStyle/>
          <a:p>
            <a:r>
              <a:rPr lang="en-US" sz="5400" b="1" dirty="0">
                <a:solidFill>
                  <a:srgbClr val="FFFFFF"/>
                </a:solidFill>
                <a:latin typeface="Century Gothic" charset="0"/>
                <a:ea typeface="ＭＳ Ｐゴシック" charset="0"/>
                <a:cs typeface="ＭＳ Ｐゴシック" charset="0"/>
              </a:rPr>
              <a:t>Methodology - Blindness</a:t>
            </a:r>
          </a:p>
        </p:txBody>
      </p:sp>
      <p:sp>
        <p:nvSpPr>
          <p:cNvPr id="3" name="Rectangle 2"/>
          <p:cNvSpPr/>
          <p:nvPr/>
        </p:nvSpPr>
        <p:spPr>
          <a:xfrm>
            <a:off x="301752" y="1536175"/>
            <a:ext cx="8461248" cy="4278094"/>
          </a:xfrm>
          <a:prstGeom prst="rect">
            <a:avLst/>
          </a:prstGeom>
        </p:spPr>
        <p:txBody>
          <a:bodyPr wrap="square">
            <a:spAutoFit/>
          </a:bodyPr>
          <a:lstStyle/>
          <a:p>
            <a:pPr marL="342900" indent="-342900" algn="just">
              <a:buFont typeface="Arial"/>
              <a:buChar char="•"/>
            </a:pPr>
            <a:r>
              <a:rPr lang="en-US" sz="2800" dirty="0">
                <a:solidFill>
                  <a:srgbClr val="FFFFFF"/>
                </a:solidFill>
              </a:rPr>
              <a:t>Blinding is the most effective way to avoid experimenter bias and discover unknown unknowns</a:t>
            </a:r>
          </a:p>
          <a:p>
            <a:pPr marL="342900" indent="-342900" algn="just">
              <a:buFont typeface="Arial"/>
              <a:buChar char="•"/>
            </a:pPr>
            <a:r>
              <a:rPr lang="en-US" sz="2800" dirty="0" err="1">
                <a:solidFill>
                  <a:srgbClr val="FFFFFF"/>
                </a:solidFill>
              </a:rPr>
              <a:t>Refsdal</a:t>
            </a:r>
            <a:r>
              <a:rPr lang="en-US" sz="2800" dirty="0">
                <a:solidFill>
                  <a:srgbClr val="FFFFFF"/>
                </a:solidFill>
              </a:rPr>
              <a:t> is a rare example of a true blind test in astronomy</a:t>
            </a:r>
          </a:p>
          <a:p>
            <a:pPr marL="342900" indent="-342900" algn="just">
              <a:buFont typeface="Arial"/>
              <a:buChar char="•"/>
            </a:pPr>
            <a:r>
              <a:rPr lang="en-US" sz="2800" dirty="0">
                <a:solidFill>
                  <a:srgbClr val="FFFFFF"/>
                </a:solidFill>
              </a:rPr>
              <a:t> “Blindness” can be achieved for example via software, by removing the average of the posterior pdf during the measurement and only revealing the average/peak just prior to publication. </a:t>
            </a:r>
          </a:p>
          <a:p>
            <a:pPr marL="800100" lvl="1" indent="-342900" algn="just">
              <a:buFont typeface="Arial"/>
              <a:buChar char="•"/>
            </a:pPr>
            <a:r>
              <a:rPr lang="en-US" sz="2800" dirty="0" err="1">
                <a:solidFill>
                  <a:srgbClr val="FFFFFF"/>
                </a:solidFill>
              </a:rPr>
              <a:t>Unblinded</a:t>
            </a:r>
            <a:r>
              <a:rPr lang="en-US" sz="2800" dirty="0">
                <a:solidFill>
                  <a:srgbClr val="FFFFFF"/>
                </a:solidFill>
              </a:rPr>
              <a:t> results are published without correction.</a:t>
            </a:r>
          </a:p>
          <a:p>
            <a:endParaRPr lang="en-US" sz="2000" dirty="0">
              <a:solidFill>
                <a:srgbClr val="FFFFFF"/>
              </a:solidFill>
            </a:endParaRPr>
          </a:p>
        </p:txBody>
      </p:sp>
    </p:spTree>
    <p:extLst>
      <p:ext uri="{BB962C8B-B14F-4D97-AF65-F5344CB8AC3E}">
        <p14:creationId xmlns:p14="http://schemas.microsoft.com/office/powerpoint/2010/main" val="4209001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US" b="1" dirty="0">
                <a:solidFill>
                  <a:srgbClr val="FFFFFF"/>
                </a:solidFill>
                <a:latin typeface="Century Gothic" charset="0"/>
                <a:ea typeface="ＭＳ Ｐゴシック" charset="0"/>
                <a:cs typeface="ＭＳ Ｐゴシック" charset="0"/>
              </a:rPr>
              <a:t>Outline</a:t>
            </a:r>
          </a:p>
        </p:txBody>
      </p:sp>
      <p:sp>
        <p:nvSpPr>
          <p:cNvPr id="19458" name="Rectangle 3"/>
          <p:cNvSpPr>
            <a:spLocks noGrp="1" noChangeArrowheads="1"/>
          </p:cNvSpPr>
          <p:nvPr>
            <p:ph idx="1"/>
          </p:nvPr>
        </p:nvSpPr>
        <p:spPr>
          <a:xfrm>
            <a:off x="152400" y="1524000"/>
            <a:ext cx="8991600" cy="4876800"/>
          </a:xfrm>
        </p:spPr>
        <p:txBody>
          <a:bodyPr>
            <a:normAutofit/>
          </a:bodyPr>
          <a:lstStyle/>
          <a:p>
            <a:pPr marL="609600" indent="-609600" eaLnBrk="1" hangingPunct="1">
              <a:lnSpc>
                <a:spcPct val="90000"/>
              </a:lnSpc>
              <a:buFont typeface="Arial" charset="0"/>
              <a:buChar char="•"/>
            </a:pPr>
            <a:endParaRPr lang="en-US" dirty="0">
              <a:solidFill>
                <a:srgbClr val="FFFFFF"/>
              </a:solidFill>
              <a:latin typeface="Century Gothic" charset="0"/>
              <a:ea typeface="ＭＳ Ｐゴシック" charset="0"/>
              <a:cs typeface="ＭＳ Ｐゴシック" charset="0"/>
            </a:endParaRPr>
          </a:p>
          <a:p>
            <a:pPr marL="609600" indent="-609600" eaLnBrk="1" hangingPunct="1">
              <a:lnSpc>
                <a:spcPct val="90000"/>
              </a:lnSpc>
              <a:buFont typeface="Arial" charset="0"/>
              <a:buChar char="•"/>
            </a:pPr>
            <a:r>
              <a:rPr lang="en-US" sz="2800" dirty="0">
                <a:solidFill>
                  <a:srgbClr val="FFFFFF"/>
                </a:solidFill>
                <a:latin typeface="Century Gothic" charset="0"/>
                <a:ea typeface="ＭＳ Ｐゴシック" charset="0"/>
                <a:cs typeface="ＭＳ Ｐゴシック" charset="0"/>
              </a:rPr>
              <a:t>Introduction. </a:t>
            </a:r>
            <a:r>
              <a:rPr lang="en-US" sz="2400" dirty="0">
                <a:solidFill>
                  <a:srgbClr val="FFFFFF"/>
                </a:solidFill>
                <a:latin typeface="Century Gothic" charset="0"/>
                <a:ea typeface="ＭＳ Ｐゴシック" charset="0"/>
                <a:cs typeface="ＭＳ Ｐゴシック" charset="0"/>
              </a:rPr>
              <a:t>The dark universe</a:t>
            </a:r>
          </a:p>
          <a:p>
            <a:pPr marL="1066800" lvl="1" indent="-609600">
              <a:buFont typeface="Arial" charset="0"/>
              <a:buChar char="•"/>
            </a:pPr>
            <a:r>
              <a:rPr lang="en-US" sz="2000" dirty="0">
                <a:solidFill>
                  <a:srgbClr val="FFFFFF"/>
                </a:solidFill>
                <a:latin typeface="Century Gothic" charset="0"/>
                <a:ea typeface="ＭＳ Ｐゴシック" charset="0"/>
                <a:cs typeface="ＭＳ Ｐゴシック" charset="0"/>
              </a:rPr>
              <a:t>The expansion history of the universe and dark energy(</a:t>
            </a:r>
            <a:r>
              <a:rPr lang="en-US" sz="2000" dirty="0" err="1">
                <a:solidFill>
                  <a:srgbClr val="FFFFFF"/>
                </a:solidFill>
                <a:latin typeface="Century Gothic" charset="0"/>
                <a:ea typeface="ＭＳ Ｐゴシック" charset="0"/>
                <a:cs typeface="ＭＳ Ｐゴシック" charset="0"/>
              </a:rPr>
              <a:t>ies</a:t>
            </a:r>
            <a:r>
              <a:rPr lang="en-US" sz="2000" dirty="0">
                <a:solidFill>
                  <a:srgbClr val="FFFFFF"/>
                </a:solidFill>
                <a:latin typeface="Century Gothic" charset="0"/>
                <a:ea typeface="ＭＳ Ｐゴシック" charset="0"/>
                <a:cs typeface="ＭＳ Ｐゴシック" charset="0"/>
              </a:rPr>
              <a:t>)</a:t>
            </a:r>
          </a:p>
          <a:p>
            <a:pPr marL="1066800" lvl="1" indent="-609600">
              <a:buFont typeface="Arial" charset="0"/>
              <a:buChar char="•"/>
            </a:pPr>
            <a:r>
              <a:rPr lang="en-US" sz="2000" dirty="0">
                <a:solidFill>
                  <a:srgbClr val="FFFFFF"/>
                </a:solidFill>
                <a:latin typeface="Century Gothic" charset="0"/>
                <a:ea typeface="ＭＳ Ｐゴシック" charset="0"/>
                <a:cs typeface="ＭＳ Ｐゴシック" charset="0"/>
              </a:rPr>
              <a:t>The nature of dark matter </a:t>
            </a:r>
          </a:p>
          <a:p>
            <a:pPr marL="609600" indent="-609600" eaLnBrk="1" hangingPunct="1">
              <a:lnSpc>
                <a:spcPct val="90000"/>
              </a:lnSpc>
              <a:buFont typeface="Arial" charset="0"/>
              <a:buChar char="•"/>
            </a:pPr>
            <a:r>
              <a:rPr lang="en-US" dirty="0">
                <a:solidFill>
                  <a:srgbClr val="FFFFFF"/>
                </a:solidFill>
                <a:latin typeface="Century Gothic" charset="0"/>
                <a:ea typeface="ＭＳ Ｐゴシック" charset="0"/>
                <a:cs typeface="ＭＳ Ｐゴシック" charset="0"/>
              </a:rPr>
              <a:t>A strong lensing view</a:t>
            </a:r>
          </a:p>
          <a:p>
            <a:pPr marL="1066800" lvl="1" indent="-609600">
              <a:buFont typeface="Arial" charset="0"/>
              <a:buChar char="•"/>
            </a:pPr>
            <a:r>
              <a:rPr lang="en-US" dirty="0">
                <a:solidFill>
                  <a:srgbClr val="FFFFFF"/>
                </a:solidFill>
                <a:latin typeface="Century Gothic" charset="0"/>
                <a:ea typeface="ＭＳ Ｐゴシック" charset="0"/>
                <a:cs typeface="ＭＳ Ｐゴシック" charset="0"/>
              </a:rPr>
              <a:t>Time delays and the expansion history of the universe</a:t>
            </a:r>
          </a:p>
          <a:p>
            <a:pPr marL="1066800" lvl="1" indent="-609600">
              <a:buFont typeface="Arial" charset="0"/>
              <a:buChar char="•"/>
            </a:pPr>
            <a:r>
              <a:rPr lang="en-US" sz="2200" dirty="0" err="1">
                <a:solidFill>
                  <a:srgbClr val="FFFFFF"/>
                </a:solidFill>
                <a:latin typeface="Century Gothic" charset="0"/>
                <a:ea typeface="ＭＳ Ｐゴシック" charset="0"/>
                <a:cs typeface="ＭＳ Ｐゴシック" charset="0"/>
              </a:rPr>
              <a:t>Subhalos</a:t>
            </a:r>
            <a:r>
              <a:rPr lang="en-US" sz="2200" dirty="0">
                <a:solidFill>
                  <a:srgbClr val="FFFFFF"/>
                </a:solidFill>
                <a:latin typeface="Century Gothic" charset="0"/>
                <a:ea typeface="ＭＳ Ｐゴシック" charset="0"/>
                <a:cs typeface="ＭＳ Ｐゴシック" charset="0"/>
              </a:rPr>
              <a:t> and the nature of dark matter</a:t>
            </a:r>
          </a:p>
          <a:p>
            <a:pPr marL="609600" indent="-609600">
              <a:buFont typeface="Arial" charset="0"/>
              <a:buChar char="•"/>
            </a:pPr>
            <a:r>
              <a:rPr lang="en-US" sz="2600" dirty="0">
                <a:solidFill>
                  <a:srgbClr val="FFFFFF"/>
                </a:solidFill>
                <a:latin typeface="Century Gothic" charset="0"/>
                <a:ea typeface="ＭＳ Ｐゴシック" charset="0"/>
                <a:cs typeface="ＭＳ Ｐゴシック" charset="0"/>
              </a:rPr>
              <a:t>The Roman revolution</a:t>
            </a:r>
          </a:p>
          <a:p>
            <a:pPr marL="1066800" lvl="1" indent="-609600">
              <a:buFont typeface="Arial" charset="0"/>
              <a:buChar char="•"/>
            </a:pPr>
            <a:r>
              <a:rPr lang="en-US" sz="2200" dirty="0">
                <a:solidFill>
                  <a:srgbClr val="FFFFFF"/>
                </a:solidFill>
                <a:latin typeface="Century Gothic" charset="0"/>
                <a:ea typeface="ＭＳ Ｐゴシック" charset="0"/>
                <a:cs typeface="ＭＳ Ｐゴシック" charset="0"/>
              </a:rPr>
              <a:t>Lenses are not rare anymore!</a:t>
            </a:r>
          </a:p>
          <a:p>
            <a:pPr marL="1066800" lvl="1" indent="-609600">
              <a:buFont typeface="Arial" charset="0"/>
              <a:buChar char="•"/>
            </a:pPr>
            <a:r>
              <a:rPr lang="en-US" sz="2200" dirty="0">
                <a:solidFill>
                  <a:srgbClr val="FFFFFF"/>
                </a:solidFill>
                <a:latin typeface="Century Gothic" charset="0"/>
                <a:ea typeface="ＭＳ Ｐゴシック" charset="0"/>
                <a:cs typeface="ＭＳ Ｐゴシック" charset="0"/>
              </a:rPr>
              <a:t>Discovery and follow-up in one mission! </a:t>
            </a:r>
          </a:p>
          <a:p>
            <a:pPr marL="1066800" lvl="1" indent="-609600">
              <a:buFont typeface="Arial" charset="0"/>
              <a:buChar char="•"/>
            </a:pPr>
            <a:endParaRPr lang="en-US" sz="2200" dirty="0">
              <a:solidFill>
                <a:srgbClr val="FFFFFF"/>
              </a:solidFill>
              <a:latin typeface="Century Gothic" charset="0"/>
              <a:ea typeface="ＭＳ Ｐゴシック" charset="0"/>
              <a:cs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rtlCol="0">
            <a:normAutofit/>
          </a:bodyPr>
          <a:lstStyle/>
          <a:p>
            <a:pPr algn="ctr" fontAlgn="auto">
              <a:spcAft>
                <a:spcPts val="0"/>
              </a:spcAft>
              <a:defRPr/>
            </a:pPr>
            <a:r>
              <a:rPr lang="en-US" sz="4000" b="1" dirty="0">
                <a:solidFill>
                  <a:srgbClr val="FFFFFF"/>
                </a:solidFill>
                <a:ea typeface="ＭＳ Ｐゴシック" pitchFamily="-110" charset="-128"/>
                <a:cs typeface="ＭＳ Ｐゴシック" pitchFamily="-110" charset="-128"/>
              </a:rPr>
              <a:t>Results from the six-lens sample: </a:t>
            </a:r>
            <a:br>
              <a:rPr lang="en-US" sz="4000" b="1" dirty="0">
                <a:solidFill>
                  <a:srgbClr val="FFFFFF"/>
                </a:solidFill>
                <a:ea typeface="ＭＳ Ｐゴシック" pitchFamily="-110" charset="-128"/>
                <a:cs typeface="ＭＳ Ｐゴシック" pitchFamily="-110" charset="-128"/>
              </a:rPr>
            </a:br>
            <a:r>
              <a:rPr lang="en-US" sz="4000" b="1" dirty="0">
                <a:solidFill>
                  <a:srgbClr val="FFFFFF"/>
                </a:solidFill>
                <a:ea typeface="ＭＳ Ｐゴシック" pitchFamily="-110" charset="-128"/>
                <a:cs typeface="ＭＳ Ｐゴシック" pitchFamily="-110" charset="-128"/>
              </a:rPr>
              <a:t>5.3 sigma tension</a:t>
            </a:r>
          </a:p>
        </p:txBody>
      </p:sp>
      <p:sp>
        <p:nvSpPr>
          <p:cNvPr id="4" name="TextBox 3"/>
          <p:cNvSpPr txBox="1"/>
          <p:nvPr/>
        </p:nvSpPr>
        <p:spPr>
          <a:xfrm>
            <a:off x="4876800" y="6324600"/>
            <a:ext cx="2277611" cy="461665"/>
          </a:xfrm>
          <a:prstGeom prst="rect">
            <a:avLst/>
          </a:prstGeom>
          <a:noFill/>
        </p:spPr>
        <p:txBody>
          <a:bodyPr wrap="none" rtlCol="0">
            <a:spAutoFit/>
          </a:bodyPr>
          <a:lstStyle/>
          <a:p>
            <a:r>
              <a:rPr lang="en-US" dirty="0"/>
              <a:t>Wong et al. 2019</a:t>
            </a:r>
          </a:p>
        </p:txBody>
      </p:sp>
      <p:pic>
        <p:nvPicPr>
          <p:cNvPr id="5" name="Picture 4"/>
          <p:cNvPicPr>
            <a:picLocks noChangeAspect="1"/>
          </p:cNvPicPr>
          <p:nvPr/>
        </p:nvPicPr>
        <p:blipFill>
          <a:blip r:embed="rId3"/>
          <a:stretch>
            <a:fillRect/>
          </a:stretch>
        </p:blipFill>
        <p:spPr>
          <a:xfrm>
            <a:off x="1085850" y="1690689"/>
            <a:ext cx="6858000" cy="4343143"/>
          </a:xfrm>
          <a:prstGeom prst="rect">
            <a:avLst/>
          </a:prstGeom>
        </p:spPr>
      </p:pic>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3" name="Rounded Rectangle 2">
            <a:extLst>
              <a:ext uri="{FF2B5EF4-FFF2-40B4-BE49-F238E27FC236}">
                <a16:creationId xmlns:a16="http://schemas.microsoft.com/office/drawing/2014/main" id="{256B0CC5-5614-7042-8CA1-3D5918FCF570}"/>
              </a:ext>
            </a:extLst>
          </p:cNvPr>
          <p:cNvSpPr/>
          <p:nvPr/>
        </p:nvSpPr>
        <p:spPr>
          <a:xfrm>
            <a:off x="5867400" y="1371600"/>
            <a:ext cx="2076450" cy="533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E0CA711-2541-E848-B4A0-EFD9025A72E3}"/>
              </a:ext>
            </a:extLst>
          </p:cNvPr>
          <p:cNvSpPr txBox="1"/>
          <p:nvPr/>
        </p:nvSpPr>
        <p:spPr>
          <a:xfrm>
            <a:off x="5867400" y="1143000"/>
            <a:ext cx="1611339" cy="461665"/>
          </a:xfrm>
          <a:prstGeom prst="rect">
            <a:avLst/>
          </a:prstGeom>
          <a:noFill/>
        </p:spPr>
        <p:txBody>
          <a:bodyPr wrap="none" rtlCol="0">
            <a:spAutoFit/>
          </a:bodyPr>
          <a:lstStyle/>
          <a:p>
            <a:r>
              <a:rPr lang="en-US" b="1" dirty="0">
                <a:solidFill>
                  <a:srgbClr val="FF0000"/>
                </a:solidFill>
              </a:rPr>
              <a:t>Early 2020</a:t>
            </a:r>
          </a:p>
        </p:txBody>
      </p:sp>
    </p:spTree>
    <p:extLst>
      <p:ext uri="{BB962C8B-B14F-4D97-AF65-F5344CB8AC3E}">
        <p14:creationId xmlns:p14="http://schemas.microsoft.com/office/powerpoint/2010/main" val="1164660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304804" y="533402"/>
            <a:ext cx="8513763" cy="2730500"/>
          </a:xfrm>
        </p:spPr>
        <p:txBody>
          <a:bodyPr/>
          <a:lstStyle/>
          <a:p>
            <a:pPr algn="ctr" eaLnBrk="1" hangingPunct="1">
              <a:defRPr/>
            </a:pPr>
            <a:r>
              <a:rPr lang="en-US" sz="4800" b="1" dirty="0">
                <a:solidFill>
                  <a:srgbClr val="FFFFFF"/>
                </a:solidFill>
                <a:latin typeface="Century Gothic" charset="0"/>
                <a:ea typeface="ＭＳ Ｐゴシック" charset="0"/>
                <a:cs typeface="ＭＳ Ｐゴシック" charset="0"/>
              </a:rPr>
              <a:t>Extraordinary Claims Require Extraordinary Evidence</a:t>
            </a:r>
          </a:p>
        </p:txBody>
      </p:sp>
    </p:spTree>
    <p:extLst>
      <p:ext uri="{BB962C8B-B14F-4D97-AF65-F5344CB8AC3E}">
        <p14:creationId xmlns:p14="http://schemas.microsoft.com/office/powerpoint/2010/main" val="525005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304800" y="365126"/>
            <a:ext cx="8534400" cy="1325563"/>
          </a:xfrm>
        </p:spPr>
        <p:txBody>
          <a:bodyPr/>
          <a:lstStyle/>
          <a:p>
            <a:pPr eaLnBrk="1" hangingPunct="1"/>
            <a:r>
              <a:rPr lang="en-US" b="1">
                <a:solidFill>
                  <a:srgbClr val="FFFFFF"/>
                </a:solidFill>
                <a:latin typeface="Century Gothic" charset="0"/>
                <a:ea typeface="ＭＳ Ｐゴシック" charset="0"/>
                <a:cs typeface="ＭＳ Ｐゴシック" charset="0"/>
              </a:rPr>
              <a:t>Successful Systematic </a:t>
            </a:r>
            <a:r>
              <a:rPr lang="en-US" b="1" dirty="0">
                <a:solidFill>
                  <a:srgbClr val="FFFFFF"/>
                </a:solidFill>
                <a:latin typeface="Century Gothic" charset="0"/>
                <a:ea typeface="ＭＳ Ｐゴシック" charset="0"/>
                <a:cs typeface="ＭＳ Ｐゴシック" charset="0"/>
              </a:rPr>
              <a:t>checks</a:t>
            </a:r>
          </a:p>
        </p:txBody>
      </p:sp>
      <p:sp>
        <p:nvSpPr>
          <p:cNvPr id="18434" name="Rectangle 3"/>
          <p:cNvSpPr>
            <a:spLocks noGrp="1" noChangeArrowheads="1"/>
          </p:cNvSpPr>
          <p:nvPr>
            <p:ph idx="1"/>
          </p:nvPr>
        </p:nvSpPr>
        <p:spPr>
          <a:xfrm>
            <a:off x="152400" y="1295400"/>
            <a:ext cx="8534400" cy="5715000"/>
          </a:xfrm>
        </p:spPr>
        <p:txBody>
          <a:bodyPr>
            <a:normAutofit/>
          </a:bodyPr>
          <a:lstStyle/>
          <a:p>
            <a:pPr marL="0" indent="0" eaLnBrk="1" hangingPunct="1">
              <a:lnSpc>
                <a:spcPct val="90000"/>
              </a:lnSpc>
              <a:buFont typeface="Wingdings 2" charset="0"/>
              <a:buNone/>
              <a:defRPr/>
            </a:pPr>
            <a:endParaRPr lang="en-US" dirty="0">
              <a:solidFill>
                <a:srgbClr val="FFFFFF"/>
              </a:solidFill>
              <a:latin typeface="Century Gothic" charset="0"/>
              <a:ea typeface="ＭＳ Ｐゴシック" charset="0"/>
              <a:cs typeface="ＭＳ Ｐゴシック" charset="0"/>
            </a:endParaRPr>
          </a:p>
          <a:p>
            <a:pPr marL="723900" lvl="1" indent="-381000" eaLnBrk="1" hangingPunct="1">
              <a:buFont typeface="Arial" charset="0"/>
              <a:buChar char="•"/>
            </a:pPr>
            <a:r>
              <a:rPr lang="en-US" sz="2800" dirty="0">
                <a:latin typeface="Century Gothic" charset="0"/>
                <a:ea typeface="ＭＳ Ｐゴシック" charset="0"/>
                <a:cs typeface="ＭＳ Ｐゴシック" charset="0"/>
              </a:rPr>
              <a:t>Use different instruments: HST vs Adaptive Optics from the ground</a:t>
            </a:r>
          </a:p>
          <a:p>
            <a:pPr marL="723900" lvl="1" indent="-381000" eaLnBrk="1" hangingPunct="1">
              <a:buFont typeface="Arial" charset="0"/>
              <a:buChar char="•"/>
            </a:pPr>
            <a:r>
              <a:rPr lang="en-US" sz="2800" dirty="0">
                <a:latin typeface="Century Gothic" charset="0"/>
                <a:ea typeface="ＭＳ Ｐゴシック" charset="0"/>
                <a:cs typeface="ＭＳ Ｐゴシック" charset="0"/>
              </a:rPr>
              <a:t>Data challenges: blind testing of time delays and models</a:t>
            </a:r>
          </a:p>
          <a:p>
            <a:pPr marL="723900" lvl="1" indent="-381000" eaLnBrk="1" hangingPunct="1">
              <a:buFont typeface="Arial" charset="0"/>
              <a:buChar char="•"/>
            </a:pPr>
            <a:r>
              <a:rPr lang="en-US" sz="2800" dirty="0">
                <a:latin typeface="Century Gothic" charset="0"/>
                <a:ea typeface="ＭＳ Ｐゴシック" charset="0"/>
                <a:cs typeface="ＭＳ Ｐゴシック" charset="0"/>
              </a:rPr>
              <a:t>Check correlations between H0 and model parameters (none so far)</a:t>
            </a:r>
          </a:p>
          <a:p>
            <a:pPr marL="723900" lvl="1" indent="-381000" eaLnBrk="1" hangingPunct="1">
              <a:buFont typeface="Arial" charset="0"/>
              <a:buChar char="•"/>
            </a:pPr>
            <a:r>
              <a:rPr lang="en-US" sz="2800" dirty="0">
                <a:latin typeface="Century Gothic" charset="0"/>
                <a:ea typeface="ＭＳ Ｐゴシック" charset="0"/>
                <a:cs typeface="ＭＳ Ｐゴシック" charset="0"/>
              </a:rPr>
              <a:t>Internal consistency between the blind measurements</a:t>
            </a:r>
          </a:p>
          <a:p>
            <a:pPr marL="723900" lvl="1" indent="-381000" eaLnBrk="1" hangingPunct="1">
              <a:buFont typeface="Arial" charset="0"/>
              <a:buChar char="•"/>
            </a:pPr>
            <a:endParaRPr lang="en-US" dirty="0">
              <a:latin typeface="Century Gothic" charset="0"/>
              <a:ea typeface="ＭＳ Ｐゴシック" charset="0"/>
              <a:cs typeface="ＭＳ Ｐゴシック" charset="0"/>
            </a:endParaRPr>
          </a:p>
          <a:p>
            <a:pPr marL="723900" lvl="1" indent="-381000" eaLnBrk="1" hangingPunct="1">
              <a:buFont typeface="Arial" charset="0"/>
              <a:buChar char="•"/>
            </a:pPr>
            <a:endParaRPr lang="en-US" sz="2800" dirty="0">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722889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304804" y="533402"/>
            <a:ext cx="8513763" cy="2730500"/>
          </a:xfrm>
        </p:spPr>
        <p:txBody>
          <a:bodyPr/>
          <a:lstStyle/>
          <a:p>
            <a:pPr algn="ctr" eaLnBrk="1" hangingPunct="1">
              <a:defRPr/>
            </a:pPr>
            <a:r>
              <a:rPr lang="en-US" sz="4800" b="1" dirty="0">
                <a:solidFill>
                  <a:srgbClr val="FFFFFF"/>
                </a:solidFill>
                <a:latin typeface="Century Gothic" charset="0"/>
                <a:ea typeface="ＭＳ Ｐゴシック" charset="0"/>
                <a:cs typeface="ＭＳ Ｐゴシック" charset="0"/>
              </a:rPr>
              <a:t>Revisiting assumptions</a:t>
            </a:r>
          </a:p>
        </p:txBody>
      </p:sp>
    </p:spTree>
    <p:extLst>
      <p:ext uri="{BB962C8B-B14F-4D97-AF65-F5344CB8AC3E}">
        <p14:creationId xmlns:p14="http://schemas.microsoft.com/office/powerpoint/2010/main" val="3652259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D706-9646-2648-9F0D-D350B94961DE}"/>
              </a:ext>
            </a:extLst>
          </p:cNvPr>
          <p:cNvSpPr>
            <a:spLocks noGrp="1"/>
          </p:cNvSpPr>
          <p:nvPr>
            <p:ph type="title"/>
          </p:nvPr>
        </p:nvSpPr>
        <p:spPr/>
        <p:txBody>
          <a:bodyPr/>
          <a:lstStyle/>
          <a:p>
            <a:pPr algn="ctr"/>
            <a:r>
              <a:rPr lang="en-US" b="1" dirty="0">
                <a:latin typeface="Century Gothic" panose="020B0502020202020204" pitchFamily="34" charset="0"/>
              </a:rPr>
              <a:t>Mass profile assumption</a:t>
            </a:r>
          </a:p>
        </p:txBody>
      </p:sp>
      <p:sp>
        <p:nvSpPr>
          <p:cNvPr id="14" name="Content Placeholder 13">
            <a:extLst>
              <a:ext uri="{FF2B5EF4-FFF2-40B4-BE49-F238E27FC236}">
                <a16:creationId xmlns:a16="http://schemas.microsoft.com/office/drawing/2014/main" id="{F4261AEF-948C-314E-B15C-C66B4462FEBD}"/>
              </a:ext>
            </a:extLst>
          </p:cNvPr>
          <p:cNvSpPr>
            <a:spLocks noGrp="1"/>
          </p:cNvSpPr>
          <p:nvPr>
            <p:ph idx="1"/>
          </p:nvPr>
        </p:nvSpPr>
        <p:spPr>
          <a:xfrm>
            <a:off x="628650" y="1825625"/>
            <a:ext cx="7886700" cy="1908175"/>
          </a:xfrm>
        </p:spPr>
        <p:txBody>
          <a:bodyPr/>
          <a:lstStyle/>
          <a:p>
            <a:r>
              <a:rPr lang="en-US" dirty="0">
                <a:latin typeface="Century Gothic" panose="020B0502020202020204" pitchFamily="34" charset="0"/>
              </a:rPr>
              <a:t>Power law or stars (M/L) + NFW</a:t>
            </a:r>
          </a:p>
          <a:p>
            <a:r>
              <a:rPr lang="en-US" dirty="0">
                <a:latin typeface="Century Gothic" panose="020B0502020202020204" pitchFamily="34" charset="0"/>
              </a:rPr>
              <a:t>Assumptions consistent with observations (X-ray, dynamics, lensing</a:t>
            </a:r>
            <a:r>
              <a:rPr lang="en-US">
                <a:latin typeface="Century Gothic" panose="020B0502020202020204" pitchFamily="34" charset="0"/>
              </a:rPr>
              <a:t>, satellites</a:t>
            </a:r>
            <a:r>
              <a:rPr lang="en-US" dirty="0">
                <a:latin typeface="Century Gothic" panose="020B0502020202020204" pitchFamily="34" charset="0"/>
              </a:rPr>
              <a:t>) and theory (numerical simulations)</a:t>
            </a:r>
          </a:p>
        </p:txBody>
      </p:sp>
      <p:sp>
        <p:nvSpPr>
          <p:cNvPr id="13" name="Rectangle 12">
            <a:extLst>
              <a:ext uri="{FF2B5EF4-FFF2-40B4-BE49-F238E27FC236}">
                <a16:creationId xmlns:a16="http://schemas.microsoft.com/office/drawing/2014/main" id="{7591A394-37CD-D74C-AD2F-9F09F6F861A4}"/>
              </a:ext>
            </a:extLst>
          </p:cNvPr>
          <p:cNvSpPr/>
          <p:nvPr/>
        </p:nvSpPr>
        <p:spPr>
          <a:xfrm>
            <a:off x="152400" y="5121521"/>
            <a:ext cx="8839200" cy="1477328"/>
          </a:xfrm>
          <a:prstGeom prst="rect">
            <a:avLst/>
          </a:prstGeom>
        </p:spPr>
        <p:txBody>
          <a:bodyPr wrap="square">
            <a:spAutoFit/>
          </a:bodyPr>
          <a:lstStyle/>
          <a:p>
            <a:r>
              <a:rPr lang="en-US" sz="1800" dirty="0">
                <a:latin typeface="Century Gothic" panose="020B0502020202020204" pitchFamily="34" charset="0"/>
              </a:rPr>
              <a:t>X-RAY: “We show that the conspiracy between the baryonic (</a:t>
            </a:r>
            <a:r>
              <a:rPr lang="en-US" sz="1800" dirty="0" err="1">
                <a:latin typeface="Century Gothic" panose="020B0502020202020204" pitchFamily="34" charset="0"/>
              </a:rPr>
              <a:t>Sersic</a:t>
            </a:r>
            <a:r>
              <a:rPr lang="en-US" sz="1800" dirty="0">
                <a:latin typeface="Century Gothic" panose="020B0502020202020204" pitchFamily="34" charset="0"/>
              </a:rPr>
              <a:t>) and dark matter (Navarro–</a:t>
            </a:r>
            <a:r>
              <a:rPr lang="en-US" sz="1800" dirty="0" err="1">
                <a:latin typeface="Century Gothic" panose="020B0502020202020204" pitchFamily="34" charset="0"/>
              </a:rPr>
              <a:t>Frenk</a:t>
            </a:r>
            <a:r>
              <a:rPr lang="en-US" sz="1800" dirty="0">
                <a:latin typeface="Century Gothic" panose="020B0502020202020204" pitchFamily="34" charset="0"/>
              </a:rPr>
              <a:t>–White/</a:t>
            </a:r>
            <a:r>
              <a:rPr lang="en-US" sz="1800" dirty="0" err="1">
                <a:latin typeface="Century Gothic" panose="020B0502020202020204" pitchFamily="34" charset="0"/>
              </a:rPr>
              <a:t>Einasto</a:t>
            </a:r>
            <a:r>
              <a:rPr lang="en-US" sz="1800" dirty="0">
                <a:latin typeface="Century Gothic" panose="020B0502020202020204" pitchFamily="34" charset="0"/>
              </a:rPr>
              <a:t>) components required to maintain a power-law </a:t>
            </a:r>
            <a:r>
              <a:rPr lang="en-US" sz="1800" i="1" dirty="0">
                <a:latin typeface="Century Gothic" panose="020B0502020202020204" pitchFamily="34" charset="0"/>
              </a:rPr>
              <a:t>total</a:t>
            </a:r>
            <a:r>
              <a:rPr lang="en-US" sz="1800" dirty="0">
                <a:latin typeface="Century Gothic" panose="020B0502020202020204" pitchFamily="34" charset="0"/>
              </a:rPr>
              <a:t> mass distribution naturally predicts an anti-correlation between </a:t>
            </a:r>
            <a:r>
              <a:rPr lang="el-GR" sz="1800" dirty="0">
                <a:latin typeface="Century Gothic" panose="020B0502020202020204" pitchFamily="34" charset="0"/>
              </a:rPr>
              <a:t>α </a:t>
            </a:r>
            <a:r>
              <a:rPr lang="en-US" sz="1800" dirty="0">
                <a:latin typeface="Century Gothic" panose="020B0502020202020204" pitchFamily="34" charset="0"/>
              </a:rPr>
              <a:t>and </a:t>
            </a:r>
            <a:r>
              <a:rPr lang="en-US" sz="1800" i="1" dirty="0">
                <a:latin typeface="Century Gothic" panose="020B0502020202020204" pitchFamily="34" charset="0"/>
              </a:rPr>
              <a:t>R</a:t>
            </a:r>
            <a:r>
              <a:rPr lang="en-US" sz="1800" baseline="-25000" dirty="0">
                <a:latin typeface="Century Gothic" panose="020B0502020202020204" pitchFamily="34" charset="0"/>
              </a:rPr>
              <a:t>e</a:t>
            </a:r>
            <a:r>
              <a:rPr lang="en-US" sz="1800" dirty="0">
                <a:latin typeface="Century Gothic" panose="020B0502020202020204" pitchFamily="34" charset="0"/>
              </a:rPr>
              <a:t> that is very close to what is observed.” (Humphrey &amp; </a:t>
            </a:r>
            <a:r>
              <a:rPr lang="en-US" sz="1800" dirty="0" err="1">
                <a:latin typeface="Century Gothic" panose="020B0502020202020204" pitchFamily="34" charset="0"/>
              </a:rPr>
              <a:t>Buote</a:t>
            </a:r>
            <a:r>
              <a:rPr lang="en-US" sz="1800" dirty="0">
                <a:latin typeface="Century Gothic" panose="020B0502020202020204" pitchFamily="34" charset="0"/>
              </a:rPr>
              <a:t> 2010)</a:t>
            </a:r>
          </a:p>
        </p:txBody>
      </p:sp>
      <p:sp>
        <p:nvSpPr>
          <p:cNvPr id="15" name="TextBox 14">
            <a:extLst>
              <a:ext uri="{FF2B5EF4-FFF2-40B4-BE49-F238E27FC236}">
                <a16:creationId xmlns:a16="http://schemas.microsoft.com/office/drawing/2014/main" id="{7EB2B996-8C5E-FB4D-A8E1-AD766846931C}"/>
              </a:ext>
            </a:extLst>
          </p:cNvPr>
          <p:cNvSpPr txBox="1"/>
          <p:nvPr/>
        </p:nvSpPr>
        <p:spPr>
          <a:xfrm>
            <a:off x="152400" y="3817074"/>
            <a:ext cx="8610600" cy="923330"/>
          </a:xfrm>
          <a:prstGeom prst="rect">
            <a:avLst/>
          </a:prstGeom>
          <a:noFill/>
        </p:spPr>
        <p:txBody>
          <a:bodyPr wrap="square" rtlCol="0">
            <a:spAutoFit/>
          </a:bodyPr>
          <a:lstStyle/>
          <a:p>
            <a:r>
              <a:rPr lang="en-US" sz="1800" dirty="0">
                <a:latin typeface="Century Gothic" panose="020B0502020202020204" pitchFamily="34" charset="0"/>
              </a:rPr>
              <a:t>Stellar kinematics: "The resulting total density profiles were found well described by a nearly-isothermal power law </a:t>
            </a:r>
            <a:r>
              <a:rPr lang="el-GR" sz="1800" dirty="0">
                <a:latin typeface="Century Gothic" panose="020B0502020202020204" pitchFamily="34" charset="0"/>
              </a:rPr>
              <a:t>ρ</a:t>
            </a:r>
            <a:r>
              <a:rPr lang="en-US" sz="1800" baseline="-25000" dirty="0">
                <a:latin typeface="Century Gothic" panose="020B0502020202020204" pitchFamily="34" charset="0"/>
              </a:rPr>
              <a:t>tot</a:t>
            </a:r>
            <a:r>
              <a:rPr lang="en-US" sz="1800" dirty="0">
                <a:latin typeface="Century Gothic" panose="020B0502020202020204" pitchFamily="34" charset="0"/>
              </a:rPr>
              <a:t>(r)∝r</a:t>
            </a:r>
            <a:r>
              <a:rPr lang="en-US" sz="1800" baseline="30000" dirty="0">
                <a:latin typeface="Century Gothic" panose="020B0502020202020204" pitchFamily="34" charset="0"/>
              </a:rPr>
              <a:t>−</a:t>
            </a:r>
            <a:r>
              <a:rPr lang="el-GR" sz="1800" baseline="30000" dirty="0">
                <a:latin typeface="Century Gothic" panose="020B0502020202020204" pitchFamily="34" charset="0"/>
              </a:rPr>
              <a:t>γ</a:t>
            </a:r>
            <a:r>
              <a:rPr lang="en-US" sz="1800" baseline="30000" dirty="0">
                <a:latin typeface="Century Gothic" panose="020B0502020202020204" pitchFamily="34" charset="0"/>
              </a:rPr>
              <a:t> </a:t>
            </a:r>
            <a:r>
              <a:rPr lang="en-US" sz="1800" dirty="0">
                <a:latin typeface="Century Gothic" panose="020B0502020202020204" pitchFamily="34" charset="0"/>
              </a:rPr>
              <a:t>from R</a:t>
            </a:r>
            <a:r>
              <a:rPr lang="en-US" sz="1800" baseline="-25000" dirty="0">
                <a:latin typeface="Century Gothic" panose="020B0502020202020204" pitchFamily="34" charset="0"/>
              </a:rPr>
              <a:t>e</a:t>
            </a:r>
            <a:r>
              <a:rPr lang="en-US" sz="1800" dirty="0">
                <a:latin typeface="Century Gothic" panose="020B0502020202020204" pitchFamily="34" charset="0"/>
              </a:rPr>
              <a:t>/10 to at least 4R</a:t>
            </a:r>
            <a:r>
              <a:rPr lang="en-US" sz="1800" baseline="-25000" dirty="0">
                <a:latin typeface="Century Gothic" panose="020B0502020202020204" pitchFamily="34" charset="0"/>
              </a:rPr>
              <a:t>e </a:t>
            </a:r>
            <a:r>
              <a:rPr lang="en-US" sz="1800" dirty="0">
                <a:latin typeface="Century Gothic" panose="020B0502020202020204" pitchFamily="34" charset="0"/>
              </a:rPr>
              <a:t>(</a:t>
            </a:r>
            <a:r>
              <a:rPr lang="en-US" sz="1800" dirty="0" err="1">
                <a:latin typeface="Century Gothic" panose="020B0502020202020204" pitchFamily="34" charset="0"/>
              </a:rPr>
              <a:t>Cappellari</a:t>
            </a:r>
            <a:r>
              <a:rPr lang="en-US" sz="1800" dirty="0">
                <a:latin typeface="Century Gothic" panose="020B0502020202020204" pitchFamily="34" charset="0"/>
              </a:rPr>
              <a:t> 2016)”</a:t>
            </a:r>
          </a:p>
        </p:txBody>
      </p:sp>
    </p:spTree>
    <p:extLst>
      <p:ext uri="{BB962C8B-B14F-4D97-AF65-F5344CB8AC3E}">
        <p14:creationId xmlns:p14="http://schemas.microsoft.com/office/powerpoint/2010/main" val="346201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D706-9646-2648-9F0D-D350B94961DE}"/>
              </a:ext>
            </a:extLst>
          </p:cNvPr>
          <p:cNvSpPr>
            <a:spLocks noGrp="1"/>
          </p:cNvSpPr>
          <p:nvPr>
            <p:ph type="title"/>
          </p:nvPr>
        </p:nvSpPr>
        <p:spPr/>
        <p:txBody>
          <a:bodyPr/>
          <a:lstStyle/>
          <a:p>
            <a:pPr algn="ctr"/>
            <a:r>
              <a:rPr lang="en-US" b="1" dirty="0">
                <a:latin typeface="Century Gothic" panose="020B0502020202020204" pitchFamily="34" charset="0"/>
              </a:rPr>
              <a:t>Mass profile assumption</a:t>
            </a:r>
          </a:p>
        </p:txBody>
      </p:sp>
      <p:pic>
        <p:nvPicPr>
          <p:cNvPr id="8" name="Content Placeholder 7">
            <a:extLst>
              <a:ext uri="{FF2B5EF4-FFF2-40B4-BE49-F238E27FC236}">
                <a16:creationId xmlns:a16="http://schemas.microsoft.com/office/drawing/2014/main" id="{3609AE56-B0AF-674D-A4F4-A780445BF279}"/>
              </a:ext>
            </a:extLst>
          </p:cNvPr>
          <p:cNvPicPr>
            <a:picLocks noGrp="1" noChangeAspect="1"/>
          </p:cNvPicPr>
          <p:nvPr>
            <p:ph sz="half" idx="1"/>
          </p:nvPr>
        </p:nvPicPr>
        <p:blipFill>
          <a:blip r:embed="rId2"/>
          <a:stretch>
            <a:fillRect/>
          </a:stretch>
        </p:blipFill>
        <p:spPr>
          <a:xfrm>
            <a:off x="628650" y="2613365"/>
            <a:ext cx="3886200" cy="2775857"/>
          </a:xfrm>
        </p:spPr>
      </p:pic>
      <p:pic>
        <p:nvPicPr>
          <p:cNvPr id="10" name="Content Placeholder 9">
            <a:extLst>
              <a:ext uri="{FF2B5EF4-FFF2-40B4-BE49-F238E27FC236}">
                <a16:creationId xmlns:a16="http://schemas.microsoft.com/office/drawing/2014/main" id="{1DCB9B08-88F0-BB4B-B095-2D0BE0D9A3F0}"/>
              </a:ext>
            </a:extLst>
          </p:cNvPr>
          <p:cNvPicPr>
            <a:picLocks noGrp="1" noChangeAspect="1"/>
          </p:cNvPicPr>
          <p:nvPr>
            <p:ph sz="half" idx="2"/>
          </p:nvPr>
        </p:nvPicPr>
        <p:blipFill>
          <a:blip r:embed="rId3"/>
          <a:stretch>
            <a:fillRect/>
          </a:stretch>
        </p:blipFill>
        <p:spPr>
          <a:xfrm>
            <a:off x="4629150" y="2613365"/>
            <a:ext cx="3886200" cy="2775857"/>
          </a:xfrm>
        </p:spPr>
      </p:pic>
      <p:sp>
        <p:nvSpPr>
          <p:cNvPr id="11" name="TextBox 10">
            <a:extLst>
              <a:ext uri="{FF2B5EF4-FFF2-40B4-BE49-F238E27FC236}">
                <a16:creationId xmlns:a16="http://schemas.microsoft.com/office/drawing/2014/main" id="{397FB9F0-7373-2943-AAAE-8A3D170698B5}"/>
              </a:ext>
            </a:extLst>
          </p:cNvPr>
          <p:cNvSpPr txBox="1"/>
          <p:nvPr/>
        </p:nvSpPr>
        <p:spPr>
          <a:xfrm>
            <a:off x="5257800" y="6096000"/>
            <a:ext cx="2387192" cy="461665"/>
          </a:xfrm>
          <a:prstGeom prst="rect">
            <a:avLst/>
          </a:prstGeom>
          <a:noFill/>
        </p:spPr>
        <p:txBody>
          <a:bodyPr wrap="none" rtlCol="0">
            <a:spAutoFit/>
          </a:bodyPr>
          <a:lstStyle/>
          <a:p>
            <a:r>
              <a:rPr lang="en-US" dirty="0" err="1"/>
              <a:t>Millon</a:t>
            </a:r>
            <a:r>
              <a:rPr lang="en-US" dirty="0"/>
              <a:t> et al. 2020</a:t>
            </a:r>
          </a:p>
        </p:txBody>
      </p:sp>
    </p:spTree>
    <p:extLst>
      <p:ext uri="{BB962C8B-B14F-4D97-AF65-F5344CB8AC3E}">
        <p14:creationId xmlns:p14="http://schemas.microsoft.com/office/powerpoint/2010/main" val="3733636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D706-9646-2648-9F0D-D350B94961DE}"/>
              </a:ext>
            </a:extLst>
          </p:cNvPr>
          <p:cNvSpPr>
            <a:spLocks noGrp="1"/>
          </p:cNvSpPr>
          <p:nvPr>
            <p:ph type="title"/>
          </p:nvPr>
        </p:nvSpPr>
        <p:spPr>
          <a:xfrm>
            <a:off x="152401" y="365126"/>
            <a:ext cx="8653392" cy="1325563"/>
          </a:xfrm>
        </p:spPr>
        <p:txBody>
          <a:bodyPr>
            <a:normAutofit fontScale="90000"/>
          </a:bodyPr>
          <a:lstStyle/>
          <a:p>
            <a:pPr algn="ctr"/>
            <a:r>
              <a:rPr lang="en-US" b="1" dirty="0">
                <a:latin typeface="Century Gothic" panose="020B0502020202020204" pitchFamily="34" charset="0"/>
              </a:rPr>
              <a:t>What’s the most general mass profile?</a:t>
            </a:r>
            <a:br>
              <a:rPr lang="en-US" b="1" dirty="0">
                <a:latin typeface="Century Gothic" panose="020B0502020202020204" pitchFamily="34" charset="0"/>
              </a:rPr>
            </a:br>
            <a:r>
              <a:rPr lang="en-US" b="1" dirty="0">
                <a:latin typeface="Century Gothic" panose="020B0502020202020204" pitchFamily="34" charset="0"/>
              </a:rPr>
              <a:t>Mass sheet transformation</a:t>
            </a:r>
          </a:p>
        </p:txBody>
      </p:sp>
      <p:sp>
        <p:nvSpPr>
          <p:cNvPr id="11" name="TextBox 10">
            <a:extLst>
              <a:ext uri="{FF2B5EF4-FFF2-40B4-BE49-F238E27FC236}">
                <a16:creationId xmlns:a16="http://schemas.microsoft.com/office/drawing/2014/main" id="{397FB9F0-7373-2943-AAAE-8A3D170698B5}"/>
              </a:ext>
            </a:extLst>
          </p:cNvPr>
          <p:cNvSpPr txBox="1"/>
          <p:nvPr/>
        </p:nvSpPr>
        <p:spPr>
          <a:xfrm>
            <a:off x="762000" y="6262041"/>
            <a:ext cx="8043793" cy="461665"/>
          </a:xfrm>
          <a:prstGeom prst="rect">
            <a:avLst/>
          </a:prstGeom>
          <a:noFill/>
        </p:spPr>
        <p:txBody>
          <a:bodyPr wrap="square" rtlCol="0">
            <a:spAutoFit/>
          </a:bodyPr>
          <a:lstStyle/>
          <a:p>
            <a:r>
              <a:rPr lang="en-US" dirty="0"/>
              <a:t>Falco et al. 1985; Schneider &amp; </a:t>
            </a:r>
            <a:r>
              <a:rPr lang="en-US" dirty="0" err="1"/>
              <a:t>Sluse</a:t>
            </a:r>
            <a:r>
              <a:rPr lang="en-US" dirty="0"/>
              <a:t> 2013; </a:t>
            </a:r>
            <a:r>
              <a:rPr lang="en-US" dirty="0" err="1"/>
              <a:t>Birrer</a:t>
            </a:r>
            <a:r>
              <a:rPr lang="en-US" dirty="0"/>
              <a:t> et al. 2022</a:t>
            </a:r>
          </a:p>
        </p:txBody>
      </p:sp>
      <p:sp>
        <p:nvSpPr>
          <p:cNvPr id="6" name="Content Placeholder 5">
            <a:extLst>
              <a:ext uri="{FF2B5EF4-FFF2-40B4-BE49-F238E27FC236}">
                <a16:creationId xmlns:a16="http://schemas.microsoft.com/office/drawing/2014/main" id="{519ACD91-AD90-0247-ACA3-BCC9385A2B36}"/>
              </a:ext>
            </a:extLst>
          </p:cNvPr>
          <p:cNvSpPr>
            <a:spLocks noGrp="1"/>
          </p:cNvSpPr>
          <p:nvPr>
            <p:ph sz="half" idx="2"/>
          </p:nvPr>
        </p:nvSpPr>
        <p:spPr>
          <a:xfrm>
            <a:off x="914400" y="2438399"/>
            <a:ext cx="7600950" cy="3738563"/>
          </a:xfrm>
        </p:spPr>
        <p:txBody>
          <a:bodyPr/>
          <a:lstStyle/>
          <a:p>
            <a:r>
              <a:rPr lang="en-US" dirty="0"/>
              <a:t>If surface mass density k(</a:t>
            </a:r>
            <a:r>
              <a:rPr lang="en-US" dirty="0" err="1"/>
              <a:t>x,y</a:t>
            </a:r>
            <a:r>
              <a:rPr lang="en-US" dirty="0"/>
              <a:t>) is a solution of the lensing equations</a:t>
            </a:r>
          </a:p>
          <a:p>
            <a:r>
              <a:rPr lang="en-US" dirty="0"/>
              <a:t>Also (1- 𝞴) * k(</a:t>
            </a:r>
            <a:r>
              <a:rPr lang="en-US" dirty="0" err="1"/>
              <a:t>x,y</a:t>
            </a:r>
            <a:r>
              <a:rPr lang="en-US" dirty="0"/>
              <a:t>) + 𝞴 is a solution</a:t>
            </a:r>
          </a:p>
          <a:p>
            <a:r>
              <a:rPr lang="en-US" dirty="0"/>
              <a:t>Some of them will be unphysical</a:t>
            </a:r>
          </a:p>
          <a:p>
            <a:r>
              <a:rPr lang="en-US" dirty="0"/>
              <a:t>Useful to generate “maximally flexible mass profiles”, because the only constraints now come from non-lensing information</a:t>
            </a:r>
          </a:p>
        </p:txBody>
      </p:sp>
    </p:spTree>
    <p:extLst>
      <p:ext uri="{BB962C8B-B14F-4D97-AF65-F5344CB8AC3E}">
        <p14:creationId xmlns:p14="http://schemas.microsoft.com/office/powerpoint/2010/main" val="1802609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Grp="1" noChangeArrowheads="1"/>
          </p:cNvSpPr>
          <p:nvPr>
            <p:ph type="title"/>
          </p:nvPr>
        </p:nvSpPr>
        <p:spPr/>
        <p:txBody>
          <a:bodyPr>
            <a:normAutofit/>
          </a:bodyPr>
          <a:lstStyle/>
          <a:p>
            <a:pPr algn="ctr"/>
            <a:r>
              <a:rPr lang="en-US" b="1" dirty="0">
                <a:solidFill>
                  <a:srgbClr val="FFFFFF"/>
                </a:solidFill>
                <a:latin typeface="Century Gothic" charset="0"/>
                <a:ea typeface="ＭＳ Ｐゴシック" charset="0"/>
                <a:cs typeface="ＭＳ Ｐゴシック" charset="0"/>
              </a:rPr>
              <a:t>Relaxing Assumptions</a:t>
            </a:r>
          </a:p>
        </p:txBody>
      </p:sp>
      <p:pic>
        <p:nvPicPr>
          <p:cNvPr id="5" name="Content Placeholder 4">
            <a:extLst>
              <a:ext uri="{FF2B5EF4-FFF2-40B4-BE49-F238E27FC236}">
                <a16:creationId xmlns:a16="http://schemas.microsoft.com/office/drawing/2014/main" id="{0651EC38-2F96-E147-B058-1AF729D07932}"/>
              </a:ext>
            </a:extLst>
          </p:cNvPr>
          <p:cNvPicPr>
            <a:picLocks noGrp="1" noChangeAspect="1"/>
          </p:cNvPicPr>
          <p:nvPr>
            <p:ph idx="1"/>
          </p:nvPr>
        </p:nvPicPr>
        <p:blipFill>
          <a:blip r:embed="rId3"/>
          <a:stretch>
            <a:fillRect/>
          </a:stretch>
        </p:blipFill>
        <p:spPr>
          <a:xfrm>
            <a:off x="237066" y="1524000"/>
            <a:ext cx="8669867" cy="4876800"/>
          </a:xfrm>
        </p:spPr>
      </p:pic>
    </p:spTree>
    <p:extLst>
      <p:ext uri="{BB962C8B-B14F-4D97-AF65-F5344CB8AC3E}">
        <p14:creationId xmlns:p14="http://schemas.microsoft.com/office/powerpoint/2010/main" val="3546911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304804" y="533402"/>
            <a:ext cx="8513763" cy="2730500"/>
          </a:xfrm>
        </p:spPr>
        <p:txBody>
          <a:bodyPr/>
          <a:lstStyle/>
          <a:p>
            <a:pPr algn="ctr" eaLnBrk="1" hangingPunct="1">
              <a:defRPr/>
            </a:pPr>
            <a:r>
              <a:rPr lang="en-US" sz="4800" b="1" dirty="0">
                <a:solidFill>
                  <a:srgbClr val="FFFFFF"/>
                </a:solidFill>
                <a:latin typeface="Century Gothic" charset="0"/>
                <a:ea typeface="ＭＳ Ｐゴシック" charset="0"/>
                <a:cs typeface="ＭＳ Ｐゴシック" charset="0"/>
              </a:rPr>
              <a:t>Towards a 1% measurement with no assumptions on mass profile</a:t>
            </a:r>
          </a:p>
        </p:txBody>
      </p:sp>
    </p:spTree>
    <p:extLst>
      <p:ext uri="{BB962C8B-B14F-4D97-AF65-F5344CB8AC3E}">
        <p14:creationId xmlns:p14="http://schemas.microsoft.com/office/powerpoint/2010/main" val="3554383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Grp="1" noChangeArrowheads="1"/>
          </p:cNvSpPr>
          <p:nvPr>
            <p:ph type="title"/>
          </p:nvPr>
        </p:nvSpPr>
        <p:spPr>
          <a:xfrm>
            <a:off x="457200" y="228600"/>
            <a:ext cx="8229600" cy="1143000"/>
          </a:xfrm>
        </p:spPr>
        <p:txBody>
          <a:bodyPr>
            <a:normAutofit/>
          </a:bodyPr>
          <a:lstStyle/>
          <a:p>
            <a:pPr algn="ctr"/>
            <a:r>
              <a:rPr lang="en-US" sz="4000" b="1" dirty="0">
                <a:solidFill>
                  <a:srgbClr val="FFFFFF"/>
                </a:solidFill>
                <a:latin typeface="Century Gothic" charset="0"/>
                <a:ea typeface="ＭＳ Ｐゴシック" charset="0"/>
                <a:cs typeface="ＭＳ Ｐゴシック" charset="0"/>
              </a:rPr>
              <a:t>A multi-pronged approach</a:t>
            </a:r>
          </a:p>
        </p:txBody>
      </p:sp>
      <p:sp>
        <p:nvSpPr>
          <p:cNvPr id="3" name="Rectangle 2"/>
          <p:cNvSpPr/>
          <p:nvPr/>
        </p:nvSpPr>
        <p:spPr>
          <a:xfrm>
            <a:off x="301752" y="1536175"/>
            <a:ext cx="8461248" cy="3785652"/>
          </a:xfrm>
          <a:prstGeom prst="rect">
            <a:avLst/>
          </a:prstGeom>
        </p:spPr>
        <p:txBody>
          <a:bodyPr wrap="square">
            <a:spAutoFit/>
          </a:bodyPr>
          <a:lstStyle/>
          <a:p>
            <a:pPr marL="342900" indent="-342900" algn="just">
              <a:buFont typeface="Arial"/>
              <a:buChar char="•"/>
            </a:pPr>
            <a:r>
              <a:rPr lang="en-US" sz="3200" dirty="0">
                <a:solidFill>
                  <a:srgbClr val="FFFFFF"/>
                </a:solidFill>
              </a:rPr>
              <a:t>Better precision per system</a:t>
            </a:r>
          </a:p>
          <a:p>
            <a:pPr marL="800100" lvl="1" indent="-342900" algn="just">
              <a:buFont typeface="Arial"/>
              <a:buChar char="•"/>
            </a:pPr>
            <a:r>
              <a:rPr lang="en-US" sz="3200" dirty="0">
                <a:solidFill>
                  <a:srgbClr val="FFFFFF"/>
                </a:solidFill>
              </a:rPr>
              <a:t>Resolved stellar kinematics of time delay lenses</a:t>
            </a:r>
          </a:p>
          <a:p>
            <a:pPr marL="800100" lvl="1" indent="-342900" algn="just">
              <a:buFont typeface="Arial"/>
              <a:buChar char="•"/>
            </a:pPr>
            <a:r>
              <a:rPr lang="en-US" sz="3200" dirty="0">
                <a:solidFill>
                  <a:srgbClr val="FFFFFF"/>
                </a:solidFill>
              </a:rPr>
              <a:t>External datasets</a:t>
            </a:r>
          </a:p>
          <a:p>
            <a:pPr marL="342900" indent="-342900" algn="just">
              <a:buFont typeface="Arial"/>
              <a:buChar char="•"/>
            </a:pPr>
            <a:r>
              <a:rPr lang="en-US" sz="3200" dirty="0">
                <a:solidFill>
                  <a:srgbClr val="FFFFFF"/>
                </a:solidFill>
              </a:rPr>
              <a:t>More systems (ROMAN!)</a:t>
            </a:r>
          </a:p>
          <a:p>
            <a:pPr marL="800100" lvl="1" indent="-342900" algn="just">
              <a:buFont typeface="Arial"/>
              <a:buChar char="•"/>
            </a:pPr>
            <a:r>
              <a:rPr lang="en-US" sz="3200" dirty="0">
                <a:solidFill>
                  <a:srgbClr val="FFFFFF"/>
                </a:solidFill>
              </a:rPr>
              <a:t>QSO and Supernovae</a:t>
            </a:r>
          </a:p>
          <a:p>
            <a:pPr algn="just"/>
            <a:endParaRPr lang="en-US" sz="28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111478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p:cNvSpPr>
            <a:spLocks noGrp="1" noChangeArrowheads="1"/>
          </p:cNvSpPr>
          <p:nvPr>
            <p:ph type="title"/>
          </p:nvPr>
        </p:nvSpPr>
        <p:spPr>
          <a:xfrm>
            <a:off x="457200" y="1008459"/>
            <a:ext cx="8153400" cy="857250"/>
          </a:xfrm>
        </p:spPr>
        <p:txBody>
          <a:bodyPr>
            <a:normAutofit fontScale="90000"/>
          </a:bodyPr>
          <a:lstStyle/>
          <a:p>
            <a:pPr eaLnBrk="1" hangingPunct="1"/>
            <a:r>
              <a:rPr lang="en-US" b="1" dirty="0">
                <a:solidFill>
                  <a:srgbClr val="FFFFFF"/>
                </a:solidFill>
                <a:latin typeface="Century Gothic" charset="0"/>
                <a:ea typeface="ＭＳ Ｐゴシック" charset="0"/>
                <a:cs typeface="ＭＳ Ｐゴシック" charset="0"/>
              </a:rPr>
              <a:t>The view from Earth: standard model of particle physics</a:t>
            </a:r>
          </a:p>
        </p:txBody>
      </p:sp>
      <p:pic>
        <p:nvPicPr>
          <p:cNvPr id="21507" name="Picture 7" descr="fru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6300" y="2514600"/>
            <a:ext cx="3077766" cy="290631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300" y="2286000"/>
            <a:ext cx="3348656" cy="3200400"/>
          </a:xfrm>
          <a:prstGeom prst="rect">
            <a:avLst/>
          </a:prstGeom>
        </p:spPr>
      </p:pic>
    </p:spTree>
    <p:extLst>
      <p:ext uri="{BB962C8B-B14F-4D97-AF65-F5344CB8AC3E}">
        <p14:creationId xmlns:p14="http://schemas.microsoft.com/office/powerpoint/2010/main" val="129747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371609" y="1257302"/>
            <a:ext cx="6385322" cy="2047875"/>
          </a:xfrm>
        </p:spPr>
        <p:txBody>
          <a:bodyPr>
            <a:normAutofit/>
          </a:bodyPr>
          <a:lstStyle/>
          <a:p>
            <a:pPr algn="ctr" eaLnBrk="1" hangingPunct="1">
              <a:defRPr/>
            </a:pPr>
            <a:r>
              <a:rPr lang="en-US" sz="4400" b="1" dirty="0">
                <a:solidFill>
                  <a:srgbClr val="FFFFFF"/>
                </a:solidFill>
                <a:latin typeface="Century Gothic" charset="0"/>
                <a:ea typeface="ＭＳ Ｐゴシック" charset="0"/>
                <a:cs typeface="ＭＳ Ｐゴシック" charset="0"/>
              </a:rPr>
              <a:t>What’s dark matter?</a:t>
            </a:r>
          </a:p>
        </p:txBody>
      </p:sp>
    </p:spTree>
    <p:extLst>
      <p:ext uri="{BB962C8B-B14F-4D97-AF65-F5344CB8AC3E}">
        <p14:creationId xmlns:p14="http://schemas.microsoft.com/office/powerpoint/2010/main" val="3577571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371604" y="2295527"/>
            <a:ext cx="6385322" cy="2047875"/>
          </a:xfrm>
        </p:spPr>
        <p:txBody>
          <a:bodyPr>
            <a:normAutofit fontScale="90000"/>
          </a:bodyPr>
          <a:lstStyle/>
          <a:p>
            <a:pPr algn="ctr" eaLnBrk="1" hangingPunct="1"/>
            <a:r>
              <a:rPr lang="en-US" b="1" dirty="0" err="1">
                <a:solidFill>
                  <a:srgbClr val="FFFFFF"/>
                </a:solidFill>
                <a:latin typeface="Century Gothic" charset="0"/>
                <a:ea typeface="ＭＳ Ｐゴシック" charset="0"/>
                <a:cs typeface="ＭＳ Ｐゴシック" charset="0"/>
              </a:rPr>
              <a:t>Subhalos</a:t>
            </a:r>
            <a:r>
              <a:rPr lang="en-US" b="1" dirty="0">
                <a:solidFill>
                  <a:srgbClr val="FFFFFF"/>
                </a:solidFill>
                <a:latin typeface="Century Gothic" charset="0"/>
                <a:ea typeface="ＭＳ Ｐゴシック" charset="0"/>
                <a:cs typeface="ＭＳ Ｐゴシック" charset="0"/>
              </a:rPr>
              <a:t> as a probe of The NATURE OF DARK MATTER</a:t>
            </a:r>
          </a:p>
        </p:txBody>
      </p:sp>
    </p:spTree>
    <p:extLst>
      <p:ext uri="{BB962C8B-B14F-4D97-AF65-F5344CB8AC3E}">
        <p14:creationId xmlns:p14="http://schemas.microsoft.com/office/powerpoint/2010/main" val="139316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87377"/>
            <a:ext cx="8458199" cy="1428750"/>
          </a:xfrm>
        </p:spPr>
        <p:txBody>
          <a:bodyPr>
            <a:normAutofit/>
          </a:bodyPr>
          <a:lstStyle/>
          <a:p>
            <a:pPr algn="ctr"/>
            <a:r>
              <a:rPr lang="en-US" b="1" dirty="0">
                <a:latin typeface="Century Gothic" panose="020B0502020202020204" pitchFamily="34" charset="0"/>
              </a:rPr>
              <a:t>Dark satellites in CDM vs WDM</a:t>
            </a:r>
          </a:p>
        </p:txBody>
      </p:sp>
      <p:sp>
        <p:nvSpPr>
          <p:cNvPr id="7" name="TextBox 6"/>
          <p:cNvSpPr txBox="1"/>
          <p:nvPr/>
        </p:nvSpPr>
        <p:spPr>
          <a:xfrm>
            <a:off x="4231300" y="5514055"/>
            <a:ext cx="3598101" cy="369332"/>
          </a:xfrm>
          <a:prstGeom prst="rect">
            <a:avLst/>
          </a:prstGeom>
          <a:noFill/>
        </p:spPr>
        <p:txBody>
          <a:bodyPr wrap="none" rtlCol="0">
            <a:spAutoFit/>
          </a:bodyPr>
          <a:lstStyle/>
          <a:p>
            <a:r>
              <a:rPr lang="en-US" sz="1800" dirty="0"/>
              <a:t>Li et al. 2016; Nierenberg et al. 2013</a:t>
            </a:r>
          </a:p>
        </p:txBody>
      </p:sp>
      <p:pic>
        <p:nvPicPr>
          <p:cNvPr id="5" name="Content Placeholder 4" descr="figwcoco.pdf"/>
          <p:cNvPicPr>
            <a:picLocks noGrp="1" noChangeAspect="1"/>
          </p:cNvPicPr>
          <p:nvPr>
            <p:ph sz="half" idx="1"/>
          </p:nvPr>
        </p:nvPicPr>
        <p:blipFill>
          <a:blip r:embed="rId2">
            <a:extLst>
              <a:ext uri="{28A0092B-C50C-407E-A947-70E740481C1C}">
                <a14:useLocalDpi xmlns:a14="http://schemas.microsoft.com/office/drawing/2010/main" val="0"/>
              </a:ext>
            </a:extLst>
          </a:blip>
          <a:srcRect t="-2031" b="-2031"/>
          <a:stretch>
            <a:fillRect/>
          </a:stretch>
        </p:blipFill>
        <p:spPr>
          <a:xfrm>
            <a:off x="2857500" y="2056261"/>
            <a:ext cx="3028950" cy="3394472"/>
          </a:xfrm>
        </p:spPr>
      </p:pic>
    </p:spTree>
    <p:extLst>
      <p:ext uri="{BB962C8B-B14F-4D97-AF65-F5344CB8AC3E}">
        <p14:creationId xmlns:p14="http://schemas.microsoft.com/office/powerpoint/2010/main" val="3566133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txBox="1">
            <a:spLocks noChangeArrowheads="1"/>
          </p:cNvSpPr>
          <p:nvPr/>
        </p:nvSpPr>
        <p:spPr bwMode="auto">
          <a:xfrm>
            <a:off x="1143000" y="1041801"/>
            <a:ext cx="6629400" cy="639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r>
              <a:rPr lang="en-GB" sz="3000" b="1" dirty="0">
                <a:latin typeface="Century Gothic" panose="020B0502020202020204" pitchFamily="34" charset="0"/>
              </a:rPr>
              <a:t>“Missing satellites” and lensing</a:t>
            </a:r>
          </a:p>
        </p:txBody>
      </p:sp>
      <p:sp>
        <p:nvSpPr>
          <p:cNvPr id="37891" name="Rectangle 24"/>
          <p:cNvSpPr txBox="1">
            <a:spLocks noChangeArrowheads="1"/>
          </p:cNvSpPr>
          <p:nvPr/>
        </p:nvSpPr>
        <p:spPr bwMode="auto">
          <a:xfrm>
            <a:off x="1543050" y="1771650"/>
            <a:ext cx="6000750" cy="382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282575" indent="-282575" eaLnBrk="0" hangingPunc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Times New Roman" charset="0"/>
                <a:ea typeface="ＭＳ Ｐゴシック" charset="0"/>
                <a:cs typeface="ＭＳ Ｐゴシック" charset="0"/>
              </a:defRPr>
            </a:lvl1pPr>
            <a:lvl2pPr marL="685800" indent="-228600" eaLnBrk="0" hangingPunc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Times New Roman" charset="0"/>
                <a:ea typeface="ＭＳ Ｐゴシック" charset="0"/>
              </a:defRPr>
            </a:lvl2pPr>
            <a:lvl3pPr eaLnBrk="0" hangingPunc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Times New Roman" charset="0"/>
                <a:ea typeface="ＭＳ Ｐゴシック" charset="0"/>
              </a:defRPr>
            </a:lvl3pPr>
            <a:lvl4pPr eaLnBrk="0" hangingPunc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Times New Roman" charset="0"/>
                <a:ea typeface="ＭＳ Ｐゴシック" charset="0"/>
              </a:defRPr>
            </a:lvl4pPr>
            <a:lvl5pPr eaLnBrk="0" hangingPunct="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chemeClr val="tx1"/>
                </a:solidFill>
                <a:latin typeface="Times New Roman" charset="0"/>
                <a:ea typeface="ＭＳ Ｐゴシック" charset="0"/>
              </a:defRPr>
            </a:lvl9pPr>
          </a:lstStyle>
          <a:p>
            <a:pPr eaLnBrk="1" hangingPunct="1">
              <a:lnSpc>
                <a:spcPct val="90000"/>
              </a:lnSpc>
              <a:spcBef>
                <a:spcPct val="20000"/>
              </a:spcBef>
              <a:spcAft>
                <a:spcPct val="40000"/>
              </a:spcAft>
              <a:buFontTx/>
              <a:buChar char="•"/>
            </a:pPr>
            <a:endParaRPr lang="en-GB" sz="900">
              <a:latin typeface="Arial" charset="0"/>
            </a:endParaRPr>
          </a:p>
          <a:p>
            <a:pPr eaLnBrk="1" hangingPunct="1">
              <a:lnSpc>
                <a:spcPct val="90000"/>
              </a:lnSpc>
              <a:spcBef>
                <a:spcPct val="20000"/>
              </a:spcBef>
              <a:spcAft>
                <a:spcPct val="40000"/>
              </a:spcAft>
              <a:buFontTx/>
              <a:buChar char="•"/>
            </a:pPr>
            <a:r>
              <a:rPr lang="en-GB" sz="1800">
                <a:latin typeface="Century Gothic" charset="0"/>
              </a:rPr>
              <a:t>Strong lensing can detect satellites based solely on mass!</a:t>
            </a:r>
          </a:p>
          <a:p>
            <a:pPr eaLnBrk="1" hangingPunct="1">
              <a:lnSpc>
                <a:spcPct val="90000"/>
              </a:lnSpc>
              <a:spcBef>
                <a:spcPct val="20000"/>
              </a:spcBef>
              <a:spcAft>
                <a:spcPct val="40000"/>
              </a:spcAft>
              <a:buFontTx/>
              <a:buChar char="•"/>
            </a:pPr>
            <a:r>
              <a:rPr lang="en-GB" sz="1800">
                <a:latin typeface="Century Gothic" charset="0"/>
              </a:rPr>
              <a:t>Satellites are detected as “anomalies” in the gravitational potential ψ and its derivatives</a:t>
            </a:r>
          </a:p>
          <a:p>
            <a:pPr lvl="1" eaLnBrk="1" hangingPunct="1">
              <a:lnSpc>
                <a:spcPct val="90000"/>
              </a:lnSpc>
              <a:spcBef>
                <a:spcPct val="20000"/>
              </a:spcBef>
              <a:spcAft>
                <a:spcPct val="40000"/>
              </a:spcAft>
              <a:buFontTx/>
              <a:buChar char="–"/>
            </a:pPr>
            <a:r>
              <a:rPr lang="en-GB" sz="1800">
                <a:latin typeface="Century Gothic" charset="0"/>
              </a:rPr>
              <a:t>ψ’’ = Flux anomalies</a:t>
            </a:r>
          </a:p>
          <a:p>
            <a:pPr lvl="1" eaLnBrk="1" hangingPunct="1">
              <a:lnSpc>
                <a:spcPct val="90000"/>
              </a:lnSpc>
              <a:spcBef>
                <a:spcPct val="20000"/>
              </a:spcBef>
              <a:spcAft>
                <a:spcPct val="40000"/>
              </a:spcAft>
              <a:buFontTx/>
              <a:buChar char="–"/>
            </a:pPr>
            <a:r>
              <a:rPr lang="en-GB" sz="1800">
                <a:latin typeface="Century Gothic" charset="0"/>
              </a:rPr>
              <a:t>ψ’ = Astrometric anomalies</a:t>
            </a:r>
          </a:p>
          <a:p>
            <a:pPr lvl="1" eaLnBrk="1" hangingPunct="1">
              <a:lnSpc>
                <a:spcPct val="90000"/>
              </a:lnSpc>
              <a:spcBef>
                <a:spcPct val="20000"/>
              </a:spcBef>
              <a:spcAft>
                <a:spcPct val="40000"/>
              </a:spcAft>
              <a:buFontTx/>
              <a:buChar char="–"/>
            </a:pPr>
            <a:r>
              <a:rPr lang="en-GB" sz="1800">
                <a:latin typeface="Century Gothic" charset="0"/>
              </a:rPr>
              <a:t>ψ = Time-delay anomalies</a:t>
            </a:r>
          </a:p>
          <a:p>
            <a:pPr eaLnBrk="1" hangingPunct="1">
              <a:lnSpc>
                <a:spcPct val="90000"/>
              </a:lnSpc>
              <a:spcBef>
                <a:spcPct val="20000"/>
              </a:spcBef>
              <a:spcAft>
                <a:spcPct val="40000"/>
              </a:spcAft>
              <a:buFontTx/>
              <a:buChar char="–"/>
            </a:pPr>
            <a:r>
              <a:rPr lang="en-GB" sz="1800" b="1">
                <a:latin typeface="Century Gothic" charset="0"/>
              </a:rPr>
              <a:t>Natural scale is a few milliarcseconds. Astrometric perturbations of 10mas are expected</a:t>
            </a:r>
          </a:p>
        </p:txBody>
      </p:sp>
    </p:spTree>
    <p:extLst>
      <p:ext uri="{BB962C8B-B14F-4D97-AF65-F5344CB8AC3E}">
        <p14:creationId xmlns:p14="http://schemas.microsoft.com/office/powerpoint/2010/main" val="1085862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914400" y="228600"/>
            <a:ext cx="7313613" cy="868363"/>
          </a:xfrm>
        </p:spPr>
        <p:txBody>
          <a:bodyPr/>
          <a:lstStyle/>
          <a:p>
            <a:r>
              <a:rPr lang="en-US" sz="4800" b="1" dirty="0">
                <a:latin typeface="Century Gothic" charset="0"/>
                <a:ea typeface="ＭＳ Ｐゴシック" charset="0"/>
                <a:cs typeface="ＭＳ Ｐゴシック" charset="0"/>
              </a:rPr>
              <a:t>Flux Ratio Anomalies</a:t>
            </a:r>
          </a:p>
        </p:txBody>
      </p:sp>
      <p:pic>
        <p:nvPicPr>
          <p:cNvPr id="44035" name="Picture 3" descr="hst_lensImag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463" y="2347913"/>
            <a:ext cx="770255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6" name="TextBox 4"/>
          <p:cNvSpPr txBox="1">
            <a:spLocks noChangeArrowheads="1"/>
          </p:cNvSpPr>
          <p:nvPr/>
        </p:nvSpPr>
        <p:spPr bwMode="auto">
          <a:xfrm>
            <a:off x="304800" y="1101725"/>
            <a:ext cx="5376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Goudy Old Style" charset="0"/>
              </a:rPr>
              <a:t>A smooth mass distribution would predict:</a:t>
            </a:r>
          </a:p>
        </p:txBody>
      </p:sp>
      <p:cxnSp>
        <p:nvCxnSpPr>
          <p:cNvPr id="9" name="Straight Arrow Connector 8"/>
          <p:cNvCxnSpPr/>
          <p:nvPr/>
        </p:nvCxnSpPr>
        <p:spPr>
          <a:xfrm rot="5400000">
            <a:off x="1125538" y="2520950"/>
            <a:ext cx="1519237" cy="43656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038" name="TextBox 11"/>
          <p:cNvSpPr txBox="1">
            <a:spLocks noChangeArrowheads="1"/>
          </p:cNvSpPr>
          <p:nvPr/>
        </p:nvSpPr>
        <p:spPr bwMode="auto">
          <a:xfrm>
            <a:off x="798513" y="1609725"/>
            <a:ext cx="2378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Goudy Old Style" charset="0"/>
              </a:rPr>
              <a:t>This to be 100x brighter</a:t>
            </a:r>
          </a:p>
        </p:txBody>
      </p:sp>
      <p:cxnSp>
        <p:nvCxnSpPr>
          <p:cNvPr id="15" name="Straight Arrow Connector 14"/>
          <p:cNvCxnSpPr/>
          <p:nvPr/>
        </p:nvCxnSpPr>
        <p:spPr>
          <a:xfrm rot="16200000" flipH="1">
            <a:off x="3871120" y="2621756"/>
            <a:ext cx="1471612" cy="28257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3552826" y="2940050"/>
            <a:ext cx="1827212" cy="1587"/>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041" name="TextBox 18"/>
          <p:cNvSpPr txBox="1">
            <a:spLocks noChangeArrowheads="1"/>
          </p:cNvSpPr>
          <p:nvPr/>
        </p:nvSpPr>
        <p:spPr bwMode="auto">
          <a:xfrm>
            <a:off x="3408363" y="1657350"/>
            <a:ext cx="228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Goudy Old Style" charset="0"/>
              </a:rPr>
              <a:t>These to be 2x brighter</a:t>
            </a:r>
          </a:p>
        </p:txBody>
      </p:sp>
      <p:cxnSp>
        <p:nvCxnSpPr>
          <p:cNvPr id="22" name="Straight Arrow Connector 21"/>
          <p:cNvCxnSpPr>
            <a:stCxn id="44043" idx="2"/>
          </p:cNvCxnSpPr>
          <p:nvPr/>
        </p:nvCxnSpPr>
        <p:spPr>
          <a:xfrm rot="16200000" flipH="1">
            <a:off x="6259513" y="2544762"/>
            <a:ext cx="1657350" cy="250825"/>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4043" name="TextBox 23"/>
          <p:cNvSpPr txBox="1">
            <a:spLocks noChangeArrowheads="1"/>
          </p:cNvSpPr>
          <p:nvPr/>
        </p:nvSpPr>
        <p:spPr bwMode="auto">
          <a:xfrm>
            <a:off x="5786438" y="1473200"/>
            <a:ext cx="23542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latin typeface="Goudy Old Style" charset="0"/>
              </a:rPr>
              <a:t>This to be 10% brighter </a:t>
            </a:r>
          </a:p>
        </p:txBody>
      </p:sp>
      <p:sp>
        <p:nvSpPr>
          <p:cNvPr id="34" name="TextBox 33"/>
          <p:cNvSpPr txBox="1"/>
          <p:nvPr/>
        </p:nvSpPr>
        <p:spPr>
          <a:xfrm>
            <a:off x="838200" y="5105400"/>
            <a:ext cx="7315200" cy="1754188"/>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Goudy Old Style" charset="0"/>
              </a:rPr>
              <a:t>What causes this the anomaly?</a:t>
            </a:r>
          </a:p>
          <a:p>
            <a:pPr eaLnBrk="1" hangingPunct="1">
              <a:buFontTx/>
              <a:buAutoNum type="arabicPeriod"/>
            </a:pPr>
            <a:r>
              <a:rPr lang="en-US">
                <a:latin typeface="Goudy Old Style" charset="0"/>
              </a:rPr>
              <a:t>Dark satellites? </a:t>
            </a:r>
          </a:p>
          <a:p>
            <a:pPr eaLnBrk="1" hangingPunct="1">
              <a:buFontTx/>
              <a:buAutoNum type="arabicPeriod"/>
            </a:pPr>
            <a:r>
              <a:rPr lang="en-US">
                <a:latin typeface="Goudy Old Style" charset="0"/>
              </a:rPr>
              <a:t>Astrophysical noise (i.e. microlensing and dust)?</a:t>
            </a:r>
          </a:p>
          <a:p>
            <a:pPr eaLnBrk="1" hangingPunct="1"/>
            <a:endParaRPr lang="en-US" sz="1800">
              <a:latin typeface="Goudy Old Style" charset="0"/>
            </a:endParaRPr>
          </a:p>
          <a:p>
            <a:pPr eaLnBrk="1" hangingPunct="1">
              <a:buFontTx/>
              <a:buAutoNum type="arabicPeriod" startAt="3"/>
            </a:pPr>
            <a:endParaRPr lang="en-US" sz="1800">
              <a:latin typeface="Goudy Old Style" charset="0"/>
            </a:endParaRPr>
          </a:p>
        </p:txBody>
      </p:sp>
    </p:spTree>
    <p:extLst>
      <p:ext uri="{BB962C8B-B14F-4D97-AF65-F5344CB8AC3E}">
        <p14:creationId xmlns:p14="http://schemas.microsoft.com/office/powerpoint/2010/main" val="3067493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3"/>
          <p:cNvSpPr txBox="1">
            <a:spLocks noChangeArrowheads="1"/>
          </p:cNvSpPr>
          <p:nvPr/>
        </p:nvSpPr>
        <p:spPr bwMode="auto">
          <a:xfrm>
            <a:off x="1006475" y="1560513"/>
            <a:ext cx="7202488"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800100" indent="-3429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714500" indent="-3429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2000">
              <a:solidFill>
                <a:srgbClr val="000000"/>
              </a:solidFill>
              <a:latin typeface="Century Gothic" charset="0"/>
            </a:endParaRPr>
          </a:p>
          <a:p>
            <a:pPr eaLnBrk="1" hangingPunct="1"/>
            <a:endParaRPr lang="en-US" sz="2000">
              <a:latin typeface="Century Gothic" charset="0"/>
            </a:endParaRPr>
          </a:p>
          <a:p>
            <a:pPr eaLnBrk="1" hangingPunct="1">
              <a:buFontTx/>
              <a:buAutoNum type="arabicPeriod"/>
            </a:pPr>
            <a:endParaRPr lang="en-US" sz="2000">
              <a:solidFill>
                <a:srgbClr val="000000"/>
              </a:solidFill>
              <a:latin typeface="Century Gothic" charset="0"/>
            </a:endParaRPr>
          </a:p>
          <a:p>
            <a:pPr lvl="1" eaLnBrk="1" hangingPunct="1"/>
            <a:endParaRPr lang="en-US" sz="2000">
              <a:solidFill>
                <a:srgbClr val="000000"/>
              </a:solidFill>
              <a:latin typeface="Goudy Old Style" charset="0"/>
            </a:endParaRPr>
          </a:p>
          <a:p>
            <a:pPr lvl="3" eaLnBrk="1" hangingPunct="1"/>
            <a:endParaRPr lang="en-US" sz="1800">
              <a:solidFill>
                <a:srgbClr val="000000"/>
              </a:solidFill>
              <a:latin typeface="Goudy Old Style" charset="0"/>
            </a:endParaRPr>
          </a:p>
        </p:txBody>
      </p:sp>
      <p:sp>
        <p:nvSpPr>
          <p:cNvPr id="50178" name="TextBox 4"/>
          <p:cNvSpPr txBox="1">
            <a:spLocks noChangeArrowheads="1"/>
          </p:cNvSpPr>
          <p:nvPr/>
        </p:nvSpPr>
        <p:spPr bwMode="auto">
          <a:xfrm>
            <a:off x="568325" y="176213"/>
            <a:ext cx="79057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400" b="1" dirty="0">
                <a:latin typeface="Century Gothic" charset="0"/>
              </a:rPr>
              <a:t>How do we make progress?</a:t>
            </a:r>
          </a:p>
          <a:p>
            <a:pPr eaLnBrk="1" hangingPunct="1"/>
            <a:endParaRPr lang="en-US" sz="2800" dirty="0">
              <a:latin typeface="Century Gothic" charset="0"/>
            </a:endParaRPr>
          </a:p>
        </p:txBody>
      </p:sp>
      <p:sp>
        <p:nvSpPr>
          <p:cNvPr id="7" name="TextBox 6"/>
          <p:cNvSpPr txBox="1"/>
          <p:nvPr/>
        </p:nvSpPr>
        <p:spPr>
          <a:xfrm>
            <a:off x="381001" y="1981200"/>
            <a:ext cx="8762999" cy="2985433"/>
          </a:xfrm>
          <a:prstGeom prst="rect">
            <a:avLst/>
          </a:prstGeom>
          <a:noFill/>
        </p:spPr>
        <p:txBody>
          <a:bodyPr wrap="square">
            <a:spAutoFit/>
          </a:bodyPr>
          <a:lstStyle/>
          <a:p>
            <a:pPr marL="514350" indent="-514350">
              <a:buFont typeface="+mj-lt"/>
              <a:buAutoNum type="arabicPeriod"/>
              <a:defRPr/>
            </a:pPr>
            <a:r>
              <a:rPr lang="en-US" sz="3200" dirty="0">
                <a:latin typeface="+mj-lt"/>
                <a:ea typeface="ＭＳ Ｐゴシック" charset="-128"/>
                <a:cs typeface="ＭＳ Ｐゴシック" charset="-128"/>
              </a:rPr>
              <a:t>Larger samples  (ROMAN!)</a:t>
            </a:r>
          </a:p>
          <a:p>
            <a:pPr marL="514350" indent="-514350">
              <a:buFont typeface="+mj-lt"/>
              <a:buAutoNum type="arabicPeriod"/>
              <a:defRPr/>
            </a:pPr>
            <a:r>
              <a:rPr lang="en-US" sz="3200" dirty="0">
                <a:latin typeface="+mj-lt"/>
                <a:ea typeface="ＭＳ Ｐゴシック" charset="-128"/>
                <a:cs typeface="ＭＳ Ｐゴシック" charset="-128"/>
              </a:rPr>
              <a:t>High precision photometry and astrometry </a:t>
            </a:r>
          </a:p>
          <a:p>
            <a:pPr marL="514350" indent="-514350">
              <a:buFont typeface="+mj-lt"/>
              <a:buAutoNum type="arabicPeriod"/>
              <a:defRPr/>
            </a:pPr>
            <a:r>
              <a:rPr lang="en-US" sz="3200" dirty="0">
                <a:latin typeface="+mj-lt"/>
                <a:ea typeface="ＭＳ Ｐゴシック" charset="-128"/>
                <a:cs typeface="ＭＳ Ｐゴシック" charset="-128"/>
              </a:rPr>
              <a:t>Avoid microlensing (narrow lines or dusty torus)</a:t>
            </a:r>
          </a:p>
          <a:p>
            <a:pPr marL="971550" lvl="1" indent="-514350">
              <a:buFont typeface="+mj-lt"/>
              <a:buAutoNum type="arabicPeriod"/>
              <a:defRPr/>
            </a:pPr>
            <a:r>
              <a:rPr lang="en-US" sz="3200" dirty="0">
                <a:latin typeface="+mj-lt"/>
                <a:ea typeface="ＭＳ Ｐゴシック" charset="-128"/>
                <a:cs typeface="ＭＳ Ｐゴシック" charset="-128"/>
              </a:rPr>
              <a:t>ROMAN!</a:t>
            </a:r>
          </a:p>
          <a:p>
            <a:pPr marL="514350" indent="-514350">
              <a:buFont typeface="+mj-lt"/>
              <a:buAutoNum type="arabicPeriod"/>
              <a:defRPr/>
            </a:pPr>
            <a:r>
              <a:rPr lang="en-US" sz="3200" dirty="0">
                <a:latin typeface="+mn-lt"/>
                <a:ea typeface="ＭＳ Ｐゴシック" charset="-128"/>
                <a:cs typeface="ＭＳ Ｐゴシック" charset="-128"/>
              </a:rPr>
              <a:t>Including contribution of the line of sight</a:t>
            </a:r>
          </a:p>
          <a:p>
            <a:pPr>
              <a:defRPr/>
            </a:pPr>
            <a:endParaRPr lang="en-US" sz="2800" dirty="0">
              <a:latin typeface="+mj-lt"/>
              <a:ea typeface="ＭＳ Ｐゴシック" charset="-128"/>
              <a:cs typeface="ＭＳ Ｐゴシック" charset="-128"/>
            </a:endParaRPr>
          </a:p>
        </p:txBody>
      </p:sp>
    </p:spTree>
    <p:extLst>
      <p:ext uri="{BB962C8B-B14F-4D97-AF65-F5344CB8AC3E}">
        <p14:creationId xmlns:p14="http://schemas.microsoft.com/office/powerpoint/2010/main" val="3589824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txBox="1">
            <a:spLocks noChangeArrowheads="1"/>
          </p:cNvSpPr>
          <p:nvPr/>
        </p:nvSpPr>
        <p:spPr bwMode="auto">
          <a:xfrm>
            <a:off x="342900" y="246063"/>
            <a:ext cx="7948613" cy="85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r>
              <a:rPr lang="en-GB" sz="3200" b="1" dirty="0"/>
              <a:t>Dusty Torus and Narrow Line Region</a:t>
            </a:r>
          </a:p>
          <a:p>
            <a:pPr algn="ctr" eaLnBrk="1" hangingPunct="1"/>
            <a:r>
              <a:rPr lang="en-GB" sz="3200" b="1" dirty="0"/>
              <a:t>Are not affected by microlensing</a:t>
            </a:r>
          </a:p>
        </p:txBody>
      </p:sp>
      <p:pic>
        <p:nvPicPr>
          <p:cNvPr id="53250" name="Picture 12" descr="Einstmill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54102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8459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txBox="1">
            <a:spLocks noChangeArrowheads="1"/>
          </p:cNvSpPr>
          <p:nvPr/>
        </p:nvSpPr>
        <p:spPr bwMode="auto">
          <a:xfrm>
            <a:off x="342900" y="246063"/>
            <a:ext cx="7948613" cy="85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r>
              <a:rPr lang="en-GB" sz="3200" b="1" dirty="0"/>
              <a:t>HST </a:t>
            </a:r>
            <a:r>
              <a:rPr lang="en-GB" sz="3200" b="1" dirty="0" err="1"/>
              <a:t>grism</a:t>
            </a:r>
            <a:r>
              <a:rPr lang="en-GB" sz="3200" b="1" dirty="0"/>
              <a:t> as a pathfinder for Roman</a:t>
            </a:r>
          </a:p>
        </p:txBody>
      </p:sp>
      <p:pic>
        <p:nvPicPr>
          <p:cNvPr id="3" name="Picture 2">
            <a:extLst>
              <a:ext uri="{FF2B5EF4-FFF2-40B4-BE49-F238E27FC236}">
                <a16:creationId xmlns:a16="http://schemas.microsoft.com/office/drawing/2014/main" id="{385C40FE-7E43-CA9D-0899-F66F4BA7F2F2}"/>
              </a:ext>
            </a:extLst>
          </p:cNvPr>
          <p:cNvPicPr>
            <a:picLocks noChangeAspect="1"/>
          </p:cNvPicPr>
          <p:nvPr/>
        </p:nvPicPr>
        <p:blipFill>
          <a:blip r:embed="rId3"/>
          <a:stretch>
            <a:fillRect/>
          </a:stretch>
        </p:blipFill>
        <p:spPr>
          <a:xfrm>
            <a:off x="169664" y="1714500"/>
            <a:ext cx="8804672" cy="3429000"/>
          </a:xfrm>
          <a:prstGeom prst="rect">
            <a:avLst/>
          </a:prstGeom>
        </p:spPr>
      </p:pic>
      <p:sp>
        <p:nvSpPr>
          <p:cNvPr id="4" name="TextBox 3">
            <a:extLst>
              <a:ext uri="{FF2B5EF4-FFF2-40B4-BE49-F238E27FC236}">
                <a16:creationId xmlns:a16="http://schemas.microsoft.com/office/drawing/2014/main" id="{7355CAA3-C635-321B-81F5-F6D09640C693}"/>
              </a:ext>
            </a:extLst>
          </p:cNvPr>
          <p:cNvSpPr txBox="1"/>
          <p:nvPr/>
        </p:nvSpPr>
        <p:spPr>
          <a:xfrm>
            <a:off x="342900" y="6019800"/>
            <a:ext cx="8042586" cy="461665"/>
          </a:xfrm>
          <a:prstGeom prst="rect">
            <a:avLst/>
          </a:prstGeom>
          <a:noFill/>
        </p:spPr>
        <p:txBody>
          <a:bodyPr wrap="none" rtlCol="0">
            <a:spAutoFit/>
          </a:bodyPr>
          <a:lstStyle/>
          <a:p>
            <a:r>
              <a:rPr lang="en-US" dirty="0"/>
              <a:t>OIII flux ratios should be easier with </a:t>
            </a:r>
            <a:r>
              <a:rPr lang="en-US" dirty="0" err="1"/>
              <a:t>higer</a:t>
            </a:r>
            <a:r>
              <a:rPr lang="en-US" dirty="0"/>
              <a:t> resolution of Roman</a:t>
            </a:r>
          </a:p>
        </p:txBody>
      </p:sp>
      <p:sp>
        <p:nvSpPr>
          <p:cNvPr id="5" name="TextBox 4">
            <a:extLst>
              <a:ext uri="{FF2B5EF4-FFF2-40B4-BE49-F238E27FC236}">
                <a16:creationId xmlns:a16="http://schemas.microsoft.com/office/drawing/2014/main" id="{0446D7F6-805F-BD58-FEB0-1B0F8030BA10}"/>
              </a:ext>
            </a:extLst>
          </p:cNvPr>
          <p:cNvSpPr txBox="1"/>
          <p:nvPr/>
        </p:nvSpPr>
        <p:spPr>
          <a:xfrm>
            <a:off x="6019800" y="5334000"/>
            <a:ext cx="2928238" cy="461665"/>
          </a:xfrm>
          <a:prstGeom prst="rect">
            <a:avLst/>
          </a:prstGeom>
          <a:noFill/>
        </p:spPr>
        <p:txBody>
          <a:bodyPr wrap="none" rtlCol="0">
            <a:spAutoFit/>
          </a:bodyPr>
          <a:lstStyle/>
          <a:p>
            <a:r>
              <a:rPr lang="en-US" dirty="0"/>
              <a:t>Nierenberg et al. 2017</a:t>
            </a:r>
          </a:p>
        </p:txBody>
      </p:sp>
    </p:spTree>
    <p:extLst>
      <p:ext uri="{BB962C8B-B14F-4D97-AF65-F5344CB8AC3E}">
        <p14:creationId xmlns:p14="http://schemas.microsoft.com/office/powerpoint/2010/main" val="3572715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 y="365126"/>
            <a:ext cx="8439150" cy="1325563"/>
          </a:xfrm>
        </p:spPr>
        <p:txBody>
          <a:bodyPr>
            <a:normAutofit/>
          </a:bodyPr>
          <a:lstStyle/>
          <a:p>
            <a:pPr algn="ctr"/>
            <a:r>
              <a:rPr lang="en-US" b="1" dirty="0">
                <a:latin typeface="Century Gothic" charset="0"/>
                <a:ea typeface="ＭＳ Ｐゴシック" charset="0"/>
                <a:cs typeface="ＭＳ Ｐゴシック" charset="0"/>
              </a:rPr>
              <a:t>Flux ratio anomalies: RESULTS</a:t>
            </a:r>
            <a:br>
              <a:rPr lang="en-US" b="1" dirty="0">
                <a:latin typeface="Century Gothic" charset="0"/>
                <a:ea typeface="ＭＳ Ｐゴシック" charset="0"/>
                <a:cs typeface="ＭＳ Ｐゴシック" charset="0"/>
              </a:rPr>
            </a:br>
            <a:endParaRPr lang="en-US" b="1" dirty="0">
              <a:latin typeface="Century Gothic" charset="0"/>
              <a:ea typeface="ＭＳ Ｐゴシック" charset="0"/>
              <a:cs typeface="ＭＳ Ｐゴシック" charset="0"/>
            </a:endParaRPr>
          </a:p>
        </p:txBody>
      </p:sp>
      <p:sp>
        <p:nvSpPr>
          <p:cNvPr id="10" name="TextBox 9"/>
          <p:cNvSpPr txBox="1"/>
          <p:nvPr/>
        </p:nvSpPr>
        <p:spPr>
          <a:xfrm>
            <a:off x="6629400" y="5865346"/>
            <a:ext cx="2187458" cy="646331"/>
          </a:xfrm>
          <a:prstGeom prst="rect">
            <a:avLst/>
          </a:prstGeom>
          <a:noFill/>
        </p:spPr>
        <p:txBody>
          <a:bodyPr wrap="none" rtlCol="0">
            <a:spAutoFit/>
          </a:bodyPr>
          <a:lstStyle/>
          <a:p>
            <a:r>
              <a:rPr lang="en-US" sz="1800" dirty="0"/>
              <a:t>Keeley et al 2024</a:t>
            </a:r>
          </a:p>
          <a:p>
            <a:r>
              <a:rPr lang="en-US" sz="1800" dirty="0"/>
              <a:t>Nierenberg et al 2024</a:t>
            </a:r>
          </a:p>
        </p:txBody>
      </p:sp>
      <p:pic>
        <p:nvPicPr>
          <p:cNvPr id="3" name="Picture 2">
            <a:extLst>
              <a:ext uri="{FF2B5EF4-FFF2-40B4-BE49-F238E27FC236}">
                <a16:creationId xmlns:a16="http://schemas.microsoft.com/office/drawing/2014/main" id="{5F17D7E4-81FC-BC92-16F3-94C3BB302C56}"/>
              </a:ext>
            </a:extLst>
          </p:cNvPr>
          <p:cNvPicPr>
            <a:picLocks noChangeAspect="1"/>
          </p:cNvPicPr>
          <p:nvPr/>
        </p:nvPicPr>
        <p:blipFill>
          <a:blip r:embed="rId3"/>
          <a:stretch>
            <a:fillRect/>
          </a:stretch>
        </p:blipFill>
        <p:spPr>
          <a:xfrm>
            <a:off x="327142" y="1465101"/>
            <a:ext cx="4724400" cy="4724400"/>
          </a:xfrm>
          <a:prstGeom prst="rect">
            <a:avLst/>
          </a:prstGeom>
        </p:spPr>
      </p:pic>
      <p:pic>
        <p:nvPicPr>
          <p:cNvPr id="7" name="Picture 6">
            <a:extLst>
              <a:ext uri="{FF2B5EF4-FFF2-40B4-BE49-F238E27FC236}">
                <a16:creationId xmlns:a16="http://schemas.microsoft.com/office/drawing/2014/main" id="{ACB49428-F3FD-A42E-7A3D-7E3E64A21089}"/>
              </a:ext>
            </a:extLst>
          </p:cNvPr>
          <p:cNvPicPr>
            <a:picLocks noChangeAspect="1"/>
          </p:cNvPicPr>
          <p:nvPr/>
        </p:nvPicPr>
        <p:blipFill>
          <a:blip r:embed="rId4"/>
          <a:stretch>
            <a:fillRect/>
          </a:stretch>
        </p:blipFill>
        <p:spPr>
          <a:xfrm>
            <a:off x="3200400" y="1143000"/>
            <a:ext cx="4876800" cy="2438400"/>
          </a:xfrm>
          <a:prstGeom prst="rect">
            <a:avLst/>
          </a:prstGeom>
        </p:spPr>
      </p:pic>
      <p:sp>
        <p:nvSpPr>
          <p:cNvPr id="8" name="TextBox 7">
            <a:extLst>
              <a:ext uri="{FF2B5EF4-FFF2-40B4-BE49-F238E27FC236}">
                <a16:creationId xmlns:a16="http://schemas.microsoft.com/office/drawing/2014/main" id="{EB6D1C5A-B2A7-EBE3-7CC8-C51A632C9E17}"/>
              </a:ext>
            </a:extLst>
          </p:cNvPr>
          <p:cNvSpPr txBox="1"/>
          <p:nvPr/>
        </p:nvSpPr>
        <p:spPr>
          <a:xfrm>
            <a:off x="5470642" y="4114800"/>
            <a:ext cx="2069797" cy="830997"/>
          </a:xfrm>
          <a:prstGeom prst="rect">
            <a:avLst/>
          </a:prstGeom>
          <a:noFill/>
        </p:spPr>
        <p:txBody>
          <a:bodyPr wrap="none" rtlCol="0">
            <a:spAutoFit/>
          </a:bodyPr>
          <a:lstStyle/>
          <a:p>
            <a:r>
              <a:rPr lang="en-US" dirty="0" err="1"/>
              <a:t>M</a:t>
            </a:r>
            <a:r>
              <a:rPr lang="en-US" baseline="-25000" dirty="0" err="1"/>
              <a:t>hm</a:t>
            </a:r>
            <a:r>
              <a:rPr lang="en-US" dirty="0"/>
              <a:t>&lt;10</a:t>
            </a:r>
            <a:r>
              <a:rPr lang="en-US" baseline="30000" dirty="0"/>
              <a:t>7.6 </a:t>
            </a:r>
            <a:r>
              <a:rPr lang="en-US" dirty="0" err="1"/>
              <a:t>M</a:t>
            </a:r>
            <a:r>
              <a:rPr lang="en-US" baseline="-25000" dirty="0" err="1"/>
              <a:t>sun</a:t>
            </a:r>
            <a:endParaRPr lang="en-US" baseline="-25000" dirty="0"/>
          </a:p>
          <a:p>
            <a:r>
              <a:rPr lang="en-US" dirty="0" err="1"/>
              <a:t>M</a:t>
            </a:r>
            <a:r>
              <a:rPr lang="en-US" baseline="-25000" dirty="0" err="1"/>
              <a:t>th</a:t>
            </a:r>
            <a:r>
              <a:rPr lang="en-US" dirty="0"/>
              <a:t>&gt;6.1 Kev</a:t>
            </a:r>
          </a:p>
        </p:txBody>
      </p:sp>
    </p:spTree>
    <p:extLst>
      <p:ext uri="{BB962C8B-B14F-4D97-AF65-F5344CB8AC3E}">
        <p14:creationId xmlns:p14="http://schemas.microsoft.com/office/powerpoint/2010/main" val="3280947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78465" y="867966"/>
            <a:ext cx="8086061" cy="857250"/>
          </a:xfrm>
        </p:spPr>
        <p:txBody>
          <a:bodyPr>
            <a:normAutofit fontScale="90000"/>
          </a:bodyPr>
          <a:lstStyle/>
          <a:p>
            <a:pPr algn="ctr"/>
            <a:r>
              <a:rPr lang="en-US" b="1" dirty="0">
                <a:latin typeface="Century Gothic" charset="0"/>
                <a:ea typeface="ＭＳ Ｐゴシック" charset="0"/>
                <a:cs typeface="ＭＳ Ｐゴシック" charset="0"/>
              </a:rPr>
              <a:t>Flux ratio anomalies:  Future Prospects 1</a:t>
            </a:r>
          </a:p>
        </p:txBody>
      </p:sp>
      <p:sp>
        <p:nvSpPr>
          <p:cNvPr id="98307" name="TextBox 7"/>
          <p:cNvSpPr txBox="1">
            <a:spLocks noChangeArrowheads="1"/>
          </p:cNvSpPr>
          <p:nvPr/>
        </p:nvSpPr>
        <p:spPr bwMode="auto">
          <a:xfrm>
            <a:off x="602166" y="2148004"/>
            <a:ext cx="4047893"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2100" dirty="0">
                <a:latin typeface="+mn-lt"/>
              </a:rPr>
              <a:t>Narrow line flux ratio anomalies can currently be studied for 20 systems</a:t>
            </a:r>
          </a:p>
          <a:p>
            <a:pPr eaLnBrk="1" hangingPunct="1">
              <a:buFont typeface="Arial" charset="0"/>
              <a:buChar char="•"/>
            </a:pPr>
            <a:r>
              <a:rPr lang="en-US" sz="2100" dirty="0">
                <a:latin typeface="+mn-lt"/>
              </a:rPr>
              <a:t>Many more systems are being discovered and will be discovered</a:t>
            </a:r>
          </a:p>
          <a:p>
            <a:pPr eaLnBrk="1" hangingPunct="1">
              <a:buFont typeface="Arial" charset="0"/>
              <a:buChar char="•"/>
            </a:pPr>
            <a:r>
              <a:rPr lang="en-US" sz="2100" dirty="0">
                <a:latin typeface="+mn-lt"/>
              </a:rPr>
              <a:t>Large telescopes with AO will provide spectroscopic follow-up and emission line flux ratios</a:t>
            </a:r>
          </a:p>
          <a:p>
            <a:pPr eaLnBrk="1" hangingPunct="1">
              <a:buFont typeface="Arial" charset="0"/>
              <a:buChar char="•"/>
            </a:pPr>
            <a:r>
              <a:rPr lang="en-US" sz="2100" b="1" dirty="0">
                <a:solidFill>
                  <a:srgbClr val="FF0000"/>
                </a:solidFill>
                <a:latin typeface="+mn-lt"/>
              </a:rPr>
              <a:t>JWST got MID-IR measurements for 30 systems but more need to be discovered</a:t>
            </a:r>
          </a:p>
          <a:p>
            <a:pPr eaLnBrk="1" hangingPunct="1">
              <a:buFont typeface="Arial" charset="0"/>
              <a:buChar char="•"/>
            </a:pPr>
            <a:endParaRPr lang="en-US" sz="2100" dirty="0">
              <a:latin typeface="+mn-lt"/>
            </a:endParaRPr>
          </a:p>
        </p:txBody>
      </p:sp>
      <p:pic>
        <p:nvPicPr>
          <p:cNvPr id="1026" name="Picture 2">
            <a:extLst>
              <a:ext uri="{FF2B5EF4-FFF2-40B4-BE49-F238E27FC236}">
                <a16:creationId xmlns:a16="http://schemas.microsoft.com/office/drawing/2014/main" id="{5C9FEBB5-DDDB-D444-9C6C-FE7D73CB9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458" y="1874450"/>
            <a:ext cx="2886075"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447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85900" y="1063229"/>
            <a:ext cx="6172200" cy="708422"/>
          </a:xfrm>
        </p:spPr>
        <p:txBody>
          <a:bodyPr/>
          <a:lstStyle/>
          <a:p>
            <a:pPr eaLnBrk="1" hangingPunct="1"/>
            <a:r>
              <a:rPr lang="en-US" b="1" dirty="0">
                <a:solidFill>
                  <a:srgbClr val="FFFFFF"/>
                </a:solidFill>
                <a:latin typeface="Century Gothic" charset="0"/>
                <a:ea typeface="ＭＳ Ｐゴシック" charset="0"/>
                <a:cs typeface="ＭＳ Ｐゴシック" charset="0"/>
              </a:rPr>
              <a:t>The Dark Universe</a:t>
            </a:r>
          </a:p>
        </p:txBody>
      </p:sp>
      <p:pic>
        <p:nvPicPr>
          <p:cNvPr id="24580" name="Picture 13" descr="poster_milleni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750" y="2000253"/>
            <a:ext cx="2857500" cy="328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00551" y="2110385"/>
            <a:ext cx="3406984" cy="3061097"/>
          </a:xfrm>
        </p:spPr>
      </p:pic>
    </p:spTree>
    <p:extLst>
      <p:ext uri="{BB962C8B-B14F-4D97-AF65-F5344CB8AC3E}">
        <p14:creationId xmlns:p14="http://schemas.microsoft.com/office/powerpoint/2010/main" val="4291101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78465" y="867966"/>
            <a:ext cx="8086061" cy="857250"/>
          </a:xfrm>
        </p:spPr>
        <p:txBody>
          <a:bodyPr>
            <a:normAutofit fontScale="90000"/>
          </a:bodyPr>
          <a:lstStyle/>
          <a:p>
            <a:pPr algn="ctr"/>
            <a:r>
              <a:rPr lang="en-US" b="1" dirty="0">
                <a:latin typeface="Century Gothic" charset="0"/>
                <a:ea typeface="ＭＳ Ｐゴシック" charset="0"/>
                <a:cs typeface="ＭＳ Ｐゴシック" charset="0"/>
              </a:rPr>
              <a:t>Flux ratio anomalies:  Future Prospects 2</a:t>
            </a:r>
          </a:p>
        </p:txBody>
      </p:sp>
      <p:sp>
        <p:nvSpPr>
          <p:cNvPr id="98307" name="TextBox 7"/>
          <p:cNvSpPr txBox="1">
            <a:spLocks noChangeArrowheads="1"/>
          </p:cNvSpPr>
          <p:nvPr/>
        </p:nvSpPr>
        <p:spPr bwMode="auto">
          <a:xfrm>
            <a:off x="602166" y="2148004"/>
            <a:ext cx="4047893"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2100" dirty="0">
                <a:latin typeface="+mn-lt"/>
              </a:rPr>
              <a:t>As new systems are discovered one can explore new models, e.g. self-interacting dark matter</a:t>
            </a:r>
            <a:endParaRPr lang="en-US" sz="2100" b="1" dirty="0">
              <a:solidFill>
                <a:srgbClr val="FF0000"/>
              </a:solidFill>
              <a:latin typeface="+mn-lt"/>
            </a:endParaRPr>
          </a:p>
          <a:p>
            <a:pPr eaLnBrk="1" hangingPunct="1">
              <a:buFont typeface="Arial" charset="0"/>
              <a:buChar char="•"/>
            </a:pPr>
            <a:endParaRPr lang="en-US" sz="2100" dirty="0">
              <a:latin typeface="+mn-lt"/>
            </a:endParaRPr>
          </a:p>
        </p:txBody>
      </p:sp>
      <p:pic>
        <p:nvPicPr>
          <p:cNvPr id="2" name="Picture 1">
            <a:extLst>
              <a:ext uri="{FF2B5EF4-FFF2-40B4-BE49-F238E27FC236}">
                <a16:creationId xmlns:a16="http://schemas.microsoft.com/office/drawing/2014/main" id="{509AACB4-5425-CA44-881F-5291238B5A22}"/>
              </a:ext>
            </a:extLst>
          </p:cNvPr>
          <p:cNvPicPr>
            <a:picLocks noChangeAspect="1"/>
          </p:cNvPicPr>
          <p:nvPr/>
        </p:nvPicPr>
        <p:blipFill>
          <a:blip r:embed="rId3"/>
          <a:stretch>
            <a:fillRect/>
          </a:stretch>
        </p:blipFill>
        <p:spPr>
          <a:xfrm>
            <a:off x="606123" y="3228198"/>
            <a:ext cx="4107651" cy="857249"/>
          </a:xfrm>
          <a:prstGeom prst="rect">
            <a:avLst/>
          </a:prstGeom>
        </p:spPr>
      </p:pic>
      <p:pic>
        <p:nvPicPr>
          <p:cNvPr id="3" name="Picture 2">
            <a:extLst>
              <a:ext uri="{FF2B5EF4-FFF2-40B4-BE49-F238E27FC236}">
                <a16:creationId xmlns:a16="http://schemas.microsoft.com/office/drawing/2014/main" id="{8BD55AFA-C106-384E-9C0A-24704361BC1A}"/>
              </a:ext>
            </a:extLst>
          </p:cNvPr>
          <p:cNvPicPr>
            <a:picLocks noChangeAspect="1"/>
          </p:cNvPicPr>
          <p:nvPr/>
        </p:nvPicPr>
        <p:blipFill>
          <a:blip r:embed="rId4"/>
          <a:stretch>
            <a:fillRect/>
          </a:stretch>
        </p:blipFill>
        <p:spPr>
          <a:xfrm>
            <a:off x="152400" y="4255109"/>
            <a:ext cx="5181600" cy="2514772"/>
          </a:xfrm>
          <a:prstGeom prst="rect">
            <a:avLst/>
          </a:prstGeom>
        </p:spPr>
      </p:pic>
      <p:pic>
        <p:nvPicPr>
          <p:cNvPr id="4" name="Picture 3">
            <a:extLst>
              <a:ext uri="{FF2B5EF4-FFF2-40B4-BE49-F238E27FC236}">
                <a16:creationId xmlns:a16="http://schemas.microsoft.com/office/drawing/2014/main" id="{89D3BC10-73CE-4845-B849-E8D19AC07E9C}"/>
              </a:ext>
            </a:extLst>
          </p:cNvPr>
          <p:cNvPicPr>
            <a:picLocks noChangeAspect="1"/>
          </p:cNvPicPr>
          <p:nvPr/>
        </p:nvPicPr>
        <p:blipFill>
          <a:blip r:embed="rId5"/>
          <a:stretch>
            <a:fillRect/>
          </a:stretch>
        </p:blipFill>
        <p:spPr>
          <a:xfrm>
            <a:off x="5480130" y="2148004"/>
            <a:ext cx="3435270" cy="3435270"/>
          </a:xfrm>
          <a:prstGeom prst="rect">
            <a:avLst/>
          </a:prstGeom>
        </p:spPr>
      </p:pic>
      <p:sp>
        <p:nvSpPr>
          <p:cNvPr id="5" name="TextBox 4">
            <a:extLst>
              <a:ext uri="{FF2B5EF4-FFF2-40B4-BE49-F238E27FC236}">
                <a16:creationId xmlns:a16="http://schemas.microsoft.com/office/drawing/2014/main" id="{58077AB8-54D5-E64E-B10B-9F49CDE1A88E}"/>
              </a:ext>
            </a:extLst>
          </p:cNvPr>
          <p:cNvSpPr txBox="1"/>
          <p:nvPr/>
        </p:nvSpPr>
        <p:spPr>
          <a:xfrm>
            <a:off x="5715000" y="6172200"/>
            <a:ext cx="2472152" cy="461665"/>
          </a:xfrm>
          <a:prstGeom prst="rect">
            <a:avLst/>
          </a:prstGeom>
          <a:noFill/>
        </p:spPr>
        <p:txBody>
          <a:bodyPr wrap="none" rtlCol="0">
            <a:spAutoFit/>
          </a:bodyPr>
          <a:lstStyle/>
          <a:p>
            <a:r>
              <a:rPr lang="en-US" dirty="0"/>
              <a:t>Gilman et al. 2021</a:t>
            </a:r>
          </a:p>
        </p:txBody>
      </p:sp>
    </p:spTree>
    <p:extLst>
      <p:ext uri="{BB962C8B-B14F-4D97-AF65-F5344CB8AC3E}">
        <p14:creationId xmlns:p14="http://schemas.microsoft.com/office/powerpoint/2010/main" val="3390571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304804" y="533402"/>
            <a:ext cx="8513763" cy="2730500"/>
          </a:xfrm>
        </p:spPr>
        <p:txBody>
          <a:bodyPr/>
          <a:lstStyle/>
          <a:p>
            <a:pPr algn="ctr" eaLnBrk="1" hangingPunct="1">
              <a:defRPr/>
            </a:pPr>
            <a:r>
              <a:rPr lang="en-US" sz="4800" b="1" dirty="0">
                <a:solidFill>
                  <a:srgbClr val="FFFFFF"/>
                </a:solidFill>
                <a:latin typeface="Century Gothic" charset="0"/>
                <a:ea typeface="ＭＳ Ｐゴシック" charset="0"/>
                <a:cs typeface="ＭＳ Ｐゴシック" charset="0"/>
              </a:rPr>
              <a:t>The Roman Revolution</a:t>
            </a:r>
          </a:p>
        </p:txBody>
      </p:sp>
    </p:spTree>
    <p:extLst>
      <p:ext uri="{BB962C8B-B14F-4D97-AF65-F5344CB8AC3E}">
        <p14:creationId xmlns:p14="http://schemas.microsoft.com/office/powerpoint/2010/main" val="282259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304804" y="533402"/>
            <a:ext cx="8513763" cy="2730500"/>
          </a:xfrm>
        </p:spPr>
        <p:txBody>
          <a:bodyPr/>
          <a:lstStyle/>
          <a:p>
            <a:pPr algn="ctr" eaLnBrk="1" hangingPunct="1">
              <a:defRPr/>
            </a:pPr>
            <a:r>
              <a:rPr lang="en-US" sz="4800" dirty="0">
                <a:solidFill>
                  <a:srgbClr val="FFFFFF"/>
                </a:solidFill>
                <a:latin typeface="Century Gothic" charset="0"/>
                <a:ea typeface="ＭＳ Ｐゴシック" charset="0"/>
                <a:cs typeface="ＭＳ Ｐゴシック" charset="0"/>
              </a:rPr>
              <a:t>The Roman Revolution</a:t>
            </a:r>
          </a:p>
        </p:txBody>
      </p:sp>
      <p:pic>
        <p:nvPicPr>
          <p:cNvPr id="3" name="Picture 2">
            <a:extLst>
              <a:ext uri="{FF2B5EF4-FFF2-40B4-BE49-F238E27FC236}">
                <a16:creationId xmlns:a16="http://schemas.microsoft.com/office/drawing/2014/main" id="{58CB8CA0-0E33-43C4-F0D9-2279BA3A8C6C}"/>
              </a:ext>
            </a:extLst>
          </p:cNvPr>
          <p:cNvPicPr>
            <a:picLocks noChangeAspect="1"/>
          </p:cNvPicPr>
          <p:nvPr/>
        </p:nvPicPr>
        <p:blipFill>
          <a:blip r:embed="rId3"/>
          <a:stretch>
            <a:fillRect/>
          </a:stretch>
        </p:blipFill>
        <p:spPr>
          <a:xfrm>
            <a:off x="108315" y="901700"/>
            <a:ext cx="8927369" cy="5054600"/>
          </a:xfrm>
          <a:prstGeom prst="rect">
            <a:avLst/>
          </a:prstGeom>
        </p:spPr>
      </p:pic>
    </p:spTree>
    <p:extLst>
      <p:ext uri="{BB962C8B-B14F-4D97-AF65-F5344CB8AC3E}">
        <p14:creationId xmlns:p14="http://schemas.microsoft.com/office/powerpoint/2010/main" val="435392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304804" y="533402"/>
            <a:ext cx="8513763" cy="2730500"/>
          </a:xfrm>
        </p:spPr>
        <p:txBody>
          <a:bodyPr/>
          <a:lstStyle/>
          <a:p>
            <a:pPr algn="ctr" eaLnBrk="1" hangingPunct="1">
              <a:defRPr/>
            </a:pPr>
            <a:r>
              <a:rPr lang="en-US" sz="4800" dirty="0">
                <a:solidFill>
                  <a:srgbClr val="FFFFFF"/>
                </a:solidFill>
                <a:latin typeface="Century Gothic" charset="0"/>
                <a:ea typeface="ＭＳ Ｐゴシック" charset="0"/>
                <a:cs typeface="ＭＳ Ｐゴシック" charset="0"/>
              </a:rPr>
              <a:t>The Roman Revolution</a:t>
            </a:r>
          </a:p>
        </p:txBody>
      </p:sp>
      <p:pic>
        <p:nvPicPr>
          <p:cNvPr id="4" name="Picture 3">
            <a:extLst>
              <a:ext uri="{FF2B5EF4-FFF2-40B4-BE49-F238E27FC236}">
                <a16:creationId xmlns:a16="http://schemas.microsoft.com/office/drawing/2014/main" id="{8DC3EE80-1410-8CA5-E20C-F6B36B2910F0}"/>
              </a:ext>
            </a:extLst>
          </p:cNvPr>
          <p:cNvPicPr>
            <a:picLocks noChangeAspect="1"/>
          </p:cNvPicPr>
          <p:nvPr/>
        </p:nvPicPr>
        <p:blipFill>
          <a:blip r:embed="rId3"/>
          <a:stretch>
            <a:fillRect/>
          </a:stretch>
        </p:blipFill>
        <p:spPr>
          <a:xfrm>
            <a:off x="685800" y="1243012"/>
            <a:ext cx="7772400" cy="4371975"/>
          </a:xfrm>
          <a:prstGeom prst="rect">
            <a:avLst/>
          </a:prstGeom>
        </p:spPr>
      </p:pic>
    </p:spTree>
    <p:extLst>
      <p:ext uri="{BB962C8B-B14F-4D97-AF65-F5344CB8AC3E}">
        <p14:creationId xmlns:p14="http://schemas.microsoft.com/office/powerpoint/2010/main" val="2944541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A4DF-E261-786F-941B-13ACA8B11A95}"/>
              </a:ext>
            </a:extLst>
          </p:cNvPr>
          <p:cNvSpPr>
            <a:spLocks noGrp="1"/>
          </p:cNvSpPr>
          <p:nvPr>
            <p:ph type="title"/>
          </p:nvPr>
        </p:nvSpPr>
        <p:spPr/>
        <p:txBody>
          <a:bodyPr/>
          <a:lstStyle/>
          <a:p>
            <a:pPr algn="ctr"/>
            <a:r>
              <a:rPr lang="en-US" b="1" dirty="0"/>
              <a:t>Strong lenses quasars will not be rare anymore!</a:t>
            </a:r>
          </a:p>
        </p:txBody>
      </p:sp>
      <p:sp>
        <p:nvSpPr>
          <p:cNvPr id="3" name="Content Placeholder 2">
            <a:extLst>
              <a:ext uri="{FF2B5EF4-FFF2-40B4-BE49-F238E27FC236}">
                <a16:creationId xmlns:a16="http://schemas.microsoft.com/office/drawing/2014/main" id="{31AF5FB5-F5F4-8794-4F24-5FAC43DFABF0}"/>
              </a:ext>
            </a:extLst>
          </p:cNvPr>
          <p:cNvSpPr>
            <a:spLocks noGrp="1"/>
          </p:cNvSpPr>
          <p:nvPr>
            <p:ph idx="1"/>
          </p:nvPr>
        </p:nvSpPr>
        <p:spPr/>
        <p:txBody>
          <a:bodyPr/>
          <a:lstStyle/>
          <a:p>
            <a:r>
              <a:rPr lang="en-US" dirty="0"/>
              <a:t>Lensed quasars:</a:t>
            </a:r>
          </a:p>
          <a:p>
            <a:pPr lvl="1"/>
            <a:r>
              <a:rPr lang="en-US" dirty="0"/>
              <a:t>Approximately 0.1/deg</a:t>
            </a:r>
            <a:r>
              <a:rPr lang="en-US" baseline="30000" dirty="0"/>
              <a:t>2</a:t>
            </a:r>
            <a:r>
              <a:rPr lang="en-US" dirty="0"/>
              <a:t> (</a:t>
            </a:r>
            <a:r>
              <a:rPr lang="en-US" dirty="0" err="1"/>
              <a:t>Oguri</a:t>
            </a:r>
            <a:r>
              <a:rPr lang="en-US" dirty="0"/>
              <a:t> &amp; Marshall 2010; </a:t>
            </a:r>
            <a:r>
              <a:rPr lang="en-US" dirty="0" err="1"/>
              <a:t>Oguri</a:t>
            </a:r>
            <a:r>
              <a:rPr lang="en-US" dirty="0"/>
              <a:t> 2018) at HLS depth</a:t>
            </a:r>
          </a:p>
          <a:p>
            <a:pPr lvl="1"/>
            <a:r>
              <a:rPr lang="en-US" dirty="0"/>
              <a:t>~200 for 2000 square degrees</a:t>
            </a:r>
          </a:p>
        </p:txBody>
      </p:sp>
    </p:spTree>
    <p:extLst>
      <p:ext uri="{BB962C8B-B14F-4D97-AF65-F5344CB8AC3E}">
        <p14:creationId xmlns:p14="http://schemas.microsoft.com/office/powerpoint/2010/main" val="3366031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A4DF-E261-786F-941B-13ACA8B11A95}"/>
              </a:ext>
            </a:extLst>
          </p:cNvPr>
          <p:cNvSpPr>
            <a:spLocks noGrp="1"/>
          </p:cNvSpPr>
          <p:nvPr>
            <p:ph type="title"/>
          </p:nvPr>
        </p:nvSpPr>
        <p:spPr/>
        <p:txBody>
          <a:bodyPr/>
          <a:lstStyle/>
          <a:p>
            <a:pPr algn="ctr"/>
            <a:r>
              <a:rPr lang="en-US" b="1" dirty="0"/>
              <a:t>Strong lensed Sn will not be rare anymore!</a:t>
            </a:r>
          </a:p>
        </p:txBody>
      </p:sp>
      <p:sp>
        <p:nvSpPr>
          <p:cNvPr id="4" name="TextBox 3">
            <a:extLst>
              <a:ext uri="{FF2B5EF4-FFF2-40B4-BE49-F238E27FC236}">
                <a16:creationId xmlns:a16="http://schemas.microsoft.com/office/drawing/2014/main" id="{7347B7E6-F085-1683-6B9E-D9E430155A90}"/>
              </a:ext>
            </a:extLst>
          </p:cNvPr>
          <p:cNvSpPr txBox="1"/>
          <p:nvPr/>
        </p:nvSpPr>
        <p:spPr>
          <a:xfrm>
            <a:off x="5867400" y="6324600"/>
            <a:ext cx="2190023" cy="461665"/>
          </a:xfrm>
          <a:prstGeom prst="rect">
            <a:avLst/>
          </a:prstGeom>
          <a:noFill/>
        </p:spPr>
        <p:txBody>
          <a:bodyPr wrap="none" rtlCol="0">
            <a:spAutoFit/>
          </a:bodyPr>
          <a:lstStyle/>
          <a:p>
            <a:r>
              <a:rPr lang="en-US" dirty="0" err="1"/>
              <a:t>Pierel</a:t>
            </a:r>
            <a:r>
              <a:rPr lang="en-US" dirty="0"/>
              <a:t> et al 2021</a:t>
            </a:r>
          </a:p>
        </p:txBody>
      </p:sp>
      <p:pic>
        <p:nvPicPr>
          <p:cNvPr id="8" name="Picture 7">
            <a:extLst>
              <a:ext uri="{FF2B5EF4-FFF2-40B4-BE49-F238E27FC236}">
                <a16:creationId xmlns:a16="http://schemas.microsoft.com/office/drawing/2014/main" id="{4030AED6-76CE-3B6A-3787-F27101461742}"/>
              </a:ext>
            </a:extLst>
          </p:cNvPr>
          <p:cNvPicPr>
            <a:picLocks noChangeAspect="1"/>
          </p:cNvPicPr>
          <p:nvPr/>
        </p:nvPicPr>
        <p:blipFill>
          <a:blip r:embed="rId2"/>
          <a:stretch>
            <a:fillRect/>
          </a:stretch>
        </p:blipFill>
        <p:spPr>
          <a:xfrm>
            <a:off x="390525" y="1714803"/>
            <a:ext cx="8362950" cy="4650936"/>
          </a:xfrm>
          <a:prstGeom prst="rect">
            <a:avLst/>
          </a:prstGeom>
        </p:spPr>
      </p:pic>
    </p:spTree>
    <p:extLst>
      <p:ext uri="{BB962C8B-B14F-4D97-AF65-F5344CB8AC3E}">
        <p14:creationId xmlns:p14="http://schemas.microsoft.com/office/powerpoint/2010/main" val="2028345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A4DF-E261-786F-941B-13ACA8B11A95}"/>
              </a:ext>
            </a:extLst>
          </p:cNvPr>
          <p:cNvSpPr>
            <a:spLocks noGrp="1"/>
          </p:cNvSpPr>
          <p:nvPr>
            <p:ph type="title"/>
          </p:nvPr>
        </p:nvSpPr>
        <p:spPr/>
        <p:txBody>
          <a:bodyPr/>
          <a:lstStyle/>
          <a:p>
            <a:pPr algn="ctr"/>
            <a:r>
              <a:rPr lang="en-US" b="1" dirty="0"/>
              <a:t>Follow-up. I: lens models</a:t>
            </a:r>
          </a:p>
        </p:txBody>
      </p:sp>
      <p:sp>
        <p:nvSpPr>
          <p:cNvPr id="4" name="TextBox 3">
            <a:extLst>
              <a:ext uri="{FF2B5EF4-FFF2-40B4-BE49-F238E27FC236}">
                <a16:creationId xmlns:a16="http://schemas.microsoft.com/office/drawing/2014/main" id="{7347B7E6-F085-1683-6B9E-D9E430155A90}"/>
              </a:ext>
            </a:extLst>
          </p:cNvPr>
          <p:cNvSpPr txBox="1"/>
          <p:nvPr/>
        </p:nvSpPr>
        <p:spPr>
          <a:xfrm>
            <a:off x="228600" y="5098825"/>
            <a:ext cx="2268570" cy="461665"/>
          </a:xfrm>
          <a:prstGeom prst="rect">
            <a:avLst/>
          </a:prstGeom>
          <a:noFill/>
        </p:spPr>
        <p:txBody>
          <a:bodyPr wrap="none" rtlCol="0">
            <a:spAutoFit/>
          </a:bodyPr>
          <a:lstStyle/>
          <a:p>
            <a:r>
              <a:rPr lang="en-US" dirty="0"/>
              <a:t>Meng et al. 2015</a:t>
            </a:r>
          </a:p>
        </p:txBody>
      </p:sp>
      <p:pic>
        <p:nvPicPr>
          <p:cNvPr id="10" name="Picture 9">
            <a:extLst>
              <a:ext uri="{FF2B5EF4-FFF2-40B4-BE49-F238E27FC236}">
                <a16:creationId xmlns:a16="http://schemas.microsoft.com/office/drawing/2014/main" id="{B561F314-8F74-B719-B9AE-A2C2ED8E84B5}"/>
              </a:ext>
            </a:extLst>
          </p:cNvPr>
          <p:cNvPicPr>
            <a:picLocks noChangeAspect="1"/>
          </p:cNvPicPr>
          <p:nvPr/>
        </p:nvPicPr>
        <p:blipFill>
          <a:blip r:embed="rId2"/>
          <a:stretch>
            <a:fillRect/>
          </a:stretch>
        </p:blipFill>
        <p:spPr>
          <a:xfrm>
            <a:off x="305755" y="2067348"/>
            <a:ext cx="8567822" cy="2885651"/>
          </a:xfrm>
          <a:prstGeom prst="rect">
            <a:avLst/>
          </a:prstGeom>
        </p:spPr>
      </p:pic>
      <p:sp>
        <p:nvSpPr>
          <p:cNvPr id="11" name="TextBox 10">
            <a:extLst>
              <a:ext uri="{FF2B5EF4-FFF2-40B4-BE49-F238E27FC236}">
                <a16:creationId xmlns:a16="http://schemas.microsoft.com/office/drawing/2014/main" id="{A18F7CCF-AD29-D94F-388F-D13C1986C3DB}"/>
              </a:ext>
            </a:extLst>
          </p:cNvPr>
          <p:cNvSpPr txBox="1"/>
          <p:nvPr/>
        </p:nvSpPr>
        <p:spPr>
          <a:xfrm>
            <a:off x="457200" y="1690689"/>
            <a:ext cx="7090916" cy="461665"/>
          </a:xfrm>
          <a:prstGeom prst="rect">
            <a:avLst/>
          </a:prstGeom>
          <a:noFill/>
        </p:spPr>
        <p:txBody>
          <a:bodyPr wrap="none" rtlCol="0">
            <a:spAutoFit/>
          </a:bodyPr>
          <a:lstStyle/>
          <a:p>
            <a:r>
              <a:rPr lang="en-US" dirty="0"/>
              <a:t>HST            Keck     Keck/KAPA      JWST    TMT/IRIS</a:t>
            </a:r>
          </a:p>
        </p:txBody>
      </p:sp>
      <p:sp>
        <p:nvSpPr>
          <p:cNvPr id="12" name="Frame 11">
            <a:extLst>
              <a:ext uri="{FF2B5EF4-FFF2-40B4-BE49-F238E27FC236}">
                <a16:creationId xmlns:a16="http://schemas.microsoft.com/office/drawing/2014/main" id="{118766A3-9856-8B98-1547-4557C2D8513F}"/>
              </a:ext>
            </a:extLst>
          </p:cNvPr>
          <p:cNvSpPr/>
          <p:nvPr/>
        </p:nvSpPr>
        <p:spPr>
          <a:xfrm>
            <a:off x="7772400" y="1981200"/>
            <a:ext cx="1101177" cy="3038052"/>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0BE74679-1AA3-4036-5B84-26C3A2D87BA6}"/>
              </a:ext>
            </a:extLst>
          </p:cNvPr>
          <p:cNvSpPr txBox="1"/>
          <p:nvPr/>
        </p:nvSpPr>
        <p:spPr>
          <a:xfrm>
            <a:off x="5867400" y="5410200"/>
            <a:ext cx="2795958" cy="461665"/>
          </a:xfrm>
          <a:prstGeom prst="rect">
            <a:avLst/>
          </a:prstGeom>
          <a:noFill/>
          <a:ln w="69850">
            <a:solidFill>
              <a:srgbClr val="FF0000"/>
            </a:solidFill>
          </a:ln>
        </p:spPr>
        <p:txBody>
          <a:bodyPr wrap="none" rtlCol="0">
            <a:spAutoFit/>
          </a:bodyPr>
          <a:lstStyle/>
          <a:p>
            <a:r>
              <a:rPr lang="en-US" dirty="0"/>
              <a:t>Rubin/Euclid/Roman</a:t>
            </a:r>
          </a:p>
        </p:txBody>
      </p:sp>
      <p:sp>
        <p:nvSpPr>
          <p:cNvPr id="14" name="TextBox 13">
            <a:extLst>
              <a:ext uri="{FF2B5EF4-FFF2-40B4-BE49-F238E27FC236}">
                <a16:creationId xmlns:a16="http://schemas.microsoft.com/office/drawing/2014/main" id="{84B5646D-7D0C-1D14-EDF0-586FBB1D03E4}"/>
              </a:ext>
            </a:extLst>
          </p:cNvPr>
          <p:cNvSpPr txBox="1"/>
          <p:nvPr/>
        </p:nvSpPr>
        <p:spPr>
          <a:xfrm>
            <a:off x="228600" y="5871865"/>
            <a:ext cx="8734168" cy="838199"/>
          </a:xfrm>
          <a:prstGeom prst="rect">
            <a:avLst/>
          </a:prstGeom>
          <a:noFill/>
        </p:spPr>
        <p:txBody>
          <a:bodyPr wrap="square" rtlCol="0">
            <a:spAutoFit/>
          </a:bodyPr>
          <a:lstStyle/>
          <a:p>
            <a:pPr algn="ctr"/>
            <a:r>
              <a:rPr lang="en-US" dirty="0"/>
              <a:t>Roman/HLS will be sufficient for lens models for most of the newly discovered systems, with no additional imaging follow-up required </a:t>
            </a:r>
          </a:p>
        </p:txBody>
      </p:sp>
    </p:spTree>
    <p:extLst>
      <p:ext uri="{BB962C8B-B14F-4D97-AF65-F5344CB8AC3E}">
        <p14:creationId xmlns:p14="http://schemas.microsoft.com/office/powerpoint/2010/main" val="2153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A4DF-E261-786F-941B-13ACA8B11A95}"/>
              </a:ext>
            </a:extLst>
          </p:cNvPr>
          <p:cNvSpPr>
            <a:spLocks noGrp="1"/>
          </p:cNvSpPr>
          <p:nvPr>
            <p:ph type="title"/>
          </p:nvPr>
        </p:nvSpPr>
        <p:spPr/>
        <p:txBody>
          <a:bodyPr/>
          <a:lstStyle/>
          <a:p>
            <a:pPr algn="ctr"/>
            <a:r>
              <a:rPr lang="en-US" b="1" dirty="0"/>
              <a:t>Follow-up. II: time delays</a:t>
            </a:r>
          </a:p>
        </p:txBody>
      </p:sp>
      <p:sp>
        <p:nvSpPr>
          <p:cNvPr id="5" name="Content Placeholder 4">
            <a:extLst>
              <a:ext uri="{FF2B5EF4-FFF2-40B4-BE49-F238E27FC236}">
                <a16:creationId xmlns:a16="http://schemas.microsoft.com/office/drawing/2014/main" id="{424E6ACC-5C3C-F719-1E72-C33ABEA4EDE3}"/>
              </a:ext>
            </a:extLst>
          </p:cNvPr>
          <p:cNvSpPr>
            <a:spLocks noGrp="1"/>
          </p:cNvSpPr>
          <p:nvPr>
            <p:ph idx="1"/>
          </p:nvPr>
        </p:nvSpPr>
        <p:spPr/>
        <p:txBody>
          <a:bodyPr/>
          <a:lstStyle/>
          <a:p>
            <a:r>
              <a:rPr lang="en-US" dirty="0"/>
              <a:t>For some survey strategies Roman will deliver time delays for 10-20 lensed supernovae (</a:t>
            </a:r>
            <a:r>
              <a:rPr lang="en-US" dirty="0" err="1"/>
              <a:t>Pierel</a:t>
            </a:r>
            <a:r>
              <a:rPr lang="en-US" dirty="0"/>
              <a:t> et al. 2021)</a:t>
            </a:r>
          </a:p>
          <a:p>
            <a:r>
              <a:rPr lang="en-US" dirty="0"/>
              <a:t>Time delays for larger numbers of lensed QSO and supernovae will require dedicated follow-up</a:t>
            </a:r>
          </a:p>
          <a:p>
            <a:pPr lvl="1"/>
            <a:r>
              <a:rPr lang="en-US" dirty="0"/>
              <a:t>This can be done from the ground, 2-4m class telescopes should be sufficient, using Roman images as templates</a:t>
            </a:r>
          </a:p>
          <a:p>
            <a:pPr lvl="1"/>
            <a:r>
              <a:rPr lang="en-US" dirty="0"/>
              <a:t>In overlapping areas with Rubin, for some of the systems, Rubin will provide the time delays (Liao et al. 2015) </a:t>
            </a:r>
          </a:p>
        </p:txBody>
      </p:sp>
    </p:spTree>
    <p:extLst>
      <p:ext uri="{BB962C8B-B14F-4D97-AF65-F5344CB8AC3E}">
        <p14:creationId xmlns:p14="http://schemas.microsoft.com/office/powerpoint/2010/main" val="3536645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A4DF-E261-786F-941B-13ACA8B11A95}"/>
              </a:ext>
            </a:extLst>
          </p:cNvPr>
          <p:cNvSpPr>
            <a:spLocks noGrp="1"/>
          </p:cNvSpPr>
          <p:nvPr>
            <p:ph type="title"/>
          </p:nvPr>
        </p:nvSpPr>
        <p:spPr/>
        <p:txBody>
          <a:bodyPr/>
          <a:lstStyle/>
          <a:p>
            <a:pPr algn="ctr"/>
            <a:r>
              <a:rPr lang="en-US" b="1" dirty="0"/>
              <a:t>Follow-up. III: redshifts and kinematics</a:t>
            </a:r>
          </a:p>
        </p:txBody>
      </p:sp>
      <p:sp>
        <p:nvSpPr>
          <p:cNvPr id="5" name="Content Placeholder 4">
            <a:extLst>
              <a:ext uri="{FF2B5EF4-FFF2-40B4-BE49-F238E27FC236}">
                <a16:creationId xmlns:a16="http://schemas.microsoft.com/office/drawing/2014/main" id="{424E6ACC-5C3C-F719-1E72-C33ABEA4EDE3}"/>
              </a:ext>
            </a:extLst>
          </p:cNvPr>
          <p:cNvSpPr>
            <a:spLocks noGrp="1"/>
          </p:cNvSpPr>
          <p:nvPr>
            <p:ph idx="1"/>
          </p:nvPr>
        </p:nvSpPr>
        <p:spPr/>
        <p:txBody>
          <a:bodyPr/>
          <a:lstStyle/>
          <a:p>
            <a:r>
              <a:rPr lang="en-US" dirty="0"/>
              <a:t>Lens and source redshifts are needed</a:t>
            </a:r>
          </a:p>
          <a:p>
            <a:pPr lvl="1"/>
            <a:r>
              <a:rPr lang="en-US" dirty="0"/>
              <a:t>Some can be obtained with the </a:t>
            </a:r>
            <a:r>
              <a:rPr lang="en-US" dirty="0" err="1"/>
              <a:t>grism</a:t>
            </a:r>
            <a:endParaRPr lang="en-US" dirty="0"/>
          </a:p>
          <a:p>
            <a:pPr lvl="1"/>
            <a:r>
              <a:rPr lang="en-US" dirty="0"/>
              <a:t>Some will require ground based spectroscopy (8-10m sufficient)</a:t>
            </a:r>
          </a:p>
          <a:p>
            <a:r>
              <a:rPr lang="en-US" dirty="0"/>
              <a:t>For time delay cosmography, when the source is not a </a:t>
            </a:r>
            <a:r>
              <a:rPr lang="en-US" dirty="0" err="1"/>
              <a:t>Ia</a:t>
            </a:r>
            <a:r>
              <a:rPr lang="en-US" dirty="0"/>
              <a:t>, stellar kinematics is required to break mass sheet degeneracy</a:t>
            </a:r>
          </a:p>
          <a:p>
            <a:pPr lvl="1"/>
            <a:r>
              <a:rPr lang="en-US" dirty="0"/>
              <a:t>Spatially resolved kinematics is possible with JWST/Keck for brightest systems. Requires TMT for large samples</a:t>
            </a:r>
          </a:p>
          <a:p>
            <a:pPr lvl="1"/>
            <a:r>
              <a:rPr lang="en-US" dirty="0"/>
              <a:t>Unresolved kinematics can be done with 8-10m class telescopes (but beware of mass-anisotropy degeneracy)</a:t>
            </a:r>
          </a:p>
        </p:txBody>
      </p:sp>
    </p:spTree>
    <p:extLst>
      <p:ext uri="{BB962C8B-B14F-4D97-AF65-F5344CB8AC3E}">
        <p14:creationId xmlns:p14="http://schemas.microsoft.com/office/powerpoint/2010/main" val="1752647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A4DF-E261-786F-941B-13ACA8B11A95}"/>
              </a:ext>
            </a:extLst>
          </p:cNvPr>
          <p:cNvSpPr>
            <a:spLocks noGrp="1"/>
          </p:cNvSpPr>
          <p:nvPr>
            <p:ph type="title"/>
          </p:nvPr>
        </p:nvSpPr>
        <p:spPr/>
        <p:txBody>
          <a:bodyPr/>
          <a:lstStyle/>
          <a:p>
            <a:pPr algn="ctr"/>
            <a:r>
              <a:rPr lang="en-US" b="1" dirty="0"/>
              <a:t>Follow-up. IV. Flux ratios</a:t>
            </a:r>
          </a:p>
        </p:txBody>
      </p:sp>
      <p:sp>
        <p:nvSpPr>
          <p:cNvPr id="5" name="Content Placeholder 4">
            <a:extLst>
              <a:ext uri="{FF2B5EF4-FFF2-40B4-BE49-F238E27FC236}">
                <a16:creationId xmlns:a16="http://schemas.microsoft.com/office/drawing/2014/main" id="{424E6ACC-5C3C-F719-1E72-C33ABEA4EDE3}"/>
              </a:ext>
            </a:extLst>
          </p:cNvPr>
          <p:cNvSpPr>
            <a:spLocks noGrp="1"/>
          </p:cNvSpPr>
          <p:nvPr>
            <p:ph idx="1"/>
          </p:nvPr>
        </p:nvSpPr>
        <p:spPr/>
        <p:txBody>
          <a:bodyPr/>
          <a:lstStyle/>
          <a:p>
            <a:r>
              <a:rPr lang="en-US" dirty="0"/>
              <a:t>For some systems with suitable redshifts and configurations Roman will provide the line ratios (similar to HST)</a:t>
            </a:r>
          </a:p>
          <a:p>
            <a:r>
              <a:rPr lang="en-US" dirty="0"/>
              <a:t>For large samples of systems, follow-up with advanced AO (e.g. </a:t>
            </a:r>
            <a:r>
              <a:rPr lang="en-US" dirty="0" err="1"/>
              <a:t>Keck+LIGER+KAPA</a:t>
            </a:r>
            <a:r>
              <a:rPr lang="en-US" dirty="0"/>
              <a:t> or TMT+IRIS) will be necessary (</a:t>
            </a:r>
            <a:r>
              <a:rPr lang="en-US" dirty="0" err="1"/>
              <a:t>Zelko</a:t>
            </a:r>
            <a:r>
              <a:rPr lang="en-US" dirty="0"/>
              <a:t> Nierenberg &amp; </a:t>
            </a:r>
            <a:r>
              <a:rPr lang="en-US" dirty="0" err="1"/>
              <a:t>Treu</a:t>
            </a:r>
            <a:r>
              <a:rPr lang="en-US" dirty="0"/>
              <a:t> 2024)</a:t>
            </a:r>
          </a:p>
        </p:txBody>
      </p:sp>
    </p:spTree>
    <p:extLst>
      <p:ext uri="{BB962C8B-B14F-4D97-AF65-F5344CB8AC3E}">
        <p14:creationId xmlns:p14="http://schemas.microsoft.com/office/powerpoint/2010/main" val="1262894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Is the standard cosmological model insufficient? </a:t>
            </a:r>
          </a:p>
          <a:p>
            <a:r>
              <a:rPr lang="en-US" dirty="0"/>
              <a:t>Do we need early dark energy/additional particles?</a:t>
            </a:r>
          </a:p>
        </p:txBody>
      </p:sp>
      <p:sp>
        <p:nvSpPr>
          <p:cNvPr id="4" name="Title 3"/>
          <p:cNvSpPr>
            <a:spLocks noGrp="1"/>
          </p:cNvSpPr>
          <p:nvPr>
            <p:ph type="title"/>
          </p:nvPr>
        </p:nvSpPr>
        <p:spPr/>
        <p:txBody>
          <a:bodyPr/>
          <a:lstStyle/>
          <a:p>
            <a:pPr algn="ctr"/>
            <a:r>
              <a:rPr lang="en-US" b="1" dirty="0"/>
              <a:t>The Hubble tension and hints of new physics</a:t>
            </a:r>
          </a:p>
        </p:txBody>
      </p:sp>
      <p:sp>
        <p:nvSpPr>
          <p:cNvPr id="3" name="Slide Number Placeholder 2"/>
          <p:cNvSpPr>
            <a:spLocks noGrp="1"/>
          </p:cNvSpPr>
          <p:nvPr>
            <p:ph type="sldNum" sz="quarter" idx="12"/>
          </p:nvPr>
        </p:nvSpPr>
        <p:spPr/>
        <p:txBody>
          <a:bodyPr/>
          <a:lstStyle/>
          <a:p>
            <a:fld id="{416E03CF-55CD-DC48-86DB-9DDE8A11D0CA}" type="slidenum">
              <a:rPr lang="en-US" smtClean="0"/>
              <a:t>5</a:t>
            </a:fld>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10" y="2822370"/>
            <a:ext cx="4617284" cy="3085697"/>
          </a:xfrm>
          <a:prstGeom prst="rect">
            <a:avLst/>
          </a:prstGeom>
        </p:spPr>
      </p:pic>
      <p:cxnSp>
        <p:nvCxnSpPr>
          <p:cNvPr id="14" name="Straight Arrow Connector 13"/>
          <p:cNvCxnSpPr>
            <a:cxnSpLocks/>
          </p:cNvCxnSpPr>
          <p:nvPr/>
        </p:nvCxnSpPr>
        <p:spPr>
          <a:xfrm flipH="1">
            <a:off x="1259715" y="4713457"/>
            <a:ext cx="5181600" cy="0"/>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cxnSpLocks/>
          </p:cNvCxnSpPr>
          <p:nvPr/>
        </p:nvCxnSpPr>
        <p:spPr>
          <a:xfrm flipH="1">
            <a:off x="4957010" y="3152915"/>
            <a:ext cx="1291390" cy="0"/>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71C39F0-6791-954E-A73D-455573DCC218}"/>
              </a:ext>
            </a:extLst>
          </p:cNvPr>
          <p:cNvSpPr txBox="1"/>
          <p:nvPr/>
        </p:nvSpPr>
        <p:spPr>
          <a:xfrm>
            <a:off x="6441315" y="4476373"/>
            <a:ext cx="2323072" cy="461665"/>
          </a:xfrm>
          <a:prstGeom prst="rect">
            <a:avLst/>
          </a:prstGeom>
          <a:noFill/>
        </p:spPr>
        <p:txBody>
          <a:bodyPr wrap="none" rtlCol="0">
            <a:spAutoFit/>
          </a:bodyPr>
          <a:lstStyle/>
          <a:p>
            <a:r>
              <a:rPr lang="en-US" dirty="0"/>
              <a:t>“Early” (z~1000)</a:t>
            </a:r>
          </a:p>
        </p:txBody>
      </p:sp>
      <p:sp>
        <p:nvSpPr>
          <p:cNvPr id="13" name="TextBox 12">
            <a:extLst>
              <a:ext uri="{FF2B5EF4-FFF2-40B4-BE49-F238E27FC236}">
                <a16:creationId xmlns:a16="http://schemas.microsoft.com/office/drawing/2014/main" id="{3E0C0095-2036-5947-84A3-04D911D4C0CA}"/>
              </a:ext>
            </a:extLst>
          </p:cNvPr>
          <p:cNvSpPr txBox="1"/>
          <p:nvPr/>
        </p:nvSpPr>
        <p:spPr>
          <a:xfrm>
            <a:off x="6519013" y="2967335"/>
            <a:ext cx="1524776" cy="461665"/>
          </a:xfrm>
          <a:prstGeom prst="rect">
            <a:avLst/>
          </a:prstGeom>
          <a:noFill/>
        </p:spPr>
        <p:txBody>
          <a:bodyPr wrap="none" rtlCol="0">
            <a:spAutoFit/>
          </a:bodyPr>
          <a:lstStyle/>
          <a:p>
            <a:r>
              <a:rPr lang="en-US" dirty="0"/>
              <a:t>“Late” z~0</a:t>
            </a:r>
          </a:p>
        </p:txBody>
      </p:sp>
    </p:spTree>
    <p:extLst>
      <p:ext uri="{BB962C8B-B14F-4D97-AF65-F5344CB8AC3E}">
        <p14:creationId xmlns:p14="http://schemas.microsoft.com/office/powerpoint/2010/main" val="1843785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A4DF-E261-786F-941B-13ACA8B11A95}"/>
              </a:ext>
            </a:extLst>
          </p:cNvPr>
          <p:cNvSpPr>
            <a:spLocks noGrp="1"/>
          </p:cNvSpPr>
          <p:nvPr>
            <p:ph type="title"/>
          </p:nvPr>
        </p:nvSpPr>
        <p:spPr/>
        <p:txBody>
          <a:bodyPr/>
          <a:lstStyle/>
          <a:p>
            <a:pPr algn="ctr"/>
            <a:r>
              <a:rPr lang="en-US" b="1" dirty="0"/>
              <a:t>Example of time delay cosmography power in </a:t>
            </a:r>
            <a:r>
              <a:rPr lang="en-US" b="1" dirty="0" err="1"/>
              <a:t>wCDM</a:t>
            </a:r>
            <a:endParaRPr lang="en-US" b="1" dirty="0"/>
          </a:p>
        </p:txBody>
      </p:sp>
      <p:pic>
        <p:nvPicPr>
          <p:cNvPr id="7" name="Content Placeholder 6">
            <a:extLst>
              <a:ext uri="{FF2B5EF4-FFF2-40B4-BE49-F238E27FC236}">
                <a16:creationId xmlns:a16="http://schemas.microsoft.com/office/drawing/2014/main" id="{D15ABFD8-9AF5-B27B-B649-696B17F6DF22}"/>
              </a:ext>
            </a:extLst>
          </p:cNvPr>
          <p:cNvPicPr>
            <a:picLocks noGrp="1" noChangeAspect="1"/>
          </p:cNvPicPr>
          <p:nvPr>
            <p:ph idx="1"/>
          </p:nvPr>
        </p:nvPicPr>
        <p:blipFill>
          <a:blip r:embed="rId2"/>
          <a:stretch>
            <a:fillRect/>
          </a:stretch>
        </p:blipFill>
        <p:spPr>
          <a:xfrm>
            <a:off x="2438171" y="1825625"/>
            <a:ext cx="4267658" cy="4351338"/>
          </a:xfrm>
        </p:spPr>
      </p:pic>
      <p:sp>
        <p:nvSpPr>
          <p:cNvPr id="8" name="TextBox 7">
            <a:extLst>
              <a:ext uri="{FF2B5EF4-FFF2-40B4-BE49-F238E27FC236}">
                <a16:creationId xmlns:a16="http://schemas.microsoft.com/office/drawing/2014/main" id="{A03EE661-47D4-6EB0-5B6D-7E6472660A20}"/>
              </a:ext>
            </a:extLst>
          </p:cNvPr>
          <p:cNvSpPr txBox="1"/>
          <p:nvPr/>
        </p:nvSpPr>
        <p:spPr>
          <a:xfrm>
            <a:off x="6400800" y="6396335"/>
            <a:ext cx="2266967" cy="461665"/>
          </a:xfrm>
          <a:prstGeom prst="rect">
            <a:avLst/>
          </a:prstGeom>
          <a:noFill/>
        </p:spPr>
        <p:txBody>
          <a:bodyPr wrap="none" rtlCol="0">
            <a:spAutoFit/>
          </a:bodyPr>
          <a:lstStyle/>
          <a:p>
            <a:r>
              <a:rPr lang="en-US" dirty="0" err="1"/>
              <a:t>Pierel</a:t>
            </a:r>
            <a:r>
              <a:rPr lang="en-US" dirty="0"/>
              <a:t> et al. 2021</a:t>
            </a:r>
          </a:p>
        </p:txBody>
      </p:sp>
      <p:sp>
        <p:nvSpPr>
          <p:cNvPr id="9" name="TextBox 8">
            <a:extLst>
              <a:ext uri="{FF2B5EF4-FFF2-40B4-BE49-F238E27FC236}">
                <a16:creationId xmlns:a16="http://schemas.microsoft.com/office/drawing/2014/main" id="{ED9DB849-182B-1087-582D-C255127185B5}"/>
              </a:ext>
            </a:extLst>
          </p:cNvPr>
          <p:cNvSpPr txBox="1"/>
          <p:nvPr/>
        </p:nvSpPr>
        <p:spPr>
          <a:xfrm>
            <a:off x="6934200" y="4001294"/>
            <a:ext cx="2057400" cy="1200329"/>
          </a:xfrm>
          <a:prstGeom prst="rect">
            <a:avLst/>
          </a:prstGeom>
          <a:noFill/>
        </p:spPr>
        <p:txBody>
          <a:bodyPr wrap="square" rtlCol="0">
            <a:spAutoFit/>
          </a:bodyPr>
          <a:lstStyle/>
          <a:p>
            <a:r>
              <a:rPr lang="en-US" dirty="0"/>
              <a:t>Some will require follow-up!</a:t>
            </a:r>
          </a:p>
        </p:txBody>
      </p:sp>
    </p:spTree>
    <p:extLst>
      <p:ext uri="{BB962C8B-B14F-4D97-AF65-F5344CB8AC3E}">
        <p14:creationId xmlns:p14="http://schemas.microsoft.com/office/powerpoint/2010/main" val="3626741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Grp="1" noChangeArrowheads="1"/>
          </p:cNvSpPr>
          <p:nvPr>
            <p:ph type="title"/>
          </p:nvPr>
        </p:nvSpPr>
        <p:spPr/>
        <p:txBody>
          <a:bodyPr>
            <a:normAutofit/>
          </a:bodyPr>
          <a:lstStyle/>
          <a:p>
            <a:pPr algn="ctr"/>
            <a:r>
              <a:rPr lang="en-US" b="1" dirty="0">
                <a:solidFill>
                  <a:srgbClr val="FFFFFF"/>
                </a:solidFill>
                <a:latin typeface="Century Gothic" charset="0"/>
                <a:ea typeface="ＭＳ Ｐゴシック" charset="0"/>
                <a:cs typeface="ＭＳ Ｐゴシック" charset="0"/>
              </a:rPr>
              <a:t>Summary</a:t>
            </a:r>
          </a:p>
        </p:txBody>
      </p:sp>
      <p:sp>
        <p:nvSpPr>
          <p:cNvPr id="2" name="Content Placeholder 1">
            <a:extLst>
              <a:ext uri="{FF2B5EF4-FFF2-40B4-BE49-F238E27FC236}">
                <a16:creationId xmlns:a16="http://schemas.microsoft.com/office/drawing/2014/main" id="{85444266-7F2B-914A-B9D5-6F6699FED7D9}"/>
              </a:ext>
            </a:extLst>
          </p:cNvPr>
          <p:cNvSpPr>
            <a:spLocks noGrp="1"/>
          </p:cNvSpPr>
          <p:nvPr>
            <p:ph idx="1"/>
          </p:nvPr>
        </p:nvSpPr>
        <p:spPr>
          <a:xfrm>
            <a:off x="628650" y="1690689"/>
            <a:ext cx="7886700" cy="4351338"/>
          </a:xfrm>
        </p:spPr>
        <p:txBody>
          <a:bodyPr>
            <a:normAutofit fontScale="92500" lnSpcReduction="10000"/>
          </a:bodyPr>
          <a:lstStyle/>
          <a:p>
            <a:r>
              <a:rPr lang="en-US" dirty="0"/>
              <a:t>The H</a:t>
            </a:r>
            <a:r>
              <a:rPr lang="en-US" baseline="-25000" dirty="0"/>
              <a:t>0</a:t>
            </a:r>
            <a:r>
              <a:rPr lang="en-US" dirty="0"/>
              <a:t> tension and the DESI measurement may indicate a major departure from LCDM </a:t>
            </a:r>
          </a:p>
          <a:p>
            <a:pPr lvl="1"/>
            <a:r>
              <a:rPr lang="en-US" dirty="0"/>
              <a:t>Given the stakes, multiple independent measurements are needed.</a:t>
            </a:r>
          </a:p>
          <a:p>
            <a:pPr lvl="1"/>
            <a:r>
              <a:rPr lang="en-US" dirty="0"/>
              <a:t>Gravitational Time delays are a  powerful one-step method that can reach 1% precision with resolved kinematics and large samples provided by Roman</a:t>
            </a:r>
          </a:p>
          <a:p>
            <a:r>
              <a:rPr lang="en-US" dirty="0"/>
              <a:t>The nature of dark matter is unknown, many alternatives to CDM are viable </a:t>
            </a:r>
          </a:p>
          <a:p>
            <a:pPr lvl="1"/>
            <a:r>
              <a:rPr lang="en-US" dirty="0"/>
              <a:t>Lensing provides unique insights on the small scale structure</a:t>
            </a:r>
          </a:p>
          <a:p>
            <a:pPr lvl="2"/>
            <a:r>
              <a:rPr lang="en-US" dirty="0"/>
              <a:t>CDM passed the test so far</a:t>
            </a:r>
          </a:p>
          <a:p>
            <a:pPr lvl="1"/>
            <a:r>
              <a:rPr lang="en-US" dirty="0"/>
              <a:t>Many more stringent tests of broad classes of DM models are possible</a:t>
            </a:r>
          </a:p>
          <a:p>
            <a:pPr lvl="1"/>
            <a:endParaRPr lang="en-US" dirty="0"/>
          </a:p>
          <a:p>
            <a:pPr lvl="1"/>
            <a:endParaRPr lang="en-US" dirty="0"/>
          </a:p>
        </p:txBody>
      </p:sp>
    </p:spTree>
    <p:extLst>
      <p:ext uri="{BB962C8B-B14F-4D97-AF65-F5344CB8AC3E}">
        <p14:creationId xmlns:p14="http://schemas.microsoft.com/office/powerpoint/2010/main" val="16093449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304804" y="533402"/>
            <a:ext cx="8513763" cy="2730500"/>
          </a:xfrm>
        </p:spPr>
        <p:txBody>
          <a:bodyPr/>
          <a:lstStyle/>
          <a:p>
            <a:pPr algn="ctr" eaLnBrk="1" hangingPunct="1">
              <a:defRPr/>
            </a:pPr>
            <a:r>
              <a:rPr lang="en-US" sz="4800" dirty="0">
                <a:solidFill>
                  <a:srgbClr val="FFFFFF"/>
                </a:solidFill>
                <a:latin typeface="Century Gothic" charset="0"/>
                <a:ea typeface="ＭＳ Ｐゴシック" charset="0"/>
                <a:cs typeface="ＭＳ Ｐゴシック" charset="0"/>
              </a:rPr>
              <a:t>The end</a:t>
            </a:r>
          </a:p>
        </p:txBody>
      </p:sp>
    </p:spTree>
    <p:extLst>
      <p:ext uri="{BB962C8B-B14F-4D97-AF65-F5344CB8AC3E}">
        <p14:creationId xmlns:p14="http://schemas.microsoft.com/office/powerpoint/2010/main" val="1438495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867400" y="5383213"/>
            <a:ext cx="3086100" cy="788987"/>
          </a:xfrm>
        </p:spPr>
        <p:txBody>
          <a:bodyPr>
            <a:normAutofit fontScale="90000"/>
          </a:bodyPr>
          <a:lstStyle/>
          <a:p>
            <a:pPr algn="ctr"/>
            <a:r>
              <a:rPr lang="en-US" sz="3200" b="1" dirty="0">
                <a:solidFill>
                  <a:srgbClr val="FFFFFF"/>
                </a:solidFill>
                <a:latin typeface="Century Gothic" charset="0"/>
                <a:ea typeface="ＭＳ Ｐゴシック" charset="0"/>
                <a:cs typeface="ＭＳ Ｐゴシック" charset="0"/>
              </a:rPr>
              <a:t>The H</a:t>
            </a:r>
            <a:r>
              <a:rPr lang="en-US" sz="3200" b="1" baseline="-25000" dirty="0">
                <a:solidFill>
                  <a:srgbClr val="FFFFFF"/>
                </a:solidFill>
                <a:latin typeface="Century Gothic" charset="0"/>
                <a:ea typeface="ＭＳ Ｐゴシック" charset="0"/>
                <a:cs typeface="ＭＳ Ｐゴシック" charset="0"/>
              </a:rPr>
              <a:t>0</a:t>
            </a:r>
            <a:r>
              <a:rPr lang="en-US" sz="3200" b="1" dirty="0">
                <a:solidFill>
                  <a:srgbClr val="FFFFFF"/>
                </a:solidFill>
                <a:latin typeface="Century Gothic" charset="0"/>
                <a:ea typeface="ＭＳ Ｐゴシック" charset="0"/>
                <a:cs typeface="ＭＳ Ｐゴシック" charset="0"/>
              </a:rPr>
              <a:t> tension as of 2023</a:t>
            </a:r>
          </a:p>
        </p:txBody>
      </p:sp>
      <p:sp>
        <p:nvSpPr>
          <p:cNvPr id="5" name="TextBox 4"/>
          <p:cNvSpPr txBox="1"/>
          <p:nvPr/>
        </p:nvSpPr>
        <p:spPr>
          <a:xfrm>
            <a:off x="5531597" y="6172200"/>
            <a:ext cx="3599703" cy="461665"/>
          </a:xfrm>
          <a:prstGeom prst="rect">
            <a:avLst/>
          </a:prstGeom>
          <a:noFill/>
        </p:spPr>
        <p:txBody>
          <a:bodyPr wrap="none" rtlCol="0">
            <a:spAutoFit/>
          </a:bodyPr>
          <a:lstStyle/>
          <a:p>
            <a:r>
              <a:rPr lang="en-US" dirty="0"/>
              <a:t>See also Abdalla et al. 2022</a:t>
            </a:r>
          </a:p>
        </p:txBody>
      </p:sp>
      <p:sp>
        <p:nvSpPr>
          <p:cNvPr id="4" name="TextBox 3"/>
          <p:cNvSpPr txBox="1"/>
          <p:nvPr/>
        </p:nvSpPr>
        <p:spPr>
          <a:xfrm flipH="1">
            <a:off x="2954019" y="1447800"/>
            <a:ext cx="1935481" cy="461665"/>
          </a:xfrm>
          <a:prstGeom prst="rect">
            <a:avLst/>
          </a:prstGeom>
          <a:noFill/>
        </p:spPr>
        <p:txBody>
          <a:bodyPr wrap="square" rtlCol="0">
            <a:spAutoFit/>
          </a:bodyPr>
          <a:lstStyle/>
          <a:p>
            <a:r>
              <a:rPr lang="en-US" dirty="0">
                <a:solidFill>
                  <a:schemeClr val="bg1"/>
                </a:solidFill>
              </a:rPr>
              <a:t>z~1000</a:t>
            </a:r>
          </a:p>
        </p:txBody>
      </p:sp>
      <p:sp>
        <p:nvSpPr>
          <p:cNvPr id="6" name="TextBox 5"/>
          <p:cNvSpPr txBox="1"/>
          <p:nvPr/>
        </p:nvSpPr>
        <p:spPr>
          <a:xfrm>
            <a:off x="3642881" y="2679402"/>
            <a:ext cx="898003" cy="461665"/>
          </a:xfrm>
          <a:prstGeom prst="rect">
            <a:avLst/>
          </a:prstGeom>
          <a:noFill/>
        </p:spPr>
        <p:txBody>
          <a:bodyPr wrap="none" rtlCol="0">
            <a:spAutoFit/>
          </a:bodyPr>
          <a:lstStyle/>
          <a:p>
            <a:r>
              <a:rPr lang="en-US">
                <a:solidFill>
                  <a:schemeClr val="bg1"/>
                </a:solidFill>
              </a:rPr>
              <a:t>z~0-1</a:t>
            </a:r>
            <a:endParaRPr lang="en-US" dirty="0">
              <a:solidFill>
                <a:schemeClr val="bg1"/>
              </a:solidFill>
            </a:endParaRPr>
          </a:p>
        </p:txBody>
      </p:sp>
      <p:pic>
        <p:nvPicPr>
          <p:cNvPr id="15" name="Picture 14">
            <a:extLst>
              <a:ext uri="{FF2B5EF4-FFF2-40B4-BE49-F238E27FC236}">
                <a16:creationId xmlns:a16="http://schemas.microsoft.com/office/drawing/2014/main" id="{4663B52F-0B69-62DC-39A8-BC0FDF188EFF}"/>
              </a:ext>
            </a:extLst>
          </p:cNvPr>
          <p:cNvPicPr>
            <a:picLocks noChangeAspect="1"/>
          </p:cNvPicPr>
          <p:nvPr/>
        </p:nvPicPr>
        <p:blipFill>
          <a:blip r:embed="rId3"/>
          <a:stretch>
            <a:fillRect/>
          </a:stretch>
        </p:blipFill>
        <p:spPr>
          <a:xfrm>
            <a:off x="18803" y="25400"/>
            <a:ext cx="5273976" cy="6858000"/>
          </a:xfrm>
          <a:prstGeom prst="rect">
            <a:avLst/>
          </a:prstGeom>
          <a:solidFill>
            <a:schemeClr val="tx1"/>
          </a:solidFill>
        </p:spPr>
      </p:pic>
    </p:spTree>
    <p:extLst>
      <p:ext uri="{BB962C8B-B14F-4D97-AF65-F5344CB8AC3E}">
        <p14:creationId xmlns:p14="http://schemas.microsoft.com/office/powerpoint/2010/main" val="3359733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How do we solve it?</a:t>
            </a:r>
          </a:p>
        </p:txBody>
      </p:sp>
      <p:sp>
        <p:nvSpPr>
          <p:cNvPr id="7" name="Content Placeholder 6"/>
          <p:cNvSpPr>
            <a:spLocks noGrp="1"/>
          </p:cNvSpPr>
          <p:nvPr>
            <p:ph sz="half" idx="1"/>
          </p:nvPr>
        </p:nvSpPr>
        <p:spPr/>
        <p:txBody>
          <a:bodyPr/>
          <a:lstStyle/>
          <a:p>
            <a:endParaRPr lang="en-US"/>
          </a:p>
        </p:txBody>
      </p:sp>
      <p:sp>
        <p:nvSpPr>
          <p:cNvPr id="8" name="Content Placeholder 7"/>
          <p:cNvSpPr>
            <a:spLocks noGrp="1"/>
          </p:cNvSpPr>
          <p:nvPr>
            <p:ph sz="half" idx="2"/>
          </p:nvPr>
        </p:nvSpPr>
        <p:spPr>
          <a:xfrm>
            <a:off x="5133975" y="1707273"/>
            <a:ext cx="3886200" cy="4351338"/>
          </a:xfrm>
        </p:spPr>
        <p:txBody>
          <a:bodyPr/>
          <a:lstStyle/>
          <a:p>
            <a:r>
              <a:rPr lang="en-US" dirty="0"/>
              <a:t>Increase expansion rate just before recombination</a:t>
            </a:r>
          </a:p>
          <a:p>
            <a:pPr lvl="1"/>
            <a:r>
              <a:rPr lang="en-US" dirty="0"/>
              <a:t>New relativistic particle?</a:t>
            </a:r>
          </a:p>
          <a:p>
            <a:pPr lvl="1"/>
            <a:r>
              <a:rPr lang="en-US" dirty="0"/>
              <a:t>Early Dark Energy?</a:t>
            </a:r>
          </a:p>
          <a:p>
            <a:r>
              <a:rPr lang="en-US" dirty="0"/>
              <a:t>There may be already a  signature of this effect in CMB data, although at low significance</a:t>
            </a:r>
          </a:p>
        </p:txBody>
      </p:sp>
      <p:sp>
        <p:nvSpPr>
          <p:cNvPr id="9" name="TextBox 8"/>
          <p:cNvSpPr txBox="1"/>
          <p:nvPr/>
        </p:nvSpPr>
        <p:spPr>
          <a:xfrm>
            <a:off x="5410200" y="5943600"/>
            <a:ext cx="2994731" cy="461665"/>
          </a:xfrm>
          <a:prstGeom prst="rect">
            <a:avLst/>
          </a:prstGeom>
          <a:noFill/>
        </p:spPr>
        <p:txBody>
          <a:bodyPr wrap="none" rtlCol="0">
            <a:spAutoFit/>
          </a:bodyPr>
          <a:lstStyle/>
          <a:p>
            <a:r>
              <a:rPr lang="en-US" dirty="0" err="1"/>
              <a:t>Knokx</a:t>
            </a:r>
            <a:r>
              <a:rPr lang="en-US" dirty="0"/>
              <a:t> &amp; </a:t>
            </a:r>
            <a:r>
              <a:rPr lang="en-US" dirty="0" err="1"/>
              <a:t>Millea</a:t>
            </a:r>
            <a:r>
              <a:rPr lang="en-US" dirty="0"/>
              <a:t> 2019</a:t>
            </a:r>
          </a:p>
        </p:txBody>
      </p:sp>
      <p:pic>
        <p:nvPicPr>
          <p:cNvPr id="3" name="Picture 2"/>
          <p:cNvPicPr>
            <a:picLocks noChangeAspect="1"/>
          </p:cNvPicPr>
          <p:nvPr/>
        </p:nvPicPr>
        <p:blipFill>
          <a:blip r:embed="rId2"/>
          <a:stretch>
            <a:fillRect/>
          </a:stretch>
        </p:blipFill>
        <p:spPr>
          <a:xfrm>
            <a:off x="89486" y="1707273"/>
            <a:ext cx="4964527" cy="4430068"/>
          </a:xfrm>
          <a:prstGeom prst="rect">
            <a:avLst/>
          </a:prstGeom>
        </p:spPr>
      </p:pic>
    </p:spTree>
    <p:extLst>
      <p:ext uri="{BB962C8B-B14F-4D97-AF65-F5344CB8AC3E}">
        <p14:creationId xmlns:p14="http://schemas.microsoft.com/office/powerpoint/2010/main" val="1918724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Solutions appear non-trivial</a:t>
            </a:r>
          </a:p>
        </p:txBody>
      </p:sp>
      <p:pic>
        <p:nvPicPr>
          <p:cNvPr id="3" name="Picture 2">
            <a:extLst>
              <a:ext uri="{FF2B5EF4-FFF2-40B4-BE49-F238E27FC236}">
                <a16:creationId xmlns:a16="http://schemas.microsoft.com/office/drawing/2014/main" id="{F9F3ADCE-C7FC-4C52-2A24-3AF74E4D90FF}"/>
              </a:ext>
            </a:extLst>
          </p:cNvPr>
          <p:cNvPicPr>
            <a:picLocks noChangeAspect="1"/>
          </p:cNvPicPr>
          <p:nvPr/>
        </p:nvPicPr>
        <p:blipFill>
          <a:blip r:embed="rId2"/>
          <a:stretch>
            <a:fillRect/>
          </a:stretch>
        </p:blipFill>
        <p:spPr>
          <a:xfrm>
            <a:off x="1143000" y="1690689"/>
            <a:ext cx="7035800" cy="4724400"/>
          </a:xfrm>
          <a:prstGeom prst="rect">
            <a:avLst/>
          </a:prstGeom>
          <a:solidFill>
            <a:schemeClr val="tx1"/>
          </a:solidFill>
        </p:spPr>
      </p:pic>
    </p:spTree>
    <p:extLst>
      <p:ext uri="{BB962C8B-B14F-4D97-AF65-F5344CB8AC3E}">
        <p14:creationId xmlns:p14="http://schemas.microsoft.com/office/powerpoint/2010/main" val="2750390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 plot thickens with DESI</a:t>
            </a:r>
          </a:p>
        </p:txBody>
      </p:sp>
      <p:sp>
        <p:nvSpPr>
          <p:cNvPr id="5" name="TextBox 4">
            <a:extLst>
              <a:ext uri="{FF2B5EF4-FFF2-40B4-BE49-F238E27FC236}">
                <a16:creationId xmlns:a16="http://schemas.microsoft.com/office/drawing/2014/main" id="{DD75F979-6DDA-F39C-6BF1-D2FFC3C4B37F}"/>
              </a:ext>
            </a:extLst>
          </p:cNvPr>
          <p:cNvSpPr txBox="1"/>
          <p:nvPr/>
        </p:nvSpPr>
        <p:spPr>
          <a:xfrm>
            <a:off x="304800" y="1447800"/>
            <a:ext cx="8534400" cy="4770537"/>
          </a:xfrm>
          <a:prstGeom prst="rect">
            <a:avLst/>
          </a:prstGeom>
          <a:solidFill>
            <a:schemeClr val="bg1"/>
          </a:solidFill>
        </p:spPr>
        <p:txBody>
          <a:bodyPr wrap="square">
            <a:spAutoFit/>
          </a:bodyPr>
          <a:lstStyle/>
          <a:p>
            <a:br>
              <a:rPr lang="en-US" dirty="0">
                <a:effectLst/>
                <a:latin typeface="Times New Roman" panose="02020603050405020304" pitchFamily="18" charset="0"/>
              </a:rPr>
            </a:br>
            <a:endParaRPr lang="en-US" dirty="0">
              <a:effectLst/>
              <a:latin typeface="Times New Roman" panose="02020603050405020304" pitchFamily="18" charset="0"/>
            </a:endParaRPr>
          </a:p>
          <a:p>
            <a:pPr algn="ctr"/>
            <a:r>
              <a:rPr lang="en-US" sz="1600" b="1" dirty="0">
                <a:effectLst/>
                <a:latin typeface="Times New Roman" panose="02020603050405020304" pitchFamily="18" charset="0"/>
                <a:cs typeface="Times New Roman" panose="02020603050405020304" pitchFamily="18" charset="0"/>
              </a:rPr>
              <a:t>DESI and the Hubble tension in light of modified recombination</a:t>
            </a:r>
            <a:endParaRPr lang="en-US" sz="1600" dirty="0">
              <a:effectLst/>
              <a:latin typeface="Times New Roman" panose="02020603050405020304" pitchFamily="18" charset="0"/>
              <a:cs typeface="Times New Roman" panose="02020603050405020304" pitchFamily="18" charset="0"/>
            </a:endParaRPr>
          </a:p>
          <a:p>
            <a:pPr algn="ctr"/>
            <a:r>
              <a:rPr lang="en-US" sz="1600" dirty="0">
                <a:effectLst/>
                <a:latin typeface="Times New Roman" panose="02020603050405020304" pitchFamily="18" charset="0"/>
                <a:cs typeface="Times New Roman" panose="02020603050405020304" pitchFamily="18" charset="0"/>
              </a:rPr>
              <a:t>Gabriel P. Lynch</a:t>
            </a:r>
            <a:r>
              <a:rPr lang="en-US" sz="1600" baseline="30000" dirty="0">
                <a:effectLst/>
                <a:latin typeface="Times New Roman" panose="02020603050405020304" pitchFamily="18" charset="0"/>
                <a:cs typeface="Times New Roman" panose="02020603050405020304" pitchFamily="18" charset="0"/>
              </a:rPr>
              <a:t>1</a:t>
            </a:r>
            <a:r>
              <a:rPr lang="en-US" sz="1600" dirty="0">
                <a:effectLst/>
                <a:latin typeface="Times New Roman" panose="02020603050405020304" pitchFamily="18" charset="0"/>
                <a:cs typeface="Times New Roman" panose="02020603050405020304" pitchFamily="18" charset="0"/>
              </a:rPr>
              <a:t>,</a:t>
            </a:r>
            <a:r>
              <a:rPr lang="en-US" sz="1600" i="1" baseline="30000" dirty="0">
                <a:solidFill>
                  <a:srgbClr val="FF0000"/>
                </a:solidFill>
                <a:effectLst/>
                <a:latin typeface="Times New Roman" panose="02020603050405020304" pitchFamily="18" charset="0"/>
                <a:cs typeface="Times New Roman" panose="02020603050405020304" pitchFamily="18" charset="0"/>
                <a:hlinkClick r:id="rId2"/>
              </a:rPr>
              <a:t>∗</a:t>
            </a:r>
            <a:r>
              <a:rPr lang="en-US" sz="1600" i="1" dirty="0">
                <a:solidFill>
                  <a:srgbClr val="FF0000"/>
                </a:solidFill>
                <a:effectLst/>
                <a:latin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cs typeface="Times New Roman" panose="02020603050405020304" pitchFamily="18" charset="0"/>
              </a:rPr>
              <a:t>Lloyd Knox</a:t>
            </a:r>
            <a:r>
              <a:rPr lang="en-US" sz="1600" baseline="30000" dirty="0">
                <a:effectLst/>
                <a:latin typeface="Times New Roman" panose="02020603050405020304" pitchFamily="18" charset="0"/>
                <a:cs typeface="Times New Roman" panose="02020603050405020304" pitchFamily="18" charset="0"/>
              </a:rPr>
              <a:t>1</a:t>
            </a:r>
            <a:r>
              <a:rPr lang="en-US" sz="1600" dirty="0">
                <a:effectLst/>
                <a:latin typeface="Times New Roman" panose="02020603050405020304" pitchFamily="18" charset="0"/>
                <a:cs typeface="Times New Roman" panose="02020603050405020304" pitchFamily="18" charset="0"/>
              </a:rPr>
              <a:t>, and Jens Chluba</a:t>
            </a:r>
            <a:r>
              <a:rPr lang="en-US" sz="1600" baseline="30000" dirty="0">
                <a:effectLst/>
                <a:latin typeface="Times New Roman" panose="02020603050405020304" pitchFamily="18" charset="0"/>
                <a:cs typeface="Times New Roman" panose="02020603050405020304" pitchFamily="18" charset="0"/>
              </a:rPr>
              <a:t>2</a:t>
            </a:r>
            <a:endParaRPr lang="en-US" sz="1600" dirty="0">
              <a:effectLst/>
              <a:latin typeface="Times New Roman" panose="02020603050405020304" pitchFamily="18" charset="0"/>
              <a:cs typeface="Times New Roman" panose="02020603050405020304" pitchFamily="18" charset="0"/>
            </a:endParaRPr>
          </a:p>
          <a:p>
            <a:pPr algn="ctr"/>
            <a:r>
              <a:rPr lang="en-US" sz="1600" baseline="30000" dirty="0">
                <a:effectLst/>
                <a:latin typeface="Times New Roman" panose="02020603050405020304" pitchFamily="18" charset="0"/>
                <a:cs typeface="Times New Roman" panose="02020603050405020304" pitchFamily="18" charset="0"/>
              </a:rPr>
              <a:t>1</a:t>
            </a:r>
            <a:r>
              <a:rPr lang="en-US" sz="1600" i="1" dirty="0">
                <a:effectLst/>
                <a:latin typeface="Times New Roman" panose="02020603050405020304" pitchFamily="18" charset="0"/>
                <a:cs typeface="Times New Roman" panose="02020603050405020304" pitchFamily="18" charset="0"/>
              </a:rPr>
              <a:t>Department of Physics and Astronomy, University of California, Davis, CA, USA 95616 </a:t>
            </a:r>
            <a:r>
              <a:rPr lang="en-US" sz="1600" baseline="30000" dirty="0">
                <a:effectLst/>
                <a:latin typeface="Times New Roman" panose="02020603050405020304" pitchFamily="18" charset="0"/>
                <a:cs typeface="Times New Roman" panose="02020603050405020304" pitchFamily="18" charset="0"/>
              </a:rPr>
              <a:t>2</a:t>
            </a:r>
            <a:r>
              <a:rPr lang="en-US" sz="1600" i="1" dirty="0">
                <a:effectLst/>
                <a:latin typeface="Times New Roman" panose="02020603050405020304" pitchFamily="18" charset="0"/>
                <a:cs typeface="Times New Roman" panose="02020603050405020304" pitchFamily="18" charset="0"/>
              </a:rPr>
              <a:t>Jodrell Bank Centre for Astrophysics, University of Manchester, Manchester M13 9PL, UK </a:t>
            </a:r>
            <a:r>
              <a:rPr lang="en-US" sz="1600" dirty="0">
                <a:effectLst/>
                <a:latin typeface="Times New Roman" panose="02020603050405020304" pitchFamily="18" charset="0"/>
                <a:cs typeface="Times New Roman" panose="02020603050405020304" pitchFamily="18" charset="0"/>
              </a:rPr>
              <a:t>(Dated: June 17, 2024)</a:t>
            </a:r>
          </a:p>
          <a:p>
            <a:pPr algn="just"/>
            <a:r>
              <a:rPr lang="en-US" sz="1600" dirty="0">
                <a:effectLst/>
                <a:latin typeface="Times New Roman" panose="02020603050405020304" pitchFamily="18" charset="0"/>
                <a:cs typeface="Times New Roman" panose="02020603050405020304" pitchFamily="18" charset="0"/>
              </a:rPr>
              <a:t>Recent measurements and analyses from the Dark Energy Spectroscopic Instrument (DESI) Col- </a:t>
            </a:r>
            <a:r>
              <a:rPr lang="en-US" sz="1600" dirty="0" err="1">
                <a:effectLst/>
                <a:latin typeface="Times New Roman" panose="02020603050405020304" pitchFamily="18" charset="0"/>
                <a:cs typeface="Times New Roman" panose="02020603050405020304" pitchFamily="18" charset="0"/>
              </a:rPr>
              <a:t>laboration</a:t>
            </a:r>
            <a:r>
              <a:rPr lang="en-US" sz="1600" dirty="0">
                <a:effectLst/>
                <a:latin typeface="Times New Roman" panose="02020603050405020304" pitchFamily="18" charset="0"/>
                <a:cs typeface="Times New Roman" panose="02020603050405020304" pitchFamily="18" charset="0"/>
              </a:rPr>
              <a:t> and supernova surveys combined with cosmic microwave background (CMB) observations, indicate that the dark energy density changes over time. Here we explore the possibility that the dark energy density is constant, but that the cosmological recombination history differs substantially from that in </a:t>
            </a:r>
            <a:r>
              <a:rPr lang="el-GR" sz="1600" dirty="0">
                <a:effectLst/>
                <a:latin typeface="Times New Roman" panose="02020603050405020304" pitchFamily="18" charset="0"/>
                <a:cs typeface="Times New Roman" panose="02020603050405020304" pitchFamily="18" charset="0"/>
              </a:rPr>
              <a:t>Λ</a:t>
            </a:r>
            <a:r>
              <a:rPr lang="en-US" sz="1600" dirty="0">
                <a:effectLst/>
                <a:latin typeface="Times New Roman" panose="02020603050405020304" pitchFamily="18" charset="0"/>
                <a:cs typeface="Times New Roman" panose="02020603050405020304" pitchFamily="18" charset="0"/>
              </a:rPr>
              <a:t>CDM. When we free up the ionization history, but otherwise assume the standard cosmological model, we find the combination of CMB and DESI data prefer </a:t>
            </a:r>
            <a:r>
              <a:rPr lang="en-US" sz="1600" dirty="0" err="1">
                <a:effectLst/>
                <a:latin typeface="Times New Roman" panose="02020603050405020304" pitchFamily="18" charset="0"/>
                <a:cs typeface="Times New Roman" panose="02020603050405020304" pitchFamily="18" charset="0"/>
              </a:rPr>
              <a:t>i</a:t>
            </a:r>
            <a:r>
              <a:rPr lang="en-US" sz="1600" dirty="0">
                <a:effectLst/>
                <a:latin typeface="Times New Roman" panose="02020603050405020304" pitchFamily="18" charset="0"/>
                <a:cs typeface="Times New Roman" panose="02020603050405020304" pitchFamily="18" charset="0"/>
              </a:rPr>
              <a:t>) early recombination qualitatively similar to models with small-scale clumping, ii) a value of </a:t>
            </a:r>
            <a:r>
              <a:rPr lang="en-US" sz="1600" i="1" dirty="0">
                <a:effectLst/>
                <a:latin typeface="Times New Roman" panose="02020603050405020304" pitchFamily="18" charset="0"/>
                <a:cs typeface="Times New Roman" panose="02020603050405020304" pitchFamily="18" charset="0"/>
              </a:rPr>
              <a:t>H</a:t>
            </a:r>
            <a:r>
              <a:rPr lang="en-US" sz="1600" dirty="0">
                <a:effectLst/>
                <a:latin typeface="Times New Roman" panose="02020603050405020304" pitchFamily="18" charset="0"/>
                <a:cs typeface="Times New Roman" panose="02020603050405020304" pitchFamily="18" charset="0"/>
              </a:rPr>
              <a:t>0 consistent with the es- </a:t>
            </a:r>
            <a:r>
              <a:rPr lang="en-US" sz="1600" dirty="0" err="1">
                <a:effectLst/>
                <a:latin typeface="Times New Roman" panose="02020603050405020304" pitchFamily="18" charset="0"/>
                <a:cs typeface="Times New Roman" panose="02020603050405020304" pitchFamily="18" charset="0"/>
              </a:rPr>
              <a:t>timate</a:t>
            </a:r>
            <a:r>
              <a:rPr lang="en-US" sz="1600" dirty="0">
                <a:effectLst/>
                <a:latin typeface="Times New Roman" panose="02020603050405020304" pitchFamily="18" charset="0"/>
                <a:cs typeface="Times New Roman" panose="02020603050405020304" pitchFamily="18" charset="0"/>
              </a:rPr>
              <a:t> from the SH0ES Collaboration at the 2</a:t>
            </a:r>
            <a:r>
              <a:rPr lang="el-GR" sz="1600" i="1" dirty="0">
                <a:effectLst/>
                <a:latin typeface="Times New Roman" panose="02020603050405020304" pitchFamily="18" charset="0"/>
                <a:cs typeface="Times New Roman" panose="02020603050405020304" pitchFamily="18" charset="0"/>
              </a:rPr>
              <a:t>σ </a:t>
            </a:r>
            <a:r>
              <a:rPr lang="en-US" sz="1600" dirty="0">
                <a:effectLst/>
                <a:latin typeface="Times New Roman" panose="02020603050405020304" pitchFamily="18" charset="0"/>
                <a:cs typeface="Times New Roman" panose="02020603050405020304" pitchFamily="18" charset="0"/>
              </a:rPr>
              <a:t>level, and iii) a higher CMB lensing power, which takes pressure off of otherwise tight constraints on the sum of neutrino masses. Our work provides additional motivation for finding physical models that lead to the small-scale clumping that can theoretically explain the ionization history preferred by DESI and CMB data.</a:t>
            </a:r>
          </a:p>
        </p:txBody>
      </p:sp>
    </p:spTree>
    <p:extLst>
      <p:ext uri="{BB962C8B-B14F-4D97-AF65-F5344CB8AC3E}">
        <p14:creationId xmlns:p14="http://schemas.microsoft.com/office/powerpoint/2010/main" val="40190017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126003</TotalTime>
  <Words>1949</Words>
  <Application>Microsoft Macintosh PowerPoint</Application>
  <PresentationFormat>On-screen Show (4:3)</PresentationFormat>
  <Paragraphs>232</Paragraphs>
  <Slides>52</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Calibri Light</vt:lpstr>
      <vt:lpstr>Century Gothic</vt:lpstr>
      <vt:lpstr>Goudy Old Style</vt:lpstr>
      <vt:lpstr>Times New Roman</vt:lpstr>
      <vt:lpstr>Wingdings 2</vt:lpstr>
      <vt:lpstr>Office Theme</vt:lpstr>
      <vt:lpstr>Dark Matter and Cosmology from Strong Lenses in the age of Roman</vt:lpstr>
      <vt:lpstr>Outline</vt:lpstr>
      <vt:lpstr>The view from Earth: standard model of particle physics</vt:lpstr>
      <vt:lpstr>The Dark Universe</vt:lpstr>
      <vt:lpstr>The Hubble tension and hints of new physics</vt:lpstr>
      <vt:lpstr>The H0 tension as of 2023</vt:lpstr>
      <vt:lpstr>How do we solve it?</vt:lpstr>
      <vt:lpstr>Solutions appear non-trivial</vt:lpstr>
      <vt:lpstr>The plot thickens with DESI</vt:lpstr>
      <vt:lpstr>What’s dark matter?</vt:lpstr>
      <vt:lpstr>A particle theorist’s view</vt:lpstr>
      <vt:lpstr>An observer’s view</vt:lpstr>
      <vt:lpstr>A simulator’s view</vt:lpstr>
      <vt:lpstr>Time delay cosmography</vt:lpstr>
      <vt:lpstr>Cosmography from time delays:  how does it work?</vt:lpstr>
      <vt:lpstr>Time delay distance in practice</vt:lpstr>
      <vt:lpstr>Modern time delay cosmography</vt:lpstr>
      <vt:lpstr>Cosmography with strong lenses: the 4 problems solved</vt:lpstr>
      <vt:lpstr>Methodology - Blindness</vt:lpstr>
      <vt:lpstr>Results from the six-lens sample:  5.3 sigma tension</vt:lpstr>
      <vt:lpstr>Extraordinary Claims Require Extraordinary Evidence</vt:lpstr>
      <vt:lpstr>Successful Systematic checks</vt:lpstr>
      <vt:lpstr>Revisiting assumptions</vt:lpstr>
      <vt:lpstr>Mass profile assumption</vt:lpstr>
      <vt:lpstr>Mass profile assumption</vt:lpstr>
      <vt:lpstr>What’s the most general mass profile? Mass sheet transformation</vt:lpstr>
      <vt:lpstr>Relaxing Assumptions</vt:lpstr>
      <vt:lpstr>Towards a 1% measurement with no assumptions on mass profile</vt:lpstr>
      <vt:lpstr>A multi-pronged approach</vt:lpstr>
      <vt:lpstr>What’s dark matter?</vt:lpstr>
      <vt:lpstr>Subhalos as a probe of The NATURE OF DARK MATTER</vt:lpstr>
      <vt:lpstr>Dark satellites in CDM vs WDM</vt:lpstr>
      <vt:lpstr>PowerPoint Presentation</vt:lpstr>
      <vt:lpstr>Flux Ratio Anomalies</vt:lpstr>
      <vt:lpstr>PowerPoint Presentation</vt:lpstr>
      <vt:lpstr>PowerPoint Presentation</vt:lpstr>
      <vt:lpstr>PowerPoint Presentation</vt:lpstr>
      <vt:lpstr>Flux ratio anomalies: RESULTS </vt:lpstr>
      <vt:lpstr>Flux ratio anomalies:  Future Prospects 1</vt:lpstr>
      <vt:lpstr>Flux ratio anomalies:  Future Prospects 2</vt:lpstr>
      <vt:lpstr>The Roman Revolution</vt:lpstr>
      <vt:lpstr>The Roman Revolution</vt:lpstr>
      <vt:lpstr>The Roman Revolution</vt:lpstr>
      <vt:lpstr>Strong lenses quasars will not be rare anymore!</vt:lpstr>
      <vt:lpstr>Strong lensed Sn will not be rare anymore!</vt:lpstr>
      <vt:lpstr>Follow-up. I: lens models</vt:lpstr>
      <vt:lpstr>Follow-up. II: time delays</vt:lpstr>
      <vt:lpstr>Follow-up. III: redshifts and kinematics</vt:lpstr>
      <vt:lpstr>Follow-up. IV. Flux ratios</vt:lpstr>
      <vt:lpstr>Example of time delay cosmography power in wCDM</vt:lpstr>
      <vt:lpstr>Summary</vt:lpstr>
      <vt:lpstr>The end</vt:lpstr>
    </vt:vector>
  </TitlesOfParts>
  <Company>University of California Santa Barbara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matter and black holes over cosmic time</dc:title>
  <dc:creator>Tommaso Lorenzo Treu</dc:creator>
  <cp:lastModifiedBy>tt</cp:lastModifiedBy>
  <cp:revision>556</cp:revision>
  <cp:lastPrinted>2016-10-21T00:13:48Z</cp:lastPrinted>
  <dcterms:created xsi:type="dcterms:W3CDTF">2011-03-15T00:31:49Z</dcterms:created>
  <dcterms:modified xsi:type="dcterms:W3CDTF">2024-07-06T06:05:53Z</dcterms:modified>
</cp:coreProperties>
</file>