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24" roundtripDataSignature="AMtx7mg1m+AeEuJmaz4QcUgOgzBQ6n8j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E8FB1C5-0673-46D9-8F0A-58091C985813}">
  <a:tblStyle styleId="{7E8FB1C5-0673-46D9-8F0A-58091C98581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24" Type="http://customschemas.google.com/relationships/presentationmetadata" Target="metadata"/><Relationship Id="rId12" Type="http://schemas.openxmlformats.org/officeDocument/2006/relationships/slide" Target="slides/slide6.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eaec1ff5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g2eaec1ff53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c7880462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2bc7880462c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bc7880462c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2bc7880462c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bc7880462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2bc7880462c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eaec1ff53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g2eaec1ff53e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eaec1ff53e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2eaec1ff53e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bc7880462c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2bc7880462c_0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aec1ff53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2eaec1ff53e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eaec1ff53e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g2eaec1ff53e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5873cc964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g25873cc9644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b9347ec0b2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g2b9347ec0b2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eaec1ff53e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g2eaec1ff53e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eaec1ff53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g2eaec1ff53e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bc7880462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g2bc7880462c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bc7880462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g2bc7880462c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bc7880462c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g2bc7880462c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bc7880462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2bc7880462c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g2b9347ec0b2_1_11"/>
          <p:cNvSpPr txBox="1"/>
          <p:nvPr>
            <p:ph type="title"/>
          </p:nvPr>
        </p:nvSpPr>
        <p:spPr>
          <a:xfrm>
            <a:off x="628650" y="273844"/>
            <a:ext cx="7886700" cy="419175"/>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2E5597"/>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2" name="Google Shape;52;g2b9347ec0b2_1_11"/>
          <p:cNvSpPr txBox="1"/>
          <p:nvPr>
            <p:ph idx="1" type="body"/>
          </p:nvPr>
        </p:nvSpPr>
        <p:spPr>
          <a:xfrm>
            <a:off x="628650" y="854258"/>
            <a:ext cx="7886700" cy="3832373"/>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2E5597"/>
              </a:buClr>
              <a:buSzPts val="1400"/>
              <a:buChar char="●"/>
              <a:defRPr sz="1100"/>
            </a:lvl1pPr>
            <a:lvl2pPr indent="-317500" lvl="1" marL="914400" algn="l">
              <a:lnSpc>
                <a:spcPct val="90000"/>
              </a:lnSpc>
              <a:spcBef>
                <a:spcPts val="400"/>
              </a:spcBef>
              <a:spcAft>
                <a:spcPts val="0"/>
              </a:spcAft>
              <a:buClr>
                <a:srgbClr val="2E5597"/>
              </a:buClr>
              <a:buSzPts val="1400"/>
              <a:buChar char="○"/>
              <a:defRPr sz="1100"/>
            </a:lvl2pPr>
            <a:lvl3pPr indent="-317500" lvl="2" marL="1371600" algn="l">
              <a:lnSpc>
                <a:spcPct val="90000"/>
              </a:lnSpc>
              <a:spcBef>
                <a:spcPts val="400"/>
              </a:spcBef>
              <a:spcAft>
                <a:spcPts val="0"/>
              </a:spcAft>
              <a:buClr>
                <a:srgbClr val="2E5597"/>
              </a:buClr>
              <a:buSzPts val="1400"/>
              <a:buChar char="■"/>
              <a:defRPr sz="1100"/>
            </a:lvl3pPr>
            <a:lvl4pPr indent="-317500" lvl="3" marL="1828800" algn="l">
              <a:lnSpc>
                <a:spcPct val="90000"/>
              </a:lnSpc>
              <a:spcBef>
                <a:spcPts val="400"/>
              </a:spcBef>
              <a:spcAft>
                <a:spcPts val="0"/>
              </a:spcAft>
              <a:buClr>
                <a:srgbClr val="2E5597"/>
              </a:buClr>
              <a:buSzPts val="1400"/>
              <a:buChar char="●"/>
              <a:defRPr sz="1100"/>
            </a:lvl4pPr>
            <a:lvl5pPr indent="-317500" lvl="4" marL="2286000" algn="l">
              <a:lnSpc>
                <a:spcPct val="90000"/>
              </a:lnSpc>
              <a:spcBef>
                <a:spcPts val="400"/>
              </a:spcBef>
              <a:spcAft>
                <a:spcPts val="0"/>
              </a:spcAft>
              <a:buClr>
                <a:srgbClr val="2E5597"/>
              </a:buClr>
              <a:buSzPts val="1400"/>
              <a:buChar char="○"/>
              <a:defRPr sz="1100"/>
            </a:lvl5pPr>
            <a:lvl6pPr indent="-317500" lvl="5" marL="2743200" algn="l">
              <a:lnSpc>
                <a:spcPct val="90000"/>
              </a:lnSpc>
              <a:spcBef>
                <a:spcPts val="400"/>
              </a:spcBef>
              <a:spcAft>
                <a:spcPts val="0"/>
              </a:spcAft>
              <a:buClr>
                <a:schemeClr val="dk1"/>
              </a:buClr>
              <a:buSzPts val="1400"/>
              <a:buChar char="■"/>
              <a:defRPr sz="1100"/>
            </a:lvl6pPr>
            <a:lvl7pPr indent="-317500" lvl="6" marL="3200400" algn="l">
              <a:lnSpc>
                <a:spcPct val="90000"/>
              </a:lnSpc>
              <a:spcBef>
                <a:spcPts val="400"/>
              </a:spcBef>
              <a:spcAft>
                <a:spcPts val="0"/>
              </a:spcAft>
              <a:buClr>
                <a:schemeClr val="dk1"/>
              </a:buClr>
              <a:buSzPts val="1400"/>
              <a:buChar char="●"/>
              <a:defRPr sz="1100"/>
            </a:lvl7pPr>
            <a:lvl8pPr indent="-317500" lvl="7" marL="3657600" algn="l">
              <a:lnSpc>
                <a:spcPct val="90000"/>
              </a:lnSpc>
              <a:spcBef>
                <a:spcPts val="400"/>
              </a:spcBef>
              <a:spcAft>
                <a:spcPts val="0"/>
              </a:spcAft>
              <a:buClr>
                <a:schemeClr val="dk1"/>
              </a:buClr>
              <a:buSzPts val="1400"/>
              <a:buChar char="○"/>
              <a:defRPr sz="1100"/>
            </a:lvl8pPr>
            <a:lvl9pPr indent="-317500" lvl="8" marL="4114800" algn="l">
              <a:lnSpc>
                <a:spcPct val="90000"/>
              </a:lnSpc>
              <a:spcBef>
                <a:spcPts val="400"/>
              </a:spcBef>
              <a:spcAft>
                <a:spcPts val="0"/>
              </a:spcAft>
              <a:buClr>
                <a:schemeClr val="dk1"/>
              </a:buClr>
              <a:buSzPts val="1400"/>
              <a:buChar char="■"/>
              <a:defRPr sz="1100"/>
            </a:lvl9pPr>
          </a:lstStyle>
          <a:p/>
        </p:txBody>
      </p:sp>
      <p:sp>
        <p:nvSpPr>
          <p:cNvPr id="53" name="Google Shape;53;g2b9347ec0b2_1_11"/>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g2b9347ec0b2_1_11"/>
          <p:cNvSpPr txBox="1"/>
          <p:nvPr>
            <p:ph idx="11" type="ftr"/>
          </p:nvPr>
        </p:nvSpPr>
        <p:spPr>
          <a:xfrm>
            <a:off x="628650" y="4767263"/>
            <a:ext cx="78867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5" name="Google Shape;55;g2b9347ec0b2_1_11"/>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rmAutofit/>
          </a:bodyPr>
          <a:lstStyle>
            <a:lvl1pPr indent="0" lvl="0" marL="0" marR="0" algn="l">
              <a:lnSpc>
                <a:spcPct val="100000"/>
              </a:lnSpc>
              <a:spcBef>
                <a:spcPts val="0"/>
              </a:spcBef>
              <a:spcAft>
                <a:spcPts val="0"/>
              </a:spcAft>
              <a:buClr>
                <a:srgbClr val="000000"/>
              </a:buClr>
              <a:buSzPts val="1000"/>
              <a:buFont typeface="Arial"/>
              <a:buNone/>
              <a:defRPr b="0" i="0" sz="14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000"/>
              <a:buFont typeface="Arial"/>
              <a:buNone/>
              <a:defRPr b="0" i="0" sz="14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000"/>
              <a:buFont typeface="Arial"/>
              <a:buNone/>
              <a:defRPr b="0" i="0" sz="14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000"/>
              <a:buFont typeface="Arial"/>
              <a:buNone/>
              <a:defRPr b="0" i="0" sz="14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000"/>
              <a:buFont typeface="Arial"/>
              <a:buNone/>
              <a:defRPr b="0" i="0" sz="14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000"/>
              <a:buFont typeface="Arial"/>
              <a:buNone/>
              <a:defRPr b="0" i="0" sz="14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000"/>
              <a:buFont typeface="Arial"/>
              <a:buNone/>
              <a:defRPr b="0" i="0" sz="14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000"/>
              <a:buFont typeface="Arial"/>
              <a:buNone/>
              <a:defRPr b="0" i="0" sz="14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0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1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1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1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1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1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14"/>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1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14"/>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0" name="Google Shape;40;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4.jp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hyperlink" Target="https://www.nasa.gov/missions/roman-space-telescope/nasas-roman-mission-gets-cosmic-sneak-peek-from-supercomputers/" TargetMode="External"/><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outerspace.stsci.edu/display/RSWGS/Roman+Working+Group+Sign-Up+For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gif"/><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github.com/matroxel/roman_imsim/tree/v2.0" TargetMode="External"/><Relationship Id="rId4" Type="http://schemas.openxmlformats.org/officeDocument/2006/relationships/hyperlink" Target="https://github.com/LSSTDESC/skyCatalog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pic>
        <p:nvPicPr>
          <p:cNvPr id="60" name="Google Shape;60;g2eaec1ff53e_0_0"/>
          <p:cNvPicPr preferRelativeResize="0"/>
          <p:nvPr/>
        </p:nvPicPr>
        <p:blipFill rotWithShape="1">
          <a:blip r:embed="rId4">
            <a:alphaModFix/>
          </a:blip>
          <a:srcRect b="21397" l="0" r="0" t="20895"/>
          <a:stretch/>
        </p:blipFill>
        <p:spPr>
          <a:xfrm>
            <a:off x="0" y="0"/>
            <a:ext cx="9144001" cy="5279001"/>
          </a:xfrm>
          <a:prstGeom prst="rect">
            <a:avLst/>
          </a:prstGeom>
          <a:noFill/>
          <a:ln>
            <a:noFill/>
          </a:ln>
        </p:spPr>
      </p:pic>
      <p:sp>
        <p:nvSpPr>
          <p:cNvPr id="61" name="Google Shape;61;g2eaec1ff53e_0_0"/>
          <p:cNvSpPr txBox="1"/>
          <p:nvPr>
            <p:ph type="ctrTitle"/>
          </p:nvPr>
        </p:nvSpPr>
        <p:spPr>
          <a:xfrm>
            <a:off x="311700" y="-93625"/>
            <a:ext cx="8520600" cy="1609800"/>
          </a:xfrm>
          <a:prstGeom prst="rect">
            <a:avLst/>
          </a:prstGeom>
          <a:noFill/>
          <a:ln>
            <a:noFill/>
          </a:ln>
          <a:effectLst>
            <a:outerShdw blurRad="57150" rotWithShape="0" algn="bl" dir="5400000" dist="19050">
              <a:srgbClr val="000000">
                <a:alpha val="47840"/>
              </a:srgbClr>
            </a:outerShdw>
          </a:effectLst>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lang="en"/>
              <a:t> Enabling Roman science now: </a:t>
            </a:r>
            <a:endParaRPr/>
          </a:p>
        </p:txBody>
      </p:sp>
      <p:sp>
        <p:nvSpPr>
          <p:cNvPr id="62" name="Google Shape;62;g2eaec1ff53e_0_0"/>
          <p:cNvSpPr txBox="1"/>
          <p:nvPr>
            <p:ph idx="1" type="subTitle"/>
          </p:nvPr>
        </p:nvSpPr>
        <p:spPr>
          <a:xfrm>
            <a:off x="311700" y="1516175"/>
            <a:ext cx="8520600" cy="1693800"/>
          </a:xfrm>
          <a:prstGeom prst="rect">
            <a:avLst/>
          </a:prstGeom>
          <a:noFill/>
          <a:ln>
            <a:noFill/>
          </a:ln>
          <a:effectLst>
            <a:outerShdw blurRad="57150" rotWithShape="0" algn="bl" dir="5400000" dist="19050">
              <a:srgbClr val="000000">
                <a:alpha val="47840"/>
              </a:srgbClr>
            </a:outerShdw>
          </a:effectLst>
        </p:spPr>
        <p:txBody>
          <a:bodyPr anchorCtr="0" anchor="t" bIns="91425" lIns="91425" spcFirstLastPara="1" rIns="91425" wrap="square" tIns="91425">
            <a:normAutofit fontScale="70000" lnSpcReduction="10000"/>
          </a:bodyPr>
          <a:lstStyle/>
          <a:p>
            <a:pPr indent="0" lvl="0" marL="0" rtl="0" algn="ctr">
              <a:spcBef>
                <a:spcPts val="0"/>
              </a:spcBef>
              <a:spcAft>
                <a:spcPts val="0"/>
              </a:spcAft>
              <a:buClr>
                <a:srgbClr val="000000"/>
              </a:buClr>
              <a:buSzPct val="100000"/>
              <a:buFont typeface="Arial"/>
              <a:buNone/>
            </a:pPr>
            <a:r>
              <a:rPr lang="en" sz="5200">
                <a:solidFill>
                  <a:schemeClr val="dk1"/>
                </a:solidFill>
              </a:rPr>
              <a:t>New synthetic Roman+Rubin surveys</a:t>
            </a:r>
            <a:endParaRPr sz="3416">
              <a:solidFill>
                <a:schemeClr val="dk1"/>
              </a:solidFill>
            </a:endParaRPr>
          </a:p>
          <a:p>
            <a:pPr indent="0" lvl="0" marL="0" rtl="0" algn="ctr">
              <a:lnSpc>
                <a:spcPct val="100000"/>
              </a:lnSpc>
              <a:spcBef>
                <a:spcPts val="0"/>
              </a:spcBef>
              <a:spcAft>
                <a:spcPts val="0"/>
              </a:spcAft>
              <a:buSzPct val="112000"/>
              <a:buNone/>
            </a:pPr>
            <a:r>
              <a:t/>
            </a:r>
            <a:endParaRPr sz="2500">
              <a:solidFill>
                <a:schemeClr val="dk1"/>
              </a:solidFill>
            </a:endParaRPr>
          </a:p>
          <a:p>
            <a:pPr indent="0" lvl="0" marL="0" rtl="0" algn="ctr">
              <a:lnSpc>
                <a:spcPct val="100000"/>
              </a:lnSpc>
              <a:spcBef>
                <a:spcPts val="0"/>
              </a:spcBef>
              <a:spcAft>
                <a:spcPts val="0"/>
              </a:spcAft>
              <a:buSzPct val="112000"/>
              <a:buNone/>
            </a:pPr>
            <a:r>
              <a:rPr lang="en" sz="2500">
                <a:solidFill>
                  <a:schemeClr val="dk1"/>
                </a:solidFill>
              </a:rPr>
              <a:t>Michael Troxel</a:t>
            </a:r>
            <a:endParaRPr sz="2500">
              <a:solidFill>
                <a:schemeClr val="dk1"/>
              </a:solidFill>
            </a:endParaRPr>
          </a:p>
          <a:p>
            <a:pPr indent="0" lvl="0" marL="0" rtl="0" algn="ctr">
              <a:lnSpc>
                <a:spcPct val="100000"/>
              </a:lnSpc>
              <a:spcBef>
                <a:spcPts val="0"/>
              </a:spcBef>
              <a:spcAft>
                <a:spcPts val="0"/>
              </a:spcAft>
              <a:buSzPct val="112000"/>
              <a:buNone/>
            </a:pPr>
            <a:r>
              <a:rPr lang="en" sz="2500">
                <a:solidFill>
                  <a:schemeClr val="dk1"/>
                </a:solidFill>
              </a:rPr>
              <a:t>Challenging Theory with Roman</a:t>
            </a:r>
            <a:endParaRPr sz="2500">
              <a:solidFill>
                <a:schemeClr val="dk1"/>
              </a:solidFill>
            </a:endParaRPr>
          </a:p>
          <a:p>
            <a:pPr indent="0" lvl="0" marL="0" rtl="0" algn="ctr">
              <a:lnSpc>
                <a:spcPct val="100000"/>
              </a:lnSpc>
              <a:spcBef>
                <a:spcPts val="0"/>
              </a:spcBef>
              <a:spcAft>
                <a:spcPts val="0"/>
              </a:spcAft>
              <a:buSzPct val="112000"/>
              <a:buNone/>
            </a:pPr>
            <a:r>
              <a:rPr lang="en" sz="2500">
                <a:solidFill>
                  <a:schemeClr val="dk1"/>
                </a:solidFill>
              </a:rPr>
              <a:t>July 9, 2024</a:t>
            </a:r>
            <a:endParaRPr sz="2500">
              <a:solidFill>
                <a:schemeClr val="dk1"/>
              </a:solidFill>
            </a:endParaRPr>
          </a:p>
        </p:txBody>
      </p:sp>
      <p:sp>
        <p:nvSpPr>
          <p:cNvPr id="63" name="Google Shape;63;g2eaec1ff53e_0_0"/>
          <p:cNvSpPr/>
          <p:nvPr/>
        </p:nvSpPr>
        <p:spPr>
          <a:xfrm>
            <a:off x="4477650" y="4413050"/>
            <a:ext cx="1449900" cy="692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4" name="Google Shape;64;g2eaec1ff53e_0_0"/>
          <p:cNvPicPr preferRelativeResize="0"/>
          <p:nvPr/>
        </p:nvPicPr>
        <p:blipFill rotWithShape="1">
          <a:blip r:embed="rId5">
            <a:alphaModFix/>
          </a:blip>
          <a:srcRect b="0" l="0" r="0" t="0"/>
          <a:stretch/>
        </p:blipFill>
        <p:spPr>
          <a:xfrm>
            <a:off x="4562901" y="4479525"/>
            <a:ext cx="1279407" cy="559750"/>
          </a:xfrm>
          <a:prstGeom prst="rect">
            <a:avLst/>
          </a:prstGeom>
          <a:noFill/>
          <a:ln>
            <a:noFill/>
          </a:ln>
        </p:spPr>
      </p:pic>
      <p:pic>
        <p:nvPicPr>
          <p:cNvPr id="65" name="Google Shape;65;g2eaec1ff53e_0_0"/>
          <p:cNvPicPr preferRelativeResize="0"/>
          <p:nvPr/>
        </p:nvPicPr>
        <p:blipFill rotWithShape="1">
          <a:blip r:embed="rId3">
            <a:alphaModFix/>
          </a:blip>
          <a:srcRect b="28007" l="24665" r="25027" t="28785"/>
          <a:stretch/>
        </p:blipFill>
        <p:spPr>
          <a:xfrm>
            <a:off x="6905125" y="4107450"/>
            <a:ext cx="2144602" cy="1036049"/>
          </a:xfrm>
          <a:prstGeom prst="rect">
            <a:avLst/>
          </a:prstGeom>
          <a:noFill/>
          <a:ln>
            <a:noFill/>
          </a:ln>
        </p:spPr>
      </p:pic>
      <p:pic>
        <p:nvPicPr>
          <p:cNvPr id="66" name="Google Shape;66;g2eaec1ff53e_0_0"/>
          <p:cNvPicPr preferRelativeResize="0"/>
          <p:nvPr/>
        </p:nvPicPr>
        <p:blipFill rotWithShape="1">
          <a:blip r:embed="rId6">
            <a:alphaModFix/>
          </a:blip>
          <a:srcRect b="0" l="0" r="0" t="0"/>
          <a:stretch/>
        </p:blipFill>
        <p:spPr>
          <a:xfrm>
            <a:off x="311700" y="4290080"/>
            <a:ext cx="1449900" cy="815570"/>
          </a:xfrm>
          <a:prstGeom prst="rect">
            <a:avLst/>
          </a:prstGeom>
          <a:noFill/>
          <a:ln>
            <a:noFill/>
          </a:ln>
        </p:spPr>
      </p:pic>
      <p:sp>
        <p:nvSpPr>
          <p:cNvPr id="67" name="Google Shape;67;g2eaec1ff53e_0_0"/>
          <p:cNvSpPr/>
          <p:nvPr/>
        </p:nvSpPr>
        <p:spPr>
          <a:xfrm>
            <a:off x="2256575" y="4290001"/>
            <a:ext cx="1243500" cy="815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 name="Google Shape;68;g2eaec1ff53e_0_0"/>
          <p:cNvPicPr preferRelativeResize="0"/>
          <p:nvPr/>
        </p:nvPicPr>
        <p:blipFill rotWithShape="1">
          <a:blip r:embed="rId7">
            <a:alphaModFix/>
          </a:blip>
          <a:srcRect b="0" l="0" r="0" t="0"/>
          <a:stretch/>
        </p:blipFill>
        <p:spPr>
          <a:xfrm>
            <a:off x="2227375" y="4275425"/>
            <a:ext cx="1220615" cy="815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2bc7880462c_0_92"/>
          <p:cNvSpPr txBox="1"/>
          <p:nvPr>
            <p:ph idx="1" type="body"/>
          </p:nvPr>
        </p:nvSpPr>
        <p:spPr>
          <a:xfrm>
            <a:off x="311700" y="1152475"/>
            <a:ext cx="8672700" cy="4066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lang="en" sz="1600">
                <a:solidFill>
                  <a:schemeClr val="dk1"/>
                </a:solidFill>
              </a:rPr>
              <a:t>In the end, we were given a two week period to use the entire Theta cluster after it ended general proposal user access. </a:t>
            </a:r>
            <a:endParaRPr sz="1600">
              <a:solidFill>
                <a:schemeClr val="dk1"/>
              </a:solidFill>
            </a:endParaRPr>
          </a:p>
          <a:p>
            <a:pPr indent="0" lvl="0" marL="0" rtl="0" algn="l">
              <a:lnSpc>
                <a:spcPct val="115000"/>
              </a:lnSpc>
              <a:spcBef>
                <a:spcPts val="1200"/>
              </a:spcBef>
              <a:spcAft>
                <a:spcPts val="0"/>
              </a:spcAft>
              <a:buSzPts val="1800"/>
              <a:buNone/>
            </a:pPr>
            <a:r>
              <a:rPr lang="en" sz="1600">
                <a:solidFill>
                  <a:srgbClr val="00FF00"/>
                </a:solidFill>
              </a:rPr>
              <a:t>This period started at midnight UTC December 31</a:t>
            </a:r>
            <a:r>
              <a:rPr lang="en" sz="1600">
                <a:solidFill>
                  <a:schemeClr val="dk1"/>
                </a:solidFill>
              </a:rPr>
              <a:t> (New Years eve), and Jim Chiang and I worked late into the night spinning up simulation jobs. </a:t>
            </a:r>
            <a:endParaRPr sz="1600">
              <a:solidFill>
                <a:schemeClr val="dk1"/>
              </a:solidFill>
            </a:endParaRPr>
          </a:p>
        </p:txBody>
      </p:sp>
      <p:sp>
        <p:nvSpPr>
          <p:cNvPr id="139" name="Google Shape;139;g2bc7880462c_0_92"/>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The resulting simulated data sets</a:t>
            </a:r>
            <a:endParaRPr/>
          </a:p>
          <a:p>
            <a:pPr indent="0" lvl="0" marL="0" rtl="0" algn="l">
              <a:lnSpc>
                <a:spcPct val="100000"/>
              </a:lnSpc>
              <a:spcBef>
                <a:spcPts val="0"/>
              </a:spcBef>
              <a:spcAft>
                <a:spcPts val="0"/>
              </a:spcAft>
              <a:buSzPct val="111111"/>
              <a:buNone/>
            </a:pPr>
            <a:r>
              <a:t/>
            </a:r>
            <a:endParaRPr/>
          </a:p>
        </p:txBody>
      </p:sp>
      <p:sp>
        <p:nvSpPr>
          <p:cNvPr id="140" name="Google Shape;140;g2bc7880462c_0_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2bc7880462c_0_98"/>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The resulting simulated data sets</a:t>
            </a:r>
            <a:endParaRPr/>
          </a:p>
          <a:p>
            <a:pPr indent="0" lvl="0" marL="0" rtl="0" algn="l">
              <a:lnSpc>
                <a:spcPct val="100000"/>
              </a:lnSpc>
              <a:spcBef>
                <a:spcPts val="0"/>
              </a:spcBef>
              <a:spcAft>
                <a:spcPts val="0"/>
              </a:spcAft>
              <a:buSzPct val="111111"/>
              <a:buNone/>
            </a:pPr>
            <a:r>
              <a:t/>
            </a:r>
            <a:endParaRPr/>
          </a:p>
        </p:txBody>
      </p:sp>
      <p:sp>
        <p:nvSpPr>
          <p:cNvPr id="146" name="Google Shape;146;g2bc7880462c_0_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47" name="Google Shape;147;g2bc7880462c_0_98"/>
          <p:cNvSpPr txBox="1"/>
          <p:nvPr>
            <p:ph idx="1" type="body"/>
          </p:nvPr>
        </p:nvSpPr>
        <p:spPr>
          <a:xfrm>
            <a:off x="311700" y="1152475"/>
            <a:ext cx="8672700" cy="4066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lang="en" sz="1600">
                <a:solidFill>
                  <a:schemeClr val="dk1"/>
                </a:solidFill>
              </a:rPr>
              <a:t>In the end, we were given a two week period to use the entire Theta cluster after it ended general proposal user access. </a:t>
            </a:r>
            <a:endParaRPr sz="1600">
              <a:solidFill>
                <a:schemeClr val="dk1"/>
              </a:solidFill>
            </a:endParaRPr>
          </a:p>
          <a:p>
            <a:pPr indent="0" lvl="0" marL="0" rtl="0" algn="l">
              <a:lnSpc>
                <a:spcPct val="115000"/>
              </a:lnSpc>
              <a:spcBef>
                <a:spcPts val="1200"/>
              </a:spcBef>
              <a:spcAft>
                <a:spcPts val="0"/>
              </a:spcAft>
              <a:buSzPts val="1800"/>
              <a:buNone/>
            </a:pPr>
            <a:r>
              <a:rPr lang="en" sz="1600">
                <a:solidFill>
                  <a:srgbClr val="00FF00"/>
                </a:solidFill>
              </a:rPr>
              <a:t>This period started at midnight UTC December 31</a:t>
            </a:r>
            <a:r>
              <a:rPr lang="en" sz="1600">
                <a:solidFill>
                  <a:schemeClr val="dk1"/>
                </a:solidFill>
              </a:rPr>
              <a:t> (New Years eve), and Jim Chiang and I worked late into the night spinning up simulation jobs. </a:t>
            </a:r>
            <a:endParaRPr sz="1600">
              <a:solidFill>
                <a:schemeClr val="dk1"/>
              </a:solidFill>
            </a:endParaRPr>
          </a:p>
          <a:p>
            <a:pPr indent="0" lvl="0" marL="0" rtl="0" algn="l">
              <a:lnSpc>
                <a:spcPct val="115000"/>
              </a:lnSpc>
              <a:spcBef>
                <a:spcPts val="1200"/>
              </a:spcBef>
              <a:spcAft>
                <a:spcPts val="0"/>
              </a:spcAft>
              <a:buSzPts val="1800"/>
              <a:buNone/>
            </a:pPr>
            <a:r>
              <a:t/>
            </a:r>
            <a:endParaRPr sz="1600">
              <a:solidFill>
                <a:schemeClr val="dk1"/>
              </a:solidFill>
            </a:endParaRPr>
          </a:p>
          <a:p>
            <a:pPr indent="0" lvl="0" marL="0" rtl="0" algn="l">
              <a:lnSpc>
                <a:spcPct val="115000"/>
              </a:lnSpc>
              <a:spcBef>
                <a:spcPts val="1200"/>
              </a:spcBef>
              <a:spcAft>
                <a:spcPts val="0"/>
              </a:spcAft>
              <a:buSzPts val="1800"/>
              <a:buNone/>
            </a:pPr>
            <a:r>
              <a:t/>
            </a:r>
            <a:endParaRPr sz="1600">
              <a:solidFill>
                <a:schemeClr val="dk1"/>
              </a:solidFill>
            </a:endParaRPr>
          </a:p>
          <a:p>
            <a:pPr indent="0" lvl="0" marL="0" rtl="0" algn="l">
              <a:lnSpc>
                <a:spcPct val="115000"/>
              </a:lnSpc>
              <a:spcBef>
                <a:spcPts val="1200"/>
              </a:spcBef>
              <a:spcAft>
                <a:spcPts val="0"/>
              </a:spcAft>
              <a:buSzPts val="1800"/>
              <a:buNone/>
            </a:pPr>
            <a:r>
              <a:t/>
            </a:r>
            <a:endParaRPr sz="1600">
              <a:solidFill>
                <a:schemeClr val="dk1"/>
              </a:solidFill>
            </a:endParaRPr>
          </a:p>
          <a:p>
            <a:pPr indent="0" lvl="0" marL="0" rtl="0" algn="l">
              <a:lnSpc>
                <a:spcPct val="115000"/>
              </a:lnSpc>
              <a:spcBef>
                <a:spcPts val="1200"/>
              </a:spcBef>
              <a:spcAft>
                <a:spcPts val="0"/>
              </a:spcAft>
              <a:buSzPts val="1800"/>
              <a:buNone/>
            </a:pPr>
            <a:r>
              <a:t/>
            </a:r>
            <a:endParaRPr sz="1600">
              <a:solidFill>
                <a:schemeClr val="dk1"/>
              </a:solidFill>
            </a:endParaRPr>
          </a:p>
          <a:p>
            <a:pPr indent="0" lvl="0" marL="0" rtl="0" algn="l">
              <a:lnSpc>
                <a:spcPct val="115000"/>
              </a:lnSpc>
              <a:spcBef>
                <a:spcPts val="1200"/>
              </a:spcBef>
              <a:spcAft>
                <a:spcPts val="0"/>
              </a:spcAft>
              <a:buSzPts val="1800"/>
              <a:buNone/>
            </a:pPr>
            <a:r>
              <a:rPr lang="en" sz="1600">
                <a:solidFill>
                  <a:schemeClr val="dk1"/>
                </a:solidFill>
              </a:rPr>
              <a:t>Nearly 250,000 images being simulated in parallel across more than 4000 nodes!</a:t>
            </a:r>
            <a:endParaRPr sz="1600">
              <a:solidFill>
                <a:schemeClr val="dk1"/>
              </a:solidFill>
            </a:endParaRPr>
          </a:p>
        </p:txBody>
      </p:sp>
      <p:pic>
        <p:nvPicPr>
          <p:cNvPr id="148" name="Google Shape;148;g2bc7880462c_0_98"/>
          <p:cNvPicPr preferRelativeResize="0"/>
          <p:nvPr/>
        </p:nvPicPr>
        <p:blipFill rotWithShape="1">
          <a:blip r:embed="rId3">
            <a:alphaModFix/>
          </a:blip>
          <a:srcRect b="0" l="0" r="0" t="0"/>
          <a:stretch/>
        </p:blipFill>
        <p:spPr>
          <a:xfrm>
            <a:off x="1602999" y="103325"/>
            <a:ext cx="6321725" cy="3917124"/>
          </a:xfrm>
          <a:prstGeom prst="rect">
            <a:avLst/>
          </a:prstGeom>
          <a:noFill/>
          <a:ln>
            <a:noFill/>
          </a:ln>
        </p:spPr>
      </p:pic>
      <p:sp>
        <p:nvSpPr>
          <p:cNvPr id="149" name="Google Shape;149;g2bc7880462c_0_98"/>
          <p:cNvSpPr/>
          <p:nvPr/>
        </p:nvSpPr>
        <p:spPr>
          <a:xfrm>
            <a:off x="4259300" y="27400"/>
            <a:ext cx="919800" cy="239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2bc7880462c_0_111"/>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Full data summary - doesn’t include processed data</a:t>
            </a:r>
            <a:endParaRPr/>
          </a:p>
          <a:p>
            <a:pPr indent="0" lvl="0" marL="0" rtl="0" algn="l">
              <a:lnSpc>
                <a:spcPct val="100000"/>
              </a:lnSpc>
              <a:spcBef>
                <a:spcPts val="0"/>
              </a:spcBef>
              <a:spcAft>
                <a:spcPts val="0"/>
              </a:spcAft>
              <a:buSzPct val="111111"/>
              <a:buNone/>
            </a:pPr>
            <a:r>
              <a:t/>
            </a:r>
            <a:endParaRPr/>
          </a:p>
        </p:txBody>
      </p:sp>
      <p:sp>
        <p:nvSpPr>
          <p:cNvPr id="155" name="Google Shape;155;g2bc7880462c_0_1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graphicFrame>
        <p:nvGraphicFramePr>
          <p:cNvPr id="156" name="Google Shape;156;g2bc7880462c_0_111"/>
          <p:cNvGraphicFramePr/>
          <p:nvPr/>
        </p:nvGraphicFramePr>
        <p:xfrm>
          <a:off x="317763" y="1338150"/>
          <a:ext cx="3000000" cy="3000000"/>
        </p:xfrm>
        <a:graphic>
          <a:graphicData uri="http://schemas.openxmlformats.org/drawingml/2006/table">
            <a:tbl>
              <a:tblPr>
                <a:noFill/>
                <a:tableStyleId>{7E8FB1C5-0673-46D9-8F0A-58091C985813}</a:tableStyleId>
              </a:tblPr>
              <a:tblGrid>
                <a:gridCol w="942850"/>
                <a:gridCol w="1522350"/>
                <a:gridCol w="1789050"/>
                <a:gridCol w="1798450"/>
                <a:gridCol w="2101925"/>
              </a:tblGrid>
              <a:tr h="303425">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txBody>
                  <a:tcPr marT="91425" marB="91425" marR="91425" marL="91425"/>
                </a:tc>
                <a:tc gridSpan="2">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dk1"/>
                          </a:solidFill>
                        </a:rPr>
                        <a:t>Rubin Observatory LSST</a:t>
                      </a:r>
                      <a:endParaRPr sz="1400" u="none" cap="none" strike="noStrike">
                        <a:solidFill>
                          <a:schemeClr val="dk1"/>
                        </a:solidFill>
                      </a:endParaRPr>
                    </a:p>
                  </a:txBody>
                  <a:tcPr marT="91425" marB="91425" marR="91425" marL="91425"/>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dk1"/>
                          </a:solidFill>
                        </a:rPr>
                        <a:t>Roman Space Telescope</a:t>
                      </a:r>
                      <a:endParaRPr sz="1400" u="none" cap="none" strike="noStrike">
                        <a:solidFill>
                          <a:schemeClr val="dk1"/>
                        </a:solidFill>
                      </a:endParaRPr>
                    </a:p>
                  </a:txBody>
                  <a:tcPr marT="91425" marB="91425" marR="91425" marL="91425"/>
                </a:tc>
                <a:tc hMerge="1"/>
              </a:tr>
              <a:tr h="3034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Wide-Fast-Deep</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Deep Drilling Field</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Wide-Area Survey</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Time-Domain Survey</a:t>
                      </a:r>
                      <a:endParaRPr sz="1400" u="none" cap="none" strike="noStrike">
                        <a:solidFill>
                          <a:schemeClr val="dk1"/>
                        </a:solidFill>
                      </a:endParaRPr>
                    </a:p>
                  </a:txBody>
                  <a:tcPr marT="91425" marB="91425" marR="91425" marL="91425"/>
                </a:tc>
              </a:tr>
              <a:tr h="3034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 images</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0.3 million</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2.4 million</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0.27 million</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1 million</a:t>
                      </a:r>
                      <a:endParaRPr sz="1400" u="none" cap="none" strike="noStrike">
                        <a:solidFill>
                          <a:schemeClr val="dk1"/>
                        </a:solidFill>
                      </a:endParaRPr>
                    </a:p>
                  </a:txBody>
                  <a:tcPr marT="91425" marB="91425" marR="91425" marL="91425"/>
                </a:tc>
              </a:tr>
              <a:tr h="3034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Data size</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20 TB</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180 TB</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20 TB</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80 TB</a:t>
                      </a:r>
                      <a:endParaRPr sz="1400" u="none" cap="none" strike="noStrike">
                        <a:solidFill>
                          <a:schemeClr val="dk1"/>
                        </a:solidFill>
                      </a:endParaRPr>
                    </a:p>
                  </a:txBody>
                  <a:tcPr marT="91425" marB="91425" marR="91425" marL="91425"/>
                </a:tc>
              </a:tr>
              <a:tr h="3034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Sky area</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70 sq deg</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9.6 sq deg</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70 sq deg</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rPr>
                        <a:t>15 sq deg</a:t>
                      </a:r>
                      <a:endParaRPr sz="1400" u="none" cap="none" strike="noStrike">
                        <a:solidFill>
                          <a:schemeClr val="dk1"/>
                        </a:solidFill>
                      </a:endParaRPr>
                    </a:p>
                  </a:txBody>
                  <a:tcPr marT="91425" marB="91425" marR="91425" marL="91425"/>
                </a:tc>
              </a:tr>
            </a:tbl>
          </a:graphicData>
        </a:graphic>
      </p:graphicFrame>
      <p:sp>
        <p:nvSpPr>
          <p:cNvPr id="157" name="Google Shape;157;g2bc7880462c_0_111"/>
          <p:cNvSpPr txBox="1"/>
          <p:nvPr/>
        </p:nvSpPr>
        <p:spPr>
          <a:xfrm>
            <a:off x="317775" y="3525800"/>
            <a:ext cx="7939200" cy="139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Data Preview numbers (includes processed data):</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Area: 0.05 sq deg</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 CCD/SCA individual images: 52k (LSST), 18k (Roman)</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Data size: 6.3TB (LSST), ~1TB (Roman)</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g2eaec1ff53e_0_105"/>
          <p:cNvPicPr preferRelativeResize="0"/>
          <p:nvPr/>
        </p:nvPicPr>
        <p:blipFill>
          <a:blip r:embed="rId3">
            <a:alphaModFix/>
          </a:blip>
          <a:stretch>
            <a:fillRect/>
          </a:stretch>
        </p:blipFill>
        <p:spPr>
          <a:xfrm>
            <a:off x="4000500" y="0"/>
            <a:ext cx="5143501" cy="5143501"/>
          </a:xfrm>
          <a:prstGeom prst="rect">
            <a:avLst/>
          </a:prstGeom>
          <a:noFill/>
          <a:ln>
            <a:noFill/>
          </a:ln>
        </p:spPr>
      </p:pic>
      <p:sp>
        <p:nvSpPr>
          <p:cNvPr id="163" name="Google Shape;163;g2eaec1ff53e_0_105"/>
          <p:cNvSpPr txBox="1"/>
          <p:nvPr/>
        </p:nvSpPr>
        <p:spPr>
          <a:xfrm>
            <a:off x="188525" y="122550"/>
            <a:ext cx="3747300" cy="49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Initial data preview - June 11</a:t>
            </a:r>
            <a:endParaRPr sz="1600">
              <a:solidFill>
                <a:srgbClr val="D1D2D3"/>
              </a:solidFill>
            </a:endParaRPr>
          </a:p>
          <a:p>
            <a:pPr indent="0" lvl="0" marL="0" rtl="0" algn="l">
              <a:lnSpc>
                <a:spcPct val="115000"/>
              </a:lnSpc>
              <a:spcBef>
                <a:spcPts val="1200"/>
              </a:spcBef>
              <a:spcAft>
                <a:spcPts val="0"/>
              </a:spcAft>
              <a:buNone/>
            </a:pPr>
            <a:r>
              <a:rPr lang="en" sz="1100" u="sng">
                <a:solidFill>
                  <a:schemeClr val="accent5"/>
                </a:solidFill>
                <a:hlinkClick r:id="rId4">
                  <a:extLst>
                    <a:ext uri="{A12FA001-AC4F-418D-AE19-62706E023703}">
                      <ahyp:hlinkClr val="tx"/>
                    </a:ext>
                  </a:extLst>
                </a:hlinkClick>
              </a:rPr>
              <a:t>https://www.nasa.gov/missions/roman-space-telescope/nasas-roman-mission-gets-cosmic-sneak-peek-from-supercomputers/</a:t>
            </a:r>
            <a:endParaRPr sz="1600">
              <a:solidFill>
                <a:srgbClr val="D1D2D3"/>
              </a:solidFill>
            </a:endParaRPr>
          </a:p>
          <a:p>
            <a:pPr indent="-330200" lvl="0" marL="457200" rtl="0" algn="l">
              <a:lnSpc>
                <a:spcPct val="115000"/>
              </a:lnSpc>
              <a:spcBef>
                <a:spcPts val="1200"/>
              </a:spcBef>
              <a:spcAft>
                <a:spcPts val="0"/>
              </a:spcAft>
              <a:buClr>
                <a:srgbClr val="D1D2D3"/>
              </a:buClr>
              <a:buSzPts val="1600"/>
              <a:buChar char="●"/>
            </a:pPr>
            <a:r>
              <a:rPr lang="en" sz="1600">
                <a:solidFill>
                  <a:srgbClr val="D1D2D3"/>
                </a:solidFill>
              </a:rPr>
              <a:t>Includes full-depth processed LSST and Roman data (IMCOM coadds) overlapping 0.05 sq deg. </a:t>
            </a:r>
            <a:endParaRPr sz="1600">
              <a:solidFill>
                <a:srgbClr val="D1D2D3"/>
              </a:solidFill>
            </a:endParaRPr>
          </a:p>
          <a:p>
            <a:pPr indent="-330200" lvl="1" marL="914400" rtl="0" algn="l">
              <a:lnSpc>
                <a:spcPct val="115000"/>
              </a:lnSpc>
              <a:spcBef>
                <a:spcPts val="1200"/>
              </a:spcBef>
              <a:spcAft>
                <a:spcPts val="0"/>
              </a:spcAft>
              <a:buClr>
                <a:srgbClr val="D1D2D3"/>
              </a:buClr>
              <a:buSzPts val="1600"/>
              <a:buChar char="○"/>
            </a:pPr>
            <a:r>
              <a:rPr lang="en" sz="1600">
                <a:solidFill>
                  <a:srgbClr val="D1D2D3"/>
                </a:solidFill>
              </a:rPr>
              <a:t>~10TB, hosted at IRSA (link in PR above).</a:t>
            </a:r>
            <a:endParaRPr sz="1600">
              <a:solidFill>
                <a:srgbClr val="D1D2D3"/>
              </a:solidFill>
            </a:endParaRPr>
          </a:p>
          <a:p>
            <a:pPr indent="-330200" lvl="0" marL="457200" rtl="0" algn="l">
              <a:lnSpc>
                <a:spcPct val="115000"/>
              </a:lnSpc>
              <a:spcBef>
                <a:spcPts val="1200"/>
              </a:spcBef>
              <a:spcAft>
                <a:spcPts val="0"/>
              </a:spcAft>
              <a:buClr>
                <a:srgbClr val="D1D2D3"/>
              </a:buClr>
              <a:buSzPts val="1600"/>
              <a:buChar char="●"/>
            </a:pPr>
            <a:r>
              <a:rPr lang="en" sz="1600">
                <a:solidFill>
                  <a:srgbClr val="D1D2D3"/>
                </a:solidFill>
              </a:rPr>
              <a:t>Full 400TB release later this year.</a:t>
            </a:r>
            <a:endParaRPr sz="1600">
              <a:solidFill>
                <a:srgbClr val="D1D2D3"/>
              </a:solidFill>
            </a:endParaRPr>
          </a:p>
          <a:p>
            <a:pPr indent="0" lvl="0" marL="0" rtl="0" algn="l">
              <a:spcBef>
                <a:spcPts val="0"/>
              </a:spcBef>
              <a:spcAft>
                <a:spcPts val="0"/>
              </a:spcAft>
              <a:buNone/>
            </a:pPr>
            <a:r>
              <a:t/>
            </a:r>
            <a:endParaRPr sz="1800">
              <a:solidFill>
                <a:srgbClr val="D1D2D3"/>
              </a:solidFill>
            </a:endParaRPr>
          </a:p>
        </p:txBody>
      </p:sp>
      <p:pic>
        <p:nvPicPr>
          <p:cNvPr id="164" name="Google Shape;164;g2eaec1ff53e_0_105"/>
          <p:cNvPicPr preferRelativeResize="0"/>
          <p:nvPr/>
        </p:nvPicPr>
        <p:blipFill rotWithShape="1">
          <a:blip r:embed="rId5">
            <a:alphaModFix/>
          </a:blip>
          <a:srcRect b="0" l="0" r="10120" t="0"/>
          <a:stretch/>
        </p:blipFill>
        <p:spPr>
          <a:xfrm>
            <a:off x="0" y="3358528"/>
            <a:ext cx="4000499" cy="1784972"/>
          </a:xfrm>
          <a:prstGeom prst="rect">
            <a:avLst/>
          </a:prstGeom>
          <a:noFill/>
          <a:ln>
            <a:noFill/>
          </a:ln>
        </p:spPr>
      </p:pic>
      <p:sp>
        <p:nvSpPr>
          <p:cNvPr id="165" name="Google Shape;165;g2eaec1ff53e_0_105"/>
          <p:cNvSpPr txBox="1"/>
          <p:nvPr/>
        </p:nvSpPr>
        <p:spPr>
          <a:xfrm>
            <a:off x="4000500" y="4681800"/>
            <a:ext cx="2121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highlight>
                  <a:schemeClr val="lt1"/>
                </a:highlight>
              </a:rPr>
              <a:t>C. Hirata and K. Cao (OSU) and NASA’s Goddard Space Flight Center</a:t>
            </a:r>
            <a:endParaRPr>
              <a:solidFill>
                <a:schemeClr val="dk1"/>
              </a:solidFill>
              <a:highlight>
                <a:schemeClr val="lt1"/>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2eaec1ff53e_0_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71" name="Google Shape;171;g2eaec1ff53e_0_94"/>
          <p:cNvPicPr preferRelativeResize="0"/>
          <p:nvPr/>
        </p:nvPicPr>
        <p:blipFill>
          <a:blip r:embed="rId3">
            <a:alphaModFix/>
          </a:blip>
          <a:stretch>
            <a:fillRect/>
          </a:stretch>
        </p:blipFill>
        <p:spPr>
          <a:xfrm>
            <a:off x="0" y="-9"/>
            <a:ext cx="9144002" cy="4561818"/>
          </a:xfrm>
          <a:prstGeom prst="rect">
            <a:avLst/>
          </a:prstGeom>
          <a:noFill/>
          <a:ln>
            <a:noFill/>
          </a:ln>
        </p:spPr>
      </p:pic>
      <p:sp>
        <p:nvSpPr>
          <p:cNvPr id="172" name="Google Shape;172;g2eaec1ff53e_0_94"/>
          <p:cNvSpPr txBox="1"/>
          <p:nvPr/>
        </p:nvSpPr>
        <p:spPr>
          <a:xfrm>
            <a:off x="47925" y="4669825"/>
            <a:ext cx="352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rPr>
              <a:t>J. Chiang (SLAC), C. Hirata (OSU), M. Yamamoto (Duke), and NASA’s Goddard Space Flight Center</a:t>
            </a:r>
            <a:endParaRPr sz="9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2bc7880462c_0_172"/>
          <p:cNvSpPr txBox="1"/>
          <p:nvPr>
            <p:ph idx="1" type="body"/>
          </p:nvPr>
        </p:nvSpPr>
        <p:spPr>
          <a:xfrm>
            <a:off x="311700" y="1152475"/>
            <a:ext cx="8672700" cy="40665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1200"/>
              </a:spcBef>
              <a:spcAft>
                <a:spcPts val="0"/>
              </a:spcAft>
              <a:buClr>
                <a:schemeClr val="dk1"/>
              </a:buClr>
              <a:buSzPts val="1600"/>
              <a:buAutoNum type="arabicPeriod"/>
            </a:pPr>
            <a:r>
              <a:rPr lang="en" sz="1600">
                <a:solidFill>
                  <a:schemeClr val="dk1"/>
                </a:solidFill>
              </a:rPr>
              <a:t>Work in OpenUniverse led by Andrew Hearin (ANL) to produce even more realistic astrophysical scenes across the optical and infrared.</a:t>
            </a:r>
            <a:endParaRPr sz="1600">
              <a:solidFill>
                <a:schemeClr val="dk1"/>
              </a:solidFill>
            </a:endParaRPr>
          </a:p>
          <a:p>
            <a:pPr indent="-330200" lvl="0" marL="457200" rtl="0" algn="l">
              <a:lnSpc>
                <a:spcPct val="115000"/>
              </a:lnSpc>
              <a:spcBef>
                <a:spcPts val="1200"/>
              </a:spcBef>
              <a:spcAft>
                <a:spcPts val="0"/>
              </a:spcAft>
              <a:buClr>
                <a:schemeClr val="dk1"/>
              </a:buClr>
              <a:buSzPts val="1600"/>
              <a:buAutoNum type="arabicPeriod"/>
            </a:pPr>
            <a:r>
              <a:rPr lang="en" sz="1600">
                <a:solidFill>
                  <a:schemeClr val="dk1"/>
                </a:solidFill>
              </a:rPr>
              <a:t>An overlapping Euclid-like view of the same simulated universe, led by Rachel Mandelbaum (CMU).</a:t>
            </a:r>
            <a:endParaRPr sz="1600">
              <a:solidFill>
                <a:schemeClr val="dk1"/>
              </a:solidFill>
            </a:endParaRPr>
          </a:p>
          <a:p>
            <a:pPr indent="-330200" lvl="0" marL="457200" rtl="0" algn="l">
              <a:lnSpc>
                <a:spcPct val="115000"/>
              </a:lnSpc>
              <a:spcBef>
                <a:spcPts val="1200"/>
              </a:spcBef>
              <a:spcAft>
                <a:spcPts val="0"/>
              </a:spcAft>
              <a:buClr>
                <a:schemeClr val="dk1"/>
              </a:buClr>
              <a:buSzPts val="1600"/>
              <a:buAutoNum type="arabicPeriod"/>
            </a:pPr>
            <a:r>
              <a:rPr lang="en" sz="1600">
                <a:solidFill>
                  <a:schemeClr val="dk1"/>
                </a:solidFill>
              </a:rPr>
              <a:t>Work between OpenUniverse &amp; SN PIT to include Roman prism observations in the simulation, led by Arun Kannawadi (Duke). </a:t>
            </a:r>
            <a:endParaRPr sz="1600">
              <a:solidFill>
                <a:schemeClr val="dk1"/>
              </a:solidFill>
            </a:endParaRPr>
          </a:p>
          <a:p>
            <a:pPr indent="-330200" lvl="0" marL="457200" rtl="0" algn="l">
              <a:lnSpc>
                <a:spcPct val="115000"/>
              </a:lnSpc>
              <a:spcBef>
                <a:spcPts val="1200"/>
              </a:spcBef>
              <a:spcAft>
                <a:spcPts val="0"/>
              </a:spcAft>
              <a:buClr>
                <a:schemeClr val="dk1"/>
              </a:buClr>
              <a:buSzPts val="1600"/>
              <a:buAutoNum type="arabicPeriod"/>
            </a:pPr>
            <a:r>
              <a:rPr lang="en" sz="1600">
                <a:solidFill>
                  <a:schemeClr val="dk1"/>
                </a:solidFill>
              </a:rPr>
              <a:t>Validation of Roman transient recovery in simulations later this week by Lauren Aldoroty (Duke). </a:t>
            </a:r>
            <a:endParaRPr sz="1600">
              <a:solidFill>
                <a:schemeClr val="dk1"/>
              </a:solidFill>
            </a:endParaRPr>
          </a:p>
          <a:p>
            <a:pPr indent="-330200" lvl="0" marL="457200" rtl="0" algn="l">
              <a:lnSpc>
                <a:spcPct val="115000"/>
              </a:lnSpc>
              <a:spcBef>
                <a:spcPts val="1200"/>
              </a:spcBef>
              <a:spcAft>
                <a:spcPts val="0"/>
              </a:spcAft>
              <a:buClr>
                <a:schemeClr val="dk1"/>
              </a:buClr>
              <a:buSzPts val="1600"/>
              <a:buAutoNum type="arabicPeriod"/>
            </a:pPr>
            <a:r>
              <a:rPr lang="en" sz="1600">
                <a:solidFill>
                  <a:schemeClr val="dk1"/>
                </a:solidFill>
              </a:rPr>
              <a:t>Updates on nyquist-sampled </a:t>
            </a:r>
            <a:r>
              <a:rPr lang="en" sz="1600">
                <a:solidFill>
                  <a:schemeClr val="dk1"/>
                </a:solidFill>
              </a:rPr>
              <a:t>coaddition</a:t>
            </a:r>
            <a:r>
              <a:rPr lang="en" sz="1600">
                <a:solidFill>
                  <a:schemeClr val="dk1"/>
                </a:solidFill>
              </a:rPr>
              <a:t> in the simulations later this week by Kaili Cao (OSU).</a:t>
            </a:r>
            <a:endParaRPr sz="1600">
              <a:solidFill>
                <a:schemeClr val="dk1"/>
              </a:solidFill>
            </a:endParaRPr>
          </a:p>
          <a:p>
            <a:pPr indent="-330200" lvl="0" marL="457200" rtl="0" algn="l">
              <a:lnSpc>
                <a:spcPct val="115000"/>
              </a:lnSpc>
              <a:spcBef>
                <a:spcPts val="1200"/>
              </a:spcBef>
              <a:spcAft>
                <a:spcPts val="0"/>
              </a:spcAft>
              <a:buClr>
                <a:schemeClr val="dk1"/>
              </a:buClr>
              <a:buSzPts val="1600"/>
              <a:buAutoNum type="arabicPeriod"/>
            </a:pPr>
            <a:r>
              <a:rPr lang="en" sz="1600">
                <a:solidFill>
                  <a:schemeClr val="dk1"/>
                </a:solidFill>
              </a:rPr>
              <a:t>Another ~dozen ongoing projects already being enabled by these simulations this year!</a:t>
            </a:r>
            <a:endParaRPr sz="1600">
              <a:solidFill>
                <a:schemeClr val="dk1"/>
              </a:solidFill>
            </a:endParaRPr>
          </a:p>
        </p:txBody>
      </p:sp>
      <p:sp>
        <p:nvSpPr>
          <p:cNvPr id="178" name="Google Shape;178;g2bc7880462c_0_172"/>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Things to look out for in the near future</a:t>
            </a:r>
            <a:endParaRPr/>
          </a:p>
          <a:p>
            <a:pPr indent="0" lvl="0" marL="0" rtl="0" algn="l">
              <a:lnSpc>
                <a:spcPct val="100000"/>
              </a:lnSpc>
              <a:spcBef>
                <a:spcPts val="0"/>
              </a:spcBef>
              <a:spcAft>
                <a:spcPts val="0"/>
              </a:spcAft>
              <a:buSzPct val="111111"/>
              <a:buNone/>
            </a:pPr>
            <a:r>
              <a:t/>
            </a:r>
            <a:endParaRPr/>
          </a:p>
        </p:txBody>
      </p:sp>
      <p:sp>
        <p:nvSpPr>
          <p:cNvPr id="179" name="Google Shape;179;g2bc7880462c_0_1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2eaec1ff53e_1_0"/>
          <p:cNvSpPr txBox="1"/>
          <p:nvPr>
            <p:ph idx="1" type="body"/>
          </p:nvPr>
        </p:nvSpPr>
        <p:spPr>
          <a:xfrm>
            <a:off x="311700" y="1152475"/>
            <a:ext cx="8672700" cy="40665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1200"/>
              </a:spcBef>
              <a:spcAft>
                <a:spcPts val="0"/>
              </a:spcAft>
              <a:buClr>
                <a:schemeClr val="dk1"/>
              </a:buClr>
              <a:buSzPts val="1600"/>
              <a:buChar char="●"/>
            </a:pPr>
            <a:r>
              <a:rPr lang="en" sz="1600">
                <a:solidFill>
                  <a:schemeClr val="dk1"/>
                </a:solidFill>
              </a:rPr>
              <a:t>The </a:t>
            </a:r>
            <a:r>
              <a:rPr lang="en" sz="1600">
                <a:solidFill>
                  <a:srgbClr val="00FF00"/>
                </a:solidFill>
              </a:rPr>
              <a:t>simulation campaign was an extremely ambitious project</a:t>
            </a:r>
            <a:r>
              <a:rPr lang="en" sz="1600">
                <a:solidFill>
                  <a:schemeClr val="dk1"/>
                </a:solidFill>
              </a:rPr>
              <a:t> on such a limited timescale, and I want to thank the leaders of the teams involved in the MOU for supporting it and encouraging people to work on it.</a:t>
            </a:r>
            <a:endParaRPr sz="1600">
              <a:solidFill>
                <a:schemeClr val="dk1"/>
              </a:solidFill>
            </a:endParaRPr>
          </a:p>
          <a:p>
            <a:pPr indent="-330200" lvl="1" marL="914400" rtl="0" algn="l">
              <a:lnSpc>
                <a:spcPct val="115000"/>
              </a:lnSpc>
              <a:spcBef>
                <a:spcPts val="1200"/>
              </a:spcBef>
              <a:spcAft>
                <a:spcPts val="0"/>
              </a:spcAft>
              <a:buClr>
                <a:schemeClr val="dk1"/>
              </a:buClr>
              <a:buSzPts val="1600"/>
              <a:buChar char="○"/>
            </a:pPr>
            <a:r>
              <a:rPr lang="en" sz="1600">
                <a:solidFill>
                  <a:schemeClr val="dk1"/>
                </a:solidFill>
              </a:rPr>
              <a:t>Incredible opportunity to bridge DOE and NASA teams and resources!</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These kinds of simulation campaigns can </a:t>
            </a:r>
            <a:r>
              <a:rPr lang="en" sz="1600">
                <a:solidFill>
                  <a:srgbClr val="00FF00"/>
                </a:solidFill>
              </a:rPr>
              <a:t>drive development in teams forward, and it definitely did across the teams here</a:t>
            </a:r>
            <a:r>
              <a:rPr lang="en" sz="1600">
                <a:solidFill>
                  <a:schemeClr val="dk1"/>
                </a:solidFill>
              </a:rPr>
              <a:t>.</a:t>
            </a:r>
            <a:endParaRPr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en" sz="1600">
                <a:solidFill>
                  <a:schemeClr val="dk1"/>
                </a:solidFill>
              </a:rPr>
              <a:t>The resulting updated </a:t>
            </a:r>
            <a:r>
              <a:rPr lang="en" sz="1600">
                <a:solidFill>
                  <a:srgbClr val="00FF00"/>
                </a:solidFill>
              </a:rPr>
              <a:t>Roman image simulation tools enable easy, modular reproduction</a:t>
            </a:r>
            <a:r>
              <a:rPr lang="en" sz="1600">
                <a:solidFill>
                  <a:schemeClr val="dk1"/>
                </a:solidFill>
              </a:rPr>
              <a:t> via a simple yaml file structure - anyone can reproduce or modify parts of the simulation, and people in multiple PITs are already.</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We aimed to support broad science goals across the team, and to support community efforts to define the final Roman Core Community Surveys in an ongoing process this year.</a:t>
            </a:r>
            <a:endParaRPr sz="1600">
              <a:solidFill>
                <a:schemeClr val="dk1"/>
              </a:solidFill>
            </a:endParaRPr>
          </a:p>
          <a:p>
            <a:pPr indent="-330200" lvl="0" marL="457200" rtl="0" algn="l">
              <a:lnSpc>
                <a:spcPct val="115000"/>
              </a:lnSpc>
              <a:spcBef>
                <a:spcPts val="0"/>
              </a:spcBef>
              <a:spcAft>
                <a:spcPts val="0"/>
              </a:spcAft>
              <a:buClr>
                <a:srgbClr val="00FF00"/>
              </a:buClr>
              <a:buSzPts val="1600"/>
              <a:buChar char="●"/>
            </a:pPr>
            <a:r>
              <a:rPr lang="en" sz="1600">
                <a:solidFill>
                  <a:srgbClr val="00FF00"/>
                </a:solidFill>
              </a:rPr>
              <a:t>We look forward to seeing the science that is supported with these simulated surveys!</a:t>
            </a:r>
            <a:endParaRPr sz="1600">
              <a:solidFill>
                <a:srgbClr val="00FF00"/>
              </a:solidFill>
            </a:endParaRPr>
          </a:p>
        </p:txBody>
      </p:sp>
      <p:sp>
        <p:nvSpPr>
          <p:cNvPr id="185" name="Google Shape;185;g2eaec1ff53e_1_0"/>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Conclusions &amp; Reflections</a:t>
            </a:r>
            <a:endParaRPr/>
          </a:p>
          <a:p>
            <a:pPr indent="0" lvl="0" marL="0" rtl="0" algn="l">
              <a:lnSpc>
                <a:spcPct val="100000"/>
              </a:lnSpc>
              <a:spcBef>
                <a:spcPts val="0"/>
              </a:spcBef>
              <a:spcAft>
                <a:spcPts val="0"/>
              </a:spcAft>
              <a:buSzPct val="111111"/>
              <a:buNone/>
            </a:pPr>
            <a:r>
              <a:t/>
            </a:r>
            <a:endParaRPr/>
          </a:p>
        </p:txBody>
      </p:sp>
      <p:sp>
        <p:nvSpPr>
          <p:cNvPr id="186" name="Google Shape;186;g2eaec1ff53e_1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eaec1ff53e_0_168"/>
          <p:cNvSpPr txBox="1"/>
          <p:nvPr>
            <p:ph idx="1" type="body"/>
          </p:nvPr>
        </p:nvSpPr>
        <p:spPr>
          <a:xfrm>
            <a:off x="311700" y="1152475"/>
            <a:ext cx="8672700" cy="4066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600">
                <a:solidFill>
                  <a:schemeClr val="dk1"/>
                </a:solidFill>
              </a:rPr>
              <a:t>The first meeting of the Roman Simulations Working group will be August 2, 11am eastern.</a:t>
            </a:r>
            <a:endParaRPr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rPr lang="en" sz="1600">
                <a:solidFill>
                  <a:schemeClr val="dk1"/>
                </a:solidFill>
              </a:rPr>
              <a:t>You can sign up to the </a:t>
            </a:r>
            <a:r>
              <a:rPr lang="en" sz="1600">
                <a:solidFill>
                  <a:schemeClr val="dk1"/>
                </a:solidFill>
              </a:rPr>
              <a:t>working</a:t>
            </a:r>
            <a:r>
              <a:rPr lang="en" sz="1600">
                <a:solidFill>
                  <a:schemeClr val="dk1"/>
                </a:solidFill>
              </a:rPr>
              <a:t> group and get on the mailing list for announcements and more meeting info here: </a:t>
            </a:r>
            <a:r>
              <a:rPr lang="en" sz="1200">
                <a:solidFill>
                  <a:schemeClr val="hlink"/>
                </a:solidFill>
                <a:uFill>
                  <a:noFill/>
                </a:uFill>
                <a:latin typeface="Consolas"/>
                <a:ea typeface="Consolas"/>
                <a:cs typeface="Consolas"/>
                <a:sym typeface="Consolas"/>
                <a:hlinkClick r:id="rId3"/>
              </a:rPr>
              <a:t>https://outerspace.stsci.edu/display/RSWGS/Roman+Working+Group+Sign-Up+Form</a:t>
            </a:r>
            <a:endParaRPr sz="1900">
              <a:solidFill>
                <a:schemeClr val="dk1"/>
              </a:solidFill>
            </a:endParaRPr>
          </a:p>
        </p:txBody>
      </p:sp>
      <p:sp>
        <p:nvSpPr>
          <p:cNvPr id="192" name="Google Shape;192;g2eaec1ff53e_0_168"/>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New Roman Simulations Working Group!</a:t>
            </a:r>
            <a:endParaRPr/>
          </a:p>
          <a:p>
            <a:pPr indent="0" lvl="0" marL="0" rtl="0" algn="l">
              <a:lnSpc>
                <a:spcPct val="100000"/>
              </a:lnSpc>
              <a:spcBef>
                <a:spcPts val="0"/>
              </a:spcBef>
              <a:spcAft>
                <a:spcPts val="0"/>
              </a:spcAft>
              <a:buSzPct val="111111"/>
              <a:buNone/>
            </a:pPr>
            <a:r>
              <a:t/>
            </a:r>
            <a:endParaRPr/>
          </a:p>
        </p:txBody>
      </p:sp>
      <p:sp>
        <p:nvSpPr>
          <p:cNvPr id="193" name="Google Shape;193;g2eaec1ff53e_0_1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g25873cc9644_0_12"/>
          <p:cNvSpPr txBox="1"/>
          <p:nvPr>
            <p:ph idx="1" type="body"/>
          </p:nvPr>
        </p:nvSpPr>
        <p:spPr>
          <a:xfrm>
            <a:off x="311700" y="1152475"/>
            <a:ext cx="8672700" cy="4066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lang="en" sz="1600">
                <a:solidFill>
                  <a:schemeClr val="dk1"/>
                </a:solidFill>
              </a:rPr>
              <a:t>The precision science possible with </a:t>
            </a:r>
            <a:r>
              <a:rPr lang="en" sz="1600">
                <a:solidFill>
                  <a:srgbClr val="00FF00"/>
                </a:solidFill>
              </a:rPr>
              <a:t>Roman, especially for weak lensing, will be truly transformative</a:t>
            </a:r>
            <a:r>
              <a:rPr lang="en" sz="1600">
                <a:solidFill>
                  <a:schemeClr val="dk1"/>
                </a:solidFill>
              </a:rPr>
              <a:t>. This is even more true alongside the Rubin Observatory LSST.</a:t>
            </a:r>
            <a:endParaRPr sz="1600">
              <a:solidFill>
                <a:schemeClr val="dk1"/>
              </a:solidFill>
            </a:endParaRPr>
          </a:p>
          <a:p>
            <a:pPr indent="0" lvl="0" marL="0" rtl="0" algn="l">
              <a:lnSpc>
                <a:spcPct val="115000"/>
              </a:lnSpc>
              <a:spcBef>
                <a:spcPts val="1200"/>
              </a:spcBef>
              <a:spcAft>
                <a:spcPts val="0"/>
              </a:spcAft>
              <a:buSzPts val="1800"/>
              <a:buNone/>
            </a:pPr>
            <a:r>
              <a:rPr lang="en" sz="1600">
                <a:solidFill>
                  <a:schemeClr val="dk1"/>
                </a:solidFill>
              </a:rPr>
              <a:t>To take advantage of this, we will have to reach levels of precision calibration never before achieved and face an array of new challenges.</a:t>
            </a:r>
            <a:endParaRPr sz="1600">
              <a:solidFill>
                <a:schemeClr val="dk1"/>
              </a:solidFill>
            </a:endParaRPr>
          </a:p>
          <a:p>
            <a:pPr indent="0" lvl="0" marL="0" rtl="0" algn="l">
              <a:lnSpc>
                <a:spcPct val="115000"/>
              </a:lnSpc>
              <a:spcBef>
                <a:spcPts val="1200"/>
              </a:spcBef>
              <a:spcAft>
                <a:spcPts val="0"/>
              </a:spcAft>
              <a:buSzPts val="1800"/>
              <a:buNone/>
            </a:pPr>
            <a:r>
              <a:rPr lang="en" sz="1600">
                <a:solidFill>
                  <a:srgbClr val="00FF00"/>
                </a:solidFill>
              </a:rPr>
              <a:t>Simulations are critical </a:t>
            </a:r>
            <a:r>
              <a:rPr lang="en" sz="1600">
                <a:solidFill>
                  <a:schemeClr val="dk1"/>
                </a:solidFill>
              </a:rPr>
              <a:t>to testing and development of techniques and software before Roman launches. They are also extremely expensive and technically challenging to get right on their own…but they’ll allow us to be </a:t>
            </a:r>
            <a:r>
              <a:rPr lang="en" sz="1600">
                <a:solidFill>
                  <a:srgbClr val="00FF00"/>
                </a:solidFill>
              </a:rPr>
              <a:t>ready for science with Roman on Day 1</a:t>
            </a:r>
            <a:r>
              <a:rPr lang="en" sz="1600">
                <a:solidFill>
                  <a:schemeClr val="dk1"/>
                </a:solidFill>
              </a:rPr>
              <a:t>.</a:t>
            </a:r>
            <a:endParaRPr sz="1600">
              <a:solidFill>
                <a:schemeClr val="dk1"/>
              </a:solidFill>
            </a:endParaRPr>
          </a:p>
          <a:p>
            <a:pPr indent="0" lvl="0" marL="0" rtl="0" algn="l">
              <a:lnSpc>
                <a:spcPct val="115000"/>
              </a:lnSpc>
              <a:spcBef>
                <a:spcPts val="1200"/>
              </a:spcBef>
              <a:spcAft>
                <a:spcPts val="0"/>
              </a:spcAft>
              <a:buSzPts val="1800"/>
              <a:buNone/>
            </a:pPr>
            <a:r>
              <a:t/>
            </a:r>
            <a:endParaRPr sz="1600">
              <a:solidFill>
                <a:schemeClr val="dk1"/>
              </a:solidFill>
            </a:endParaRPr>
          </a:p>
          <a:p>
            <a:pPr indent="0" lvl="0" marL="0" rtl="0" algn="l">
              <a:lnSpc>
                <a:spcPct val="115000"/>
              </a:lnSpc>
              <a:spcBef>
                <a:spcPts val="1200"/>
              </a:spcBef>
              <a:spcAft>
                <a:spcPts val="0"/>
              </a:spcAft>
              <a:buSzPts val="1800"/>
              <a:buNone/>
            </a:pPr>
            <a:r>
              <a:rPr lang="en" sz="1600">
                <a:solidFill>
                  <a:schemeClr val="dk1"/>
                </a:solidFill>
              </a:rPr>
              <a:t>Would you like more Roman ‘data’ than you can probably process ~now instead of waiting for Roman to launch? Then this talk is for you!</a:t>
            </a:r>
            <a:endParaRPr sz="1600">
              <a:solidFill>
                <a:schemeClr val="dk1"/>
              </a:solidFill>
            </a:endParaRPr>
          </a:p>
        </p:txBody>
      </p:sp>
      <p:sp>
        <p:nvSpPr>
          <p:cNvPr id="74" name="Google Shape;74;g25873cc9644_0_12"/>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Roman will challenge theory, but will also challenge us…</a:t>
            </a:r>
            <a:endParaRPr/>
          </a:p>
          <a:p>
            <a:pPr indent="0" lvl="0" marL="0" rtl="0" algn="l">
              <a:lnSpc>
                <a:spcPct val="100000"/>
              </a:lnSpc>
              <a:spcBef>
                <a:spcPts val="0"/>
              </a:spcBef>
              <a:spcAft>
                <a:spcPts val="0"/>
              </a:spcAft>
              <a:buSzPct val="111111"/>
              <a:buNone/>
            </a:pPr>
            <a:r>
              <a:t/>
            </a:r>
            <a:endParaRPr/>
          </a:p>
        </p:txBody>
      </p:sp>
      <p:sp>
        <p:nvSpPr>
          <p:cNvPr id="75" name="Google Shape;75;g25873cc9644_0_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g2b9347ec0b2_0_36"/>
          <p:cNvSpPr txBox="1"/>
          <p:nvPr>
            <p:ph idx="1" type="body"/>
          </p:nvPr>
        </p:nvSpPr>
        <p:spPr>
          <a:xfrm>
            <a:off x="311700" y="1152475"/>
            <a:ext cx="8672700" cy="4066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lang="en" sz="1600">
                <a:solidFill>
                  <a:schemeClr val="dk1"/>
                </a:solidFill>
              </a:rPr>
              <a:t>In summer 2023, the OpenUniverse team was given an </a:t>
            </a:r>
            <a:r>
              <a:rPr lang="en" sz="1600">
                <a:solidFill>
                  <a:srgbClr val="00FF00"/>
                </a:solidFill>
              </a:rPr>
              <a:t>opportunity to partner with ALCF @ Argonne to use ~ two weeks of the entire Theta cluster</a:t>
            </a:r>
            <a:r>
              <a:rPr lang="en" sz="1600">
                <a:solidFill>
                  <a:schemeClr val="dk1"/>
                </a:solidFill>
              </a:rPr>
              <a:t> before it was decommissioned. </a:t>
            </a:r>
            <a:endParaRPr sz="1600">
              <a:solidFill>
                <a:schemeClr val="dk1"/>
              </a:solidFill>
            </a:endParaRPr>
          </a:p>
          <a:p>
            <a:pPr indent="0" lvl="0" marL="0" rtl="0" algn="l">
              <a:lnSpc>
                <a:spcPct val="115000"/>
              </a:lnSpc>
              <a:spcBef>
                <a:spcPts val="1200"/>
              </a:spcBef>
              <a:spcAft>
                <a:spcPts val="0"/>
              </a:spcAft>
              <a:buSzPts val="1800"/>
              <a:buNone/>
            </a:pPr>
            <a:r>
              <a:t/>
            </a:r>
            <a:endParaRPr sz="1600">
              <a:solidFill>
                <a:schemeClr val="dk1"/>
              </a:solidFill>
            </a:endParaRPr>
          </a:p>
          <a:p>
            <a:pPr indent="0" lvl="0" marL="0" rtl="0" algn="l">
              <a:lnSpc>
                <a:spcPct val="115000"/>
              </a:lnSpc>
              <a:spcBef>
                <a:spcPts val="1200"/>
              </a:spcBef>
              <a:spcAft>
                <a:spcPts val="0"/>
              </a:spcAft>
              <a:buSzPts val="1800"/>
              <a:buNone/>
            </a:pPr>
            <a:r>
              <a:t/>
            </a:r>
            <a:endParaRPr sz="1600">
              <a:solidFill>
                <a:schemeClr val="dk1"/>
              </a:solidFill>
            </a:endParaRPr>
          </a:p>
          <a:p>
            <a:pPr indent="0" lvl="0" marL="0" rtl="0" algn="l">
              <a:lnSpc>
                <a:spcPct val="115000"/>
              </a:lnSpc>
              <a:spcBef>
                <a:spcPts val="1200"/>
              </a:spcBef>
              <a:spcAft>
                <a:spcPts val="0"/>
              </a:spcAft>
              <a:buSzPts val="1800"/>
              <a:buNone/>
            </a:pPr>
            <a:r>
              <a:t/>
            </a:r>
            <a:endParaRPr sz="1600">
              <a:solidFill>
                <a:schemeClr val="dk1"/>
              </a:solidFill>
            </a:endParaRPr>
          </a:p>
          <a:p>
            <a:pPr indent="0" lvl="0" marL="0" rtl="0" algn="l">
              <a:lnSpc>
                <a:spcPct val="115000"/>
              </a:lnSpc>
              <a:spcBef>
                <a:spcPts val="1200"/>
              </a:spcBef>
              <a:spcAft>
                <a:spcPts val="0"/>
              </a:spcAft>
              <a:buSzPts val="1800"/>
              <a:buNone/>
            </a:pPr>
            <a:r>
              <a:t/>
            </a:r>
            <a:endParaRPr sz="1600">
              <a:solidFill>
                <a:schemeClr val="dk1"/>
              </a:solidFill>
            </a:endParaRPr>
          </a:p>
          <a:p>
            <a:pPr indent="0" lvl="0" marL="0" rtl="0" algn="l">
              <a:lnSpc>
                <a:spcPct val="115000"/>
              </a:lnSpc>
              <a:spcBef>
                <a:spcPts val="1200"/>
              </a:spcBef>
              <a:spcAft>
                <a:spcPts val="0"/>
              </a:spcAft>
              <a:buSzPts val="1800"/>
              <a:buNone/>
            </a:pPr>
            <a:r>
              <a:rPr lang="en" sz="1600">
                <a:solidFill>
                  <a:schemeClr val="dk1"/>
                </a:solidFill>
              </a:rPr>
              <a:t>With this opportunity, OpenUniverse, LSST DESC, and </a:t>
            </a:r>
            <a:r>
              <a:rPr lang="en" sz="1600">
                <a:solidFill>
                  <a:schemeClr val="dk1"/>
                </a:solidFill>
              </a:rPr>
              <a:t>the Roman HLIS, Supernova, and RAPID</a:t>
            </a:r>
            <a:r>
              <a:rPr lang="en" sz="1600">
                <a:solidFill>
                  <a:schemeClr val="dk1"/>
                </a:solidFill>
              </a:rPr>
              <a:t> Roman Project Infrastructure Teams </a:t>
            </a:r>
            <a:r>
              <a:rPr lang="en" sz="1600">
                <a:solidFill>
                  <a:srgbClr val="00FF00"/>
                </a:solidFill>
              </a:rPr>
              <a:t>developed an MOU and ambitious proposal during summer 2023 for how to use these resources to benefit Rubin LSST and Roman science</a:t>
            </a:r>
            <a:r>
              <a:rPr lang="en" sz="1600">
                <a:solidFill>
                  <a:schemeClr val="dk1"/>
                </a:solidFill>
              </a:rPr>
              <a:t>.</a:t>
            </a:r>
            <a:endParaRPr sz="1600">
              <a:solidFill>
                <a:schemeClr val="dk1"/>
              </a:solidFill>
            </a:endParaRPr>
          </a:p>
        </p:txBody>
      </p:sp>
      <p:sp>
        <p:nvSpPr>
          <p:cNvPr id="81" name="Google Shape;81;g2b9347ec0b2_0_36"/>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The OpenUniverse simulation project</a:t>
            </a:r>
            <a:endParaRPr/>
          </a:p>
          <a:p>
            <a:pPr indent="0" lvl="0" marL="0" rtl="0" algn="l">
              <a:lnSpc>
                <a:spcPct val="100000"/>
              </a:lnSpc>
              <a:spcBef>
                <a:spcPts val="0"/>
              </a:spcBef>
              <a:spcAft>
                <a:spcPts val="0"/>
              </a:spcAft>
              <a:buSzPct val="111111"/>
              <a:buNone/>
            </a:pPr>
            <a:r>
              <a:t/>
            </a:r>
            <a:endParaRPr/>
          </a:p>
        </p:txBody>
      </p:sp>
      <p:sp>
        <p:nvSpPr>
          <p:cNvPr id="82" name="Google Shape;82;g2b9347ec0b2_0_36"/>
          <p:cNvSpPr txBox="1"/>
          <p:nvPr>
            <p:ph idx="1" type="body"/>
          </p:nvPr>
        </p:nvSpPr>
        <p:spPr>
          <a:xfrm>
            <a:off x="339475" y="1923925"/>
            <a:ext cx="5728200" cy="2091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SzPts val="1800"/>
              <a:buNone/>
            </a:pPr>
            <a:r>
              <a:rPr lang="en" sz="1300">
                <a:solidFill>
                  <a:schemeClr val="dk1"/>
                </a:solidFill>
              </a:rPr>
              <a:t>OpenUniverse is a directly funded NASA effort that began in FY20</a:t>
            </a:r>
            <a:endParaRPr sz="1300">
              <a:solidFill>
                <a:schemeClr val="dk1"/>
              </a:solidFill>
            </a:endParaRPr>
          </a:p>
          <a:p>
            <a:pPr indent="-146050" lvl="1" marL="520700" rtl="0" algn="l">
              <a:lnSpc>
                <a:spcPct val="90000"/>
              </a:lnSpc>
              <a:spcBef>
                <a:spcPts val="400"/>
              </a:spcBef>
              <a:spcAft>
                <a:spcPts val="0"/>
              </a:spcAft>
              <a:buClr>
                <a:schemeClr val="dk1"/>
              </a:buClr>
              <a:buSzPts val="1300"/>
              <a:buChar char="○"/>
            </a:pPr>
            <a:r>
              <a:rPr lang="en" sz="1300">
                <a:solidFill>
                  <a:schemeClr val="dk1"/>
                </a:solidFill>
              </a:rPr>
              <a:t>Resources to coordinate mock galaxy catalogs, image simulations, and covariance matrix generation across cosmology surveys. </a:t>
            </a:r>
            <a:endParaRPr sz="1300">
              <a:solidFill>
                <a:schemeClr val="dk1"/>
              </a:solidFill>
            </a:endParaRPr>
          </a:p>
          <a:p>
            <a:pPr indent="-146050" lvl="1" marL="520700" rtl="0" algn="l">
              <a:lnSpc>
                <a:spcPct val="90000"/>
              </a:lnSpc>
              <a:spcBef>
                <a:spcPts val="400"/>
              </a:spcBef>
              <a:spcAft>
                <a:spcPts val="0"/>
              </a:spcAft>
              <a:buClr>
                <a:schemeClr val="dk1"/>
              </a:buClr>
              <a:buSzPts val="1300"/>
              <a:buChar char="○"/>
            </a:pPr>
            <a:r>
              <a:rPr lang="en" sz="1300">
                <a:solidFill>
                  <a:schemeClr val="dk1"/>
                </a:solidFill>
              </a:rPr>
              <a:t>All work must be relevant to two or more of the surveys.</a:t>
            </a:r>
            <a:endParaRPr sz="1300">
              <a:solidFill>
                <a:schemeClr val="dk1"/>
              </a:solidFill>
            </a:endParaRPr>
          </a:p>
          <a:p>
            <a:pPr indent="-146050" lvl="1" marL="520700" rtl="0" algn="l">
              <a:lnSpc>
                <a:spcPct val="90000"/>
              </a:lnSpc>
              <a:spcBef>
                <a:spcPts val="400"/>
              </a:spcBef>
              <a:spcAft>
                <a:spcPts val="0"/>
              </a:spcAft>
              <a:buClr>
                <a:schemeClr val="dk1"/>
              </a:buClr>
              <a:buSzPts val="1300"/>
              <a:buChar char="○"/>
            </a:pPr>
            <a:r>
              <a:rPr lang="en" sz="1300">
                <a:solidFill>
                  <a:schemeClr val="dk1"/>
                </a:solidFill>
              </a:rPr>
              <a:t>The simulation products are made publicly available for worldwide usage. </a:t>
            </a:r>
            <a:endParaRPr sz="1300">
              <a:solidFill>
                <a:schemeClr val="dk1"/>
              </a:solidFill>
            </a:endParaRPr>
          </a:p>
          <a:p>
            <a:pPr indent="-146050" lvl="1" marL="520700" rtl="0" algn="l">
              <a:lnSpc>
                <a:spcPct val="90000"/>
              </a:lnSpc>
              <a:spcBef>
                <a:spcPts val="400"/>
              </a:spcBef>
              <a:spcAft>
                <a:spcPts val="0"/>
              </a:spcAft>
              <a:buClr>
                <a:schemeClr val="dk1"/>
              </a:buClr>
              <a:buSzPts val="1300"/>
              <a:buChar char="○"/>
            </a:pPr>
            <a:r>
              <a:rPr lang="en" sz="1300">
                <a:solidFill>
                  <a:schemeClr val="dk1"/>
                </a:solidFill>
              </a:rPr>
              <a:t>Combines/builds on expertise from DOE and NASA communities.</a:t>
            </a:r>
            <a:endParaRPr sz="1300">
              <a:solidFill>
                <a:schemeClr val="dk1"/>
              </a:solidFill>
            </a:endParaRPr>
          </a:p>
        </p:txBody>
      </p:sp>
      <p:sp>
        <p:nvSpPr>
          <p:cNvPr id="83" name="Google Shape;83;g2b9347ec0b2_0_36"/>
          <p:cNvSpPr txBox="1"/>
          <p:nvPr/>
        </p:nvSpPr>
        <p:spPr>
          <a:xfrm>
            <a:off x="6147861" y="1948907"/>
            <a:ext cx="2875200" cy="1146600"/>
          </a:xfrm>
          <a:prstGeom prst="rect">
            <a:avLst/>
          </a:prstGeom>
          <a:no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Alina Kiessling (JPL, PI)</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Vandana Desai (IPAC, Archives Lead)</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Andrew Hearin (ANL, Mocks Lead)</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Bhuv Jain (UPenn, Covariances Lead)</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Michael Troxel (Duke, Images Lead)</a:t>
            </a:r>
            <a:endParaRPr b="0" i="0" sz="1400" u="none" cap="none" strike="noStrike">
              <a:solidFill>
                <a:srgbClr val="2D5597"/>
              </a:solidFill>
              <a:latin typeface="Calibri"/>
              <a:ea typeface="Calibri"/>
              <a:cs typeface="Calibri"/>
              <a:sym typeface="Calibri"/>
            </a:endParaRPr>
          </a:p>
        </p:txBody>
      </p:sp>
      <p:sp>
        <p:nvSpPr>
          <p:cNvPr id="84" name="Google Shape;84;g2b9347ec0b2_0_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85" name="Google Shape;85;g2b9347ec0b2_0_36"/>
          <p:cNvPicPr preferRelativeResize="0"/>
          <p:nvPr/>
        </p:nvPicPr>
        <p:blipFill rotWithShape="1">
          <a:blip r:embed="rId3">
            <a:alphaModFix/>
          </a:blip>
          <a:srcRect b="28007" l="24665" r="25027" t="28785"/>
          <a:stretch/>
        </p:blipFill>
        <p:spPr>
          <a:xfrm>
            <a:off x="6923200" y="76200"/>
            <a:ext cx="2144602" cy="10360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2eaec1ff53e_0_69"/>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Image simulations aren’t just for weak lensing</a:t>
            </a:r>
            <a:endParaRPr/>
          </a:p>
          <a:p>
            <a:pPr indent="0" lvl="0" marL="0" rtl="0" algn="l">
              <a:lnSpc>
                <a:spcPct val="100000"/>
              </a:lnSpc>
              <a:spcBef>
                <a:spcPts val="0"/>
              </a:spcBef>
              <a:spcAft>
                <a:spcPts val="0"/>
              </a:spcAft>
              <a:buSzPct val="111111"/>
              <a:buNone/>
            </a:pPr>
            <a:r>
              <a:t/>
            </a:r>
            <a:endParaRPr/>
          </a:p>
        </p:txBody>
      </p:sp>
      <p:sp>
        <p:nvSpPr>
          <p:cNvPr id="91" name="Google Shape;91;g2eaec1ff53e_0_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92" name="Google Shape;92;g2eaec1ff53e_0_69"/>
          <p:cNvPicPr preferRelativeResize="0"/>
          <p:nvPr/>
        </p:nvPicPr>
        <p:blipFill>
          <a:blip r:embed="rId3">
            <a:alphaModFix/>
          </a:blip>
          <a:stretch>
            <a:fillRect/>
          </a:stretch>
        </p:blipFill>
        <p:spPr>
          <a:xfrm>
            <a:off x="304800" y="865325"/>
            <a:ext cx="4061100" cy="4061100"/>
          </a:xfrm>
          <a:prstGeom prst="rect">
            <a:avLst/>
          </a:prstGeom>
          <a:noFill/>
          <a:ln>
            <a:noFill/>
          </a:ln>
        </p:spPr>
      </p:pic>
      <p:sp>
        <p:nvSpPr>
          <p:cNvPr id="93" name="Google Shape;93;g2eaec1ff53e_0_69"/>
          <p:cNvSpPr txBox="1"/>
          <p:nvPr>
            <p:ph type="title"/>
          </p:nvPr>
        </p:nvSpPr>
        <p:spPr>
          <a:xfrm>
            <a:off x="4506775" y="2819000"/>
            <a:ext cx="40611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t>
            </a:r>
            <a:endParaRPr/>
          </a:p>
          <a:p>
            <a:pPr indent="0" lvl="0" marL="0" rtl="0" algn="l">
              <a:lnSpc>
                <a:spcPct val="100000"/>
              </a:lnSpc>
              <a:spcBef>
                <a:spcPts val="0"/>
              </a:spcBef>
              <a:spcAft>
                <a:spcPts val="0"/>
              </a:spcAft>
              <a:buSzPct val="111111"/>
              <a:buNone/>
            </a:pPr>
            <a:r>
              <a:t/>
            </a:r>
            <a:endParaRPr/>
          </a:p>
        </p:txBody>
      </p:sp>
      <p:pic>
        <p:nvPicPr>
          <p:cNvPr id="94" name="Google Shape;94;g2eaec1ff53e_0_69"/>
          <p:cNvPicPr preferRelativeResize="0"/>
          <p:nvPr/>
        </p:nvPicPr>
        <p:blipFill>
          <a:blip r:embed="rId4">
            <a:alphaModFix/>
          </a:blip>
          <a:stretch>
            <a:fillRect/>
          </a:stretch>
        </p:blipFill>
        <p:spPr>
          <a:xfrm>
            <a:off x="4993050" y="898325"/>
            <a:ext cx="4028100" cy="4028100"/>
          </a:xfrm>
          <a:prstGeom prst="rect">
            <a:avLst/>
          </a:prstGeom>
          <a:noFill/>
          <a:ln>
            <a:noFill/>
          </a:ln>
        </p:spPr>
      </p:pic>
      <p:sp>
        <p:nvSpPr>
          <p:cNvPr id="95" name="Google Shape;95;g2eaec1ff53e_0_69"/>
          <p:cNvSpPr txBox="1"/>
          <p:nvPr/>
        </p:nvSpPr>
        <p:spPr>
          <a:xfrm>
            <a:off x="5066900" y="4789600"/>
            <a:ext cx="3641100" cy="2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Lauren Aldoroty (Duke)</a:t>
            </a:r>
            <a:endParaRPr sz="1500">
              <a:solidFill>
                <a:schemeClr val="dk1"/>
              </a:solidFill>
            </a:endParaRPr>
          </a:p>
        </p:txBody>
      </p:sp>
      <p:sp>
        <p:nvSpPr>
          <p:cNvPr id="96" name="Google Shape;96;g2eaec1ff53e_0_69"/>
          <p:cNvSpPr txBox="1"/>
          <p:nvPr/>
        </p:nvSpPr>
        <p:spPr>
          <a:xfrm>
            <a:off x="304800" y="4774025"/>
            <a:ext cx="3641100" cy="2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Caltech-IPAC/R. Hurt</a:t>
            </a:r>
            <a:endParaRPr sz="15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2eaec1ff53e_0_61"/>
          <p:cNvSpPr txBox="1"/>
          <p:nvPr>
            <p:ph idx="1" type="body"/>
          </p:nvPr>
        </p:nvSpPr>
        <p:spPr>
          <a:xfrm>
            <a:off x="311700" y="1152475"/>
            <a:ext cx="8672700" cy="4066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lang="en" sz="1600">
                <a:solidFill>
                  <a:schemeClr val="dk1"/>
                </a:solidFill>
              </a:rPr>
              <a:t>Main goal was to improve</a:t>
            </a:r>
            <a:r>
              <a:rPr lang="en" sz="1600">
                <a:solidFill>
                  <a:schemeClr val="dk1"/>
                </a:solidFill>
              </a:rPr>
              <a:t> our previous joint LSST-Roman simulations to increase the benefit to time-domain studies. </a:t>
            </a:r>
            <a:r>
              <a:rPr lang="en" sz="1600">
                <a:solidFill>
                  <a:srgbClr val="00FF00"/>
                </a:solidFill>
              </a:rPr>
              <a:t>The project included 5 distinct survey goals</a:t>
            </a:r>
            <a:r>
              <a:rPr lang="en" sz="1600">
                <a:solidFill>
                  <a:schemeClr val="dk1"/>
                </a:solidFill>
              </a:rPr>
              <a:t>:</a:t>
            </a:r>
            <a:endParaRPr sz="1600">
              <a:solidFill>
                <a:schemeClr val="dk1"/>
              </a:solidFill>
            </a:endParaRPr>
          </a:p>
          <a:p>
            <a:pPr indent="-330200" lvl="0" marL="457200" rtl="0" algn="l">
              <a:lnSpc>
                <a:spcPct val="115000"/>
              </a:lnSpc>
              <a:spcBef>
                <a:spcPts val="1200"/>
              </a:spcBef>
              <a:spcAft>
                <a:spcPts val="0"/>
              </a:spcAft>
              <a:buClr>
                <a:schemeClr val="dk1"/>
              </a:buClr>
              <a:buSzPts val="1600"/>
              <a:buAutoNum type="arabicParenR"/>
            </a:pPr>
            <a:r>
              <a:rPr lang="en" sz="1600">
                <a:solidFill>
                  <a:schemeClr val="dk1"/>
                </a:solidFill>
              </a:rPr>
              <a:t>The LSST ELAIS-S1 Deep Drilling Field</a:t>
            </a:r>
            <a:endParaRPr sz="1600">
              <a:solidFill>
                <a:schemeClr val="dk1"/>
              </a:solidFill>
            </a:endParaRPr>
          </a:p>
          <a:p>
            <a:pPr indent="-330200" lvl="0" marL="457200" rtl="0" algn="l">
              <a:lnSpc>
                <a:spcPct val="115000"/>
              </a:lnSpc>
              <a:spcBef>
                <a:spcPts val="0"/>
              </a:spcBef>
              <a:spcAft>
                <a:spcPts val="0"/>
              </a:spcAft>
              <a:buClr>
                <a:schemeClr val="dk1"/>
              </a:buClr>
              <a:buSzPts val="1600"/>
              <a:buAutoNum type="arabicParenR"/>
            </a:pPr>
            <a:r>
              <a:rPr lang="en" sz="1600">
                <a:solidFill>
                  <a:schemeClr val="dk1"/>
                </a:solidFill>
              </a:rPr>
              <a:t>The full Roman Time-Domain Survey shifted to overlap the ELAIS region</a:t>
            </a:r>
            <a:endParaRPr sz="1600">
              <a:solidFill>
                <a:schemeClr val="dk1"/>
              </a:solidFill>
            </a:endParaRPr>
          </a:p>
          <a:p>
            <a:pPr indent="-330200" lvl="0" marL="457200" rtl="0" algn="l">
              <a:lnSpc>
                <a:spcPct val="115000"/>
              </a:lnSpc>
              <a:spcBef>
                <a:spcPts val="0"/>
              </a:spcBef>
              <a:spcAft>
                <a:spcPts val="0"/>
              </a:spcAft>
              <a:buClr>
                <a:schemeClr val="dk1"/>
              </a:buClr>
              <a:buSzPts val="1600"/>
              <a:buAutoNum type="arabicParenR"/>
            </a:pPr>
            <a:r>
              <a:rPr lang="en" sz="1600">
                <a:solidFill>
                  <a:schemeClr val="dk1"/>
                </a:solidFill>
              </a:rPr>
              <a:t>Updated (from DC2) overlapping LSST Wide-Fast-Deep survey (with rolling cadence)</a:t>
            </a:r>
            <a:endParaRPr sz="1600">
              <a:solidFill>
                <a:schemeClr val="dk1"/>
              </a:solidFill>
            </a:endParaRPr>
          </a:p>
          <a:p>
            <a:pPr indent="-330200" lvl="0" marL="457200" rtl="0" algn="l">
              <a:lnSpc>
                <a:spcPct val="115000"/>
              </a:lnSpc>
              <a:spcBef>
                <a:spcPts val="0"/>
              </a:spcBef>
              <a:spcAft>
                <a:spcPts val="0"/>
              </a:spcAft>
              <a:buClr>
                <a:schemeClr val="dk1"/>
              </a:buClr>
              <a:buSzPts val="1600"/>
              <a:buAutoNum type="arabicParenR"/>
            </a:pPr>
            <a:r>
              <a:rPr lang="en" sz="1600">
                <a:solidFill>
                  <a:schemeClr val="dk1"/>
                </a:solidFill>
              </a:rPr>
              <a:t>Updated (from DC2) overlapping Roman Wide-Area Survey in the same region</a:t>
            </a:r>
            <a:endParaRPr sz="1600">
              <a:solidFill>
                <a:schemeClr val="dk1"/>
              </a:solidFill>
            </a:endParaRPr>
          </a:p>
          <a:p>
            <a:pPr indent="-330200" lvl="0" marL="457200" rtl="0" algn="l">
              <a:lnSpc>
                <a:spcPct val="115000"/>
              </a:lnSpc>
              <a:spcBef>
                <a:spcPts val="0"/>
              </a:spcBef>
              <a:spcAft>
                <a:spcPts val="0"/>
              </a:spcAft>
              <a:buClr>
                <a:schemeClr val="dk1"/>
              </a:buClr>
              <a:buSzPts val="1600"/>
              <a:buAutoNum type="arabicParenR"/>
            </a:pPr>
            <a:r>
              <a:rPr lang="en" sz="1600">
                <a:solidFill>
                  <a:schemeClr val="dk1"/>
                </a:solidFill>
              </a:rPr>
              <a:t>A deep-field calibration region of the Roman Wide-Area Survey in the same region</a:t>
            </a:r>
            <a:endParaRPr sz="1600">
              <a:solidFill>
                <a:schemeClr val="dk1"/>
              </a:solidFill>
            </a:endParaRPr>
          </a:p>
          <a:p>
            <a:pPr indent="0" lvl="0" marL="0" rtl="0" algn="l">
              <a:lnSpc>
                <a:spcPct val="115000"/>
              </a:lnSpc>
              <a:spcBef>
                <a:spcPts val="1200"/>
              </a:spcBef>
              <a:spcAft>
                <a:spcPts val="0"/>
              </a:spcAft>
              <a:buClr>
                <a:srgbClr val="000000"/>
              </a:buClr>
              <a:buSzPts val="1800"/>
              <a:buFont typeface="Arial"/>
              <a:buNone/>
            </a:pPr>
            <a:r>
              <a:rPr lang="en" sz="1600">
                <a:solidFill>
                  <a:srgbClr val="00FF00"/>
                </a:solidFill>
              </a:rPr>
              <a:t>Expanded on Roman Reference survey definitions</a:t>
            </a:r>
            <a:r>
              <a:rPr lang="en" sz="1600">
                <a:solidFill>
                  <a:schemeClr val="dk1"/>
                </a:solidFill>
              </a:rPr>
              <a:t> to include additional bandpasses like R062 and K213 in both wide-area and time-domain fields, </a:t>
            </a:r>
            <a:r>
              <a:rPr lang="en" sz="1600">
                <a:solidFill>
                  <a:srgbClr val="00FF00"/>
                </a:solidFill>
              </a:rPr>
              <a:t>enabling a larger spread of studies with potential survey modes. </a:t>
            </a:r>
            <a:endParaRPr sz="1600">
              <a:solidFill>
                <a:srgbClr val="00FF00"/>
              </a:solidFill>
            </a:endParaRPr>
          </a:p>
        </p:txBody>
      </p:sp>
      <p:sp>
        <p:nvSpPr>
          <p:cNvPr id="102" name="Google Shape;102;g2eaec1ff53e_0_61"/>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we did</a:t>
            </a:r>
            <a:endParaRPr/>
          </a:p>
          <a:p>
            <a:pPr indent="0" lvl="0" marL="0" rtl="0" algn="l">
              <a:lnSpc>
                <a:spcPct val="100000"/>
              </a:lnSpc>
              <a:spcBef>
                <a:spcPts val="0"/>
              </a:spcBef>
              <a:spcAft>
                <a:spcPts val="0"/>
              </a:spcAft>
              <a:buSzPct val="111111"/>
              <a:buNone/>
            </a:pPr>
            <a:r>
              <a:t/>
            </a:r>
            <a:endParaRPr/>
          </a:p>
        </p:txBody>
      </p:sp>
      <p:sp>
        <p:nvSpPr>
          <p:cNvPr id="103" name="Google Shape;103;g2eaec1ff53e_0_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2bc7880462c_0_8"/>
          <p:cNvSpPr txBox="1"/>
          <p:nvPr>
            <p:ph idx="1" type="body"/>
          </p:nvPr>
        </p:nvSpPr>
        <p:spPr>
          <a:xfrm>
            <a:off x="311700" y="1152475"/>
            <a:ext cx="8672700" cy="4066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lang="en" sz="1600">
                <a:solidFill>
                  <a:schemeClr val="dk1"/>
                </a:solidFill>
              </a:rPr>
              <a:t>This project was unexpected in summer 2023, but the opportunity was too great to pass up. We had </a:t>
            </a:r>
            <a:r>
              <a:rPr lang="en" sz="1600">
                <a:solidFill>
                  <a:srgbClr val="00FF00"/>
                </a:solidFill>
              </a:rPr>
              <a:t>a strict time-limit - Theta was going offline at the end of 2023</a:t>
            </a:r>
            <a:r>
              <a:rPr lang="en" sz="1600">
                <a:solidFill>
                  <a:schemeClr val="dk1"/>
                </a:solidFill>
              </a:rPr>
              <a:t>, it had to run by then.</a:t>
            </a:r>
            <a:endParaRPr sz="1600">
              <a:solidFill>
                <a:schemeClr val="dk1"/>
              </a:solidFill>
            </a:endParaRPr>
          </a:p>
          <a:p>
            <a:pPr indent="0" lvl="0" marL="0" rtl="0" algn="l">
              <a:lnSpc>
                <a:spcPct val="115000"/>
              </a:lnSpc>
              <a:spcBef>
                <a:spcPts val="1200"/>
              </a:spcBef>
              <a:spcAft>
                <a:spcPts val="0"/>
              </a:spcAft>
              <a:buSzPts val="1800"/>
              <a:buNone/>
            </a:pPr>
            <a:r>
              <a:rPr lang="en" sz="1600">
                <a:solidFill>
                  <a:schemeClr val="dk1"/>
                </a:solidFill>
              </a:rPr>
              <a:t>I want to </a:t>
            </a:r>
            <a:r>
              <a:rPr lang="en" sz="1600">
                <a:solidFill>
                  <a:srgbClr val="00FF00"/>
                </a:solidFill>
              </a:rPr>
              <a:t>thank everyone </a:t>
            </a:r>
            <a:r>
              <a:rPr lang="en" sz="1600">
                <a:solidFill>
                  <a:srgbClr val="FFFFFF"/>
                </a:solidFill>
              </a:rPr>
              <a:t>involved across the teams that</a:t>
            </a:r>
            <a:r>
              <a:rPr lang="en" sz="1600">
                <a:solidFill>
                  <a:srgbClr val="00FF00"/>
                </a:solidFill>
              </a:rPr>
              <a:t> </a:t>
            </a:r>
            <a:r>
              <a:rPr lang="en" sz="1600">
                <a:solidFill>
                  <a:schemeClr val="dk1"/>
                </a:solidFill>
              </a:rPr>
              <a:t>worked for six+ months (in many cases) </a:t>
            </a:r>
            <a:r>
              <a:rPr lang="en" sz="1600">
                <a:solidFill>
                  <a:srgbClr val="00FF00"/>
                </a:solidFill>
              </a:rPr>
              <a:t>taking on double-duty and working overtime </a:t>
            </a:r>
            <a:r>
              <a:rPr lang="en" sz="1600">
                <a:solidFill>
                  <a:schemeClr val="dk1"/>
                </a:solidFill>
              </a:rPr>
              <a:t>to make this simulation campaign a success. </a:t>
            </a:r>
            <a:endParaRPr sz="1600">
              <a:solidFill>
                <a:schemeClr val="dk1"/>
              </a:solidFill>
            </a:endParaRPr>
          </a:p>
          <a:p>
            <a:pPr indent="0" lvl="0" marL="0" rtl="0" algn="l">
              <a:lnSpc>
                <a:spcPct val="115000"/>
              </a:lnSpc>
              <a:spcBef>
                <a:spcPts val="1200"/>
              </a:spcBef>
              <a:spcAft>
                <a:spcPts val="0"/>
              </a:spcAft>
              <a:buSzPts val="1800"/>
              <a:buNone/>
            </a:pPr>
            <a:r>
              <a:rPr lang="en" sz="1600">
                <a:solidFill>
                  <a:schemeClr val="dk1"/>
                </a:solidFill>
              </a:rPr>
              <a:t>To maximize impact we had to do more than just create images…</a:t>
            </a:r>
            <a:r>
              <a:rPr lang="en" sz="1600">
                <a:solidFill>
                  <a:srgbClr val="00FF00"/>
                </a:solidFill>
              </a:rPr>
              <a:t>we had to update many elements of the pipelines and input simulated universe</a:t>
            </a:r>
            <a:r>
              <a:rPr lang="en" sz="1600">
                <a:solidFill>
                  <a:schemeClr val="dk1"/>
                </a:solidFill>
              </a:rPr>
              <a:t> to ensure we could get the maximum realism across the full optical/infrared range (~400 to 2300 nm) of LSST+Roman bandpasses.</a:t>
            </a:r>
            <a:endParaRPr sz="1600">
              <a:solidFill>
                <a:schemeClr val="dk1"/>
              </a:solidFill>
            </a:endParaRPr>
          </a:p>
          <a:p>
            <a:pPr indent="0" lvl="0" marL="0" rtl="0" algn="l">
              <a:lnSpc>
                <a:spcPct val="115000"/>
              </a:lnSpc>
              <a:spcBef>
                <a:spcPts val="1200"/>
              </a:spcBef>
              <a:spcAft>
                <a:spcPts val="0"/>
              </a:spcAft>
              <a:buSzPts val="1800"/>
              <a:buNone/>
            </a:pPr>
            <a:r>
              <a:rPr lang="en" sz="1600">
                <a:solidFill>
                  <a:schemeClr val="dk1"/>
                </a:solidFill>
              </a:rPr>
              <a:t>I’ll summarize some of this effort in the next slides – </a:t>
            </a:r>
            <a:r>
              <a:rPr lang="en" sz="1600">
                <a:solidFill>
                  <a:srgbClr val="00FF00"/>
                </a:solidFill>
              </a:rPr>
              <a:t>a lot of this work required collaboration and coordination of pipelines across separate collaborations and teams</a:t>
            </a:r>
            <a:r>
              <a:rPr lang="en" sz="1600">
                <a:solidFill>
                  <a:schemeClr val="dk1"/>
                </a:solidFill>
              </a:rPr>
              <a:t>…</a:t>
            </a:r>
            <a:endParaRPr sz="1600">
              <a:solidFill>
                <a:schemeClr val="dk1"/>
              </a:solidFill>
            </a:endParaRPr>
          </a:p>
        </p:txBody>
      </p:sp>
      <p:sp>
        <p:nvSpPr>
          <p:cNvPr id="109" name="Google Shape;109;g2bc7880462c_0_8"/>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we did</a:t>
            </a:r>
            <a:endParaRPr/>
          </a:p>
          <a:p>
            <a:pPr indent="0" lvl="0" marL="0" rtl="0" algn="l">
              <a:lnSpc>
                <a:spcPct val="100000"/>
              </a:lnSpc>
              <a:spcBef>
                <a:spcPts val="0"/>
              </a:spcBef>
              <a:spcAft>
                <a:spcPts val="0"/>
              </a:spcAft>
              <a:buSzPct val="111111"/>
              <a:buNone/>
            </a:pPr>
            <a:r>
              <a:t/>
            </a:r>
            <a:endParaRPr/>
          </a:p>
        </p:txBody>
      </p:sp>
      <p:sp>
        <p:nvSpPr>
          <p:cNvPr id="110" name="Google Shape;110;g2bc7880462c_0_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2bc7880462c_0_13"/>
          <p:cNvSpPr txBox="1"/>
          <p:nvPr>
            <p:ph idx="1" type="body"/>
          </p:nvPr>
        </p:nvSpPr>
        <p:spPr>
          <a:xfrm>
            <a:off x="311700" y="1152475"/>
            <a:ext cx="8672700" cy="40665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1200"/>
              </a:spcBef>
              <a:spcAft>
                <a:spcPts val="0"/>
              </a:spcAft>
              <a:buSzPts val="1800"/>
              <a:buNone/>
            </a:pPr>
            <a:r>
              <a:rPr lang="en" sz="1600">
                <a:solidFill>
                  <a:schemeClr val="dk1"/>
                </a:solidFill>
              </a:rPr>
              <a:t>The simulated universe is based on the same underlying cosmology as the cosmo</a:t>
            </a:r>
            <a:r>
              <a:rPr lang="en" sz="1600">
                <a:solidFill>
                  <a:schemeClr val="dk1"/>
                </a:solidFill>
                <a:extLst>
                  <a:ext uri="http://customooxmlschemas.google.com/">
                    <go:slidesCustomData xmlns:go="http://customooxmlschemas.google.com/" textRoundtripDataId="0"/>
                  </a:ext>
                </a:extLst>
              </a:rPr>
              <a:t>DC2</a:t>
            </a:r>
            <a:r>
              <a:rPr lang="en" sz="1600">
                <a:solidFill>
                  <a:schemeClr val="dk1"/>
                </a:solidFill>
              </a:rPr>
              <a:t> simulations. </a:t>
            </a:r>
            <a:r>
              <a:rPr lang="en" sz="1600">
                <a:solidFill>
                  <a:srgbClr val="00FF00"/>
                </a:solidFill>
              </a:rPr>
              <a:t>This timeline also meant some elements we would have liked to include also didn’t make it into the final simulated universe</a:t>
            </a:r>
            <a:r>
              <a:rPr lang="en" sz="1600">
                <a:solidFill>
                  <a:schemeClr val="dk1"/>
                </a:solidFill>
              </a:rPr>
              <a:t> - I hope they will in the future, though!</a:t>
            </a:r>
            <a:endParaRPr sz="1600">
              <a:solidFill>
                <a:schemeClr val="dk1"/>
              </a:solidFill>
            </a:endParaRPr>
          </a:p>
          <a:p>
            <a:pPr indent="-330200" lvl="0" marL="457200" rtl="0" algn="l">
              <a:lnSpc>
                <a:spcPct val="115000"/>
              </a:lnSpc>
              <a:spcBef>
                <a:spcPts val="1200"/>
              </a:spcBef>
              <a:spcAft>
                <a:spcPts val="0"/>
              </a:spcAft>
              <a:buClr>
                <a:schemeClr val="dk1"/>
              </a:buClr>
              <a:buSzPts val="1600"/>
              <a:buAutoNum type="arabicParenR"/>
            </a:pPr>
            <a:r>
              <a:rPr lang="en" sz="1600">
                <a:solidFill>
                  <a:srgbClr val="00FF00"/>
                </a:solidFill>
              </a:rPr>
              <a:t>Simulation pipeline structure</a:t>
            </a:r>
            <a:r>
              <a:rPr lang="en" sz="1600">
                <a:solidFill>
                  <a:schemeClr val="dk1"/>
                </a:solidFill>
              </a:rPr>
              <a:t>: Roman imsim pipeline rewrite (</a:t>
            </a:r>
            <a:r>
              <a:rPr lang="en" sz="1100" u="sng">
                <a:solidFill>
                  <a:schemeClr val="hlink"/>
                </a:solidFill>
                <a:hlinkClick r:id="rId3"/>
              </a:rPr>
              <a:t>https://github.com/matroxel/roman_imsim/</a:t>
            </a:r>
            <a:r>
              <a:rPr lang="en" sz="1600">
                <a:solidFill>
                  <a:schemeClr val="dk1"/>
                </a:solidFill>
              </a:rPr>
              <a:t>) and significant updates to </a:t>
            </a:r>
            <a:r>
              <a:rPr lang="en" sz="1600">
                <a:solidFill>
                  <a:schemeClr val="dk1"/>
                </a:solidFill>
                <a:extLst>
                  <a:ext uri="http://customooxmlschemas.google.com/">
                    <go:slidesCustomData xmlns:go="http://customooxmlschemas.google.com/" textRoundtripDataId="1"/>
                  </a:ext>
                </a:extLst>
              </a:rPr>
              <a:t>SkyCatalogs</a:t>
            </a:r>
            <a:r>
              <a:rPr lang="en" sz="1600">
                <a:solidFill>
                  <a:schemeClr val="dk1"/>
                </a:solidFill>
              </a:rPr>
              <a:t> (</a:t>
            </a:r>
            <a:r>
              <a:rPr lang="en" sz="1100" u="sng">
                <a:solidFill>
                  <a:schemeClr val="hlink"/>
                </a:solidFill>
                <a:hlinkClick r:id="rId4"/>
              </a:rPr>
              <a:t>https://github.com/LSSTDESC/skyCatalogs</a:t>
            </a:r>
            <a:r>
              <a:rPr lang="en" sz="1600">
                <a:solidFill>
                  <a:schemeClr val="dk1"/>
                </a:solidFill>
              </a:rPr>
              <a:t>) framework developed in DESC to include transients and new galaxy models (thanks to Joanne Bogart, Jim Chiang, et al). </a:t>
            </a:r>
            <a:endParaRPr sz="1600">
              <a:solidFill>
                <a:schemeClr val="dk1"/>
              </a:solidFill>
            </a:endParaRPr>
          </a:p>
          <a:p>
            <a:pPr indent="-330200" lvl="0" marL="457200" rtl="0" algn="l">
              <a:lnSpc>
                <a:spcPct val="115000"/>
              </a:lnSpc>
              <a:spcBef>
                <a:spcPts val="1200"/>
              </a:spcBef>
              <a:spcAft>
                <a:spcPts val="0"/>
              </a:spcAft>
              <a:buClr>
                <a:schemeClr val="dk1"/>
              </a:buClr>
              <a:buSzPts val="1600"/>
              <a:buAutoNum type="arabicParenR"/>
            </a:pPr>
            <a:r>
              <a:rPr lang="en" sz="1600">
                <a:solidFill>
                  <a:srgbClr val="00FF00"/>
                </a:solidFill>
              </a:rPr>
              <a:t>Transients</a:t>
            </a:r>
            <a:r>
              <a:rPr lang="en" sz="1600">
                <a:solidFill>
                  <a:schemeClr val="dk1"/>
                </a:solidFill>
              </a:rPr>
              <a:t>: Due to the focus on transient science in the proposal, we had to ensure the transient models we used: a) had SEDs that span the needed wavelength ranges, and b) could be incorporated and accessed in the SkyCatalog framework. (Thanks to Rick Kessler, Rob Knop, Gautham Narayan, Justin Pierel, DESC/Roman transient teams, et al…)</a:t>
            </a:r>
            <a:endParaRPr sz="1600">
              <a:solidFill>
                <a:schemeClr val="dk1"/>
              </a:solidFill>
            </a:endParaRPr>
          </a:p>
          <a:p>
            <a:pPr indent="-330200" lvl="1" marL="914400" rtl="0" algn="l">
              <a:lnSpc>
                <a:spcPct val="115000"/>
              </a:lnSpc>
              <a:spcBef>
                <a:spcPts val="0"/>
              </a:spcBef>
              <a:spcAft>
                <a:spcPts val="0"/>
              </a:spcAft>
              <a:buClr>
                <a:schemeClr val="dk1"/>
              </a:buClr>
              <a:buSzPts val="1600"/>
              <a:buAutoNum type="alphaLcParenR"/>
            </a:pPr>
            <a:r>
              <a:rPr lang="en" sz="1600">
                <a:solidFill>
                  <a:schemeClr val="dk1"/>
                </a:solidFill>
                <a:highlight>
                  <a:srgbClr val="222529"/>
                </a:highlight>
              </a:rPr>
              <a:t>SN Ia, SN Ibc, SN II, SNIax, SLSN-I, TDE</a:t>
            </a:r>
            <a:endParaRPr sz="1600">
              <a:solidFill>
                <a:schemeClr val="dk1"/>
              </a:solidFill>
            </a:endParaRPr>
          </a:p>
        </p:txBody>
      </p:sp>
      <p:sp>
        <p:nvSpPr>
          <p:cNvPr id="116" name="Google Shape;116;g2bc7880462c_0_13"/>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The simulated universe</a:t>
            </a:r>
            <a:endParaRPr/>
          </a:p>
          <a:p>
            <a:pPr indent="0" lvl="0" marL="0" rtl="0" algn="l">
              <a:lnSpc>
                <a:spcPct val="100000"/>
              </a:lnSpc>
              <a:spcBef>
                <a:spcPts val="0"/>
              </a:spcBef>
              <a:spcAft>
                <a:spcPts val="0"/>
              </a:spcAft>
              <a:buSzPct val="111111"/>
              <a:buNone/>
            </a:pPr>
            <a:r>
              <a:t/>
            </a:r>
            <a:endParaRPr/>
          </a:p>
        </p:txBody>
      </p:sp>
      <p:sp>
        <p:nvSpPr>
          <p:cNvPr id="117" name="Google Shape;117;g2bc7880462c_0_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2bc7880462c_0_46"/>
          <p:cNvSpPr txBox="1"/>
          <p:nvPr>
            <p:ph idx="1" type="body"/>
          </p:nvPr>
        </p:nvSpPr>
        <p:spPr>
          <a:xfrm>
            <a:off x="311700" y="1152475"/>
            <a:ext cx="8672700" cy="40665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1200"/>
              </a:spcBef>
              <a:spcAft>
                <a:spcPts val="0"/>
              </a:spcAft>
              <a:buClr>
                <a:schemeClr val="dk1"/>
              </a:buClr>
              <a:buSzPts val="1600"/>
              <a:buAutoNum type="arabicParenR" startAt="3"/>
            </a:pPr>
            <a:r>
              <a:rPr lang="en" sz="1600">
                <a:solidFill>
                  <a:srgbClr val="00FF00"/>
                </a:solidFill>
              </a:rPr>
              <a:t>Diffsky galaxy models</a:t>
            </a:r>
            <a:r>
              <a:rPr lang="en" sz="1600">
                <a:solidFill>
                  <a:schemeClr val="dk1"/>
                </a:solidFill>
              </a:rPr>
              <a:t>: Work funded by OpenUniverse on a new galaxy simulation based on Last Journey paused for this effort, and the model was adapted and extended to be applied to the previous DC2 simulated universe. (Thanks to Andrew Hearin, Eve Kovacs, et al…)</a:t>
            </a:r>
            <a:endParaRPr sz="1600">
              <a:solidFill>
                <a:schemeClr val="dk1"/>
              </a:solidFill>
            </a:endParaRPr>
          </a:p>
          <a:p>
            <a:pPr indent="-330200" lvl="1" marL="914400" rtl="0" algn="l">
              <a:lnSpc>
                <a:spcPct val="115000"/>
              </a:lnSpc>
              <a:spcBef>
                <a:spcPts val="0"/>
              </a:spcBef>
              <a:spcAft>
                <a:spcPts val="0"/>
              </a:spcAft>
              <a:buClr>
                <a:schemeClr val="dk1"/>
              </a:buClr>
              <a:buSzPts val="1600"/>
              <a:buAutoNum type="alphaLcParenR"/>
            </a:pPr>
            <a:r>
              <a:rPr lang="en" sz="1600">
                <a:solidFill>
                  <a:schemeClr val="dk1"/>
                </a:solidFill>
              </a:rPr>
              <a:t>Self-consistent stellar population evolution modelling </a:t>
            </a:r>
            <a:r>
              <a:rPr lang="en" sz="1600">
                <a:solidFill>
                  <a:srgbClr val="00FF00"/>
                </a:solidFill>
              </a:rPr>
              <a:t>separate bulge, disk, and star-forming regions in the galaxy.</a:t>
            </a:r>
            <a:r>
              <a:rPr lang="en" sz="1600">
                <a:solidFill>
                  <a:schemeClr val="dk1"/>
                </a:solidFill>
              </a:rPr>
              <a:t> Represented by composite analytic profiles in the images.</a:t>
            </a:r>
            <a:endParaRPr sz="1600">
              <a:solidFill>
                <a:schemeClr val="dk1"/>
              </a:solidFill>
            </a:endParaRPr>
          </a:p>
          <a:p>
            <a:pPr indent="-330200" lvl="1" marL="914400" rtl="0" algn="l">
              <a:lnSpc>
                <a:spcPct val="115000"/>
              </a:lnSpc>
              <a:spcBef>
                <a:spcPts val="0"/>
              </a:spcBef>
              <a:spcAft>
                <a:spcPts val="0"/>
              </a:spcAft>
              <a:buClr>
                <a:schemeClr val="dk1"/>
              </a:buClr>
              <a:buSzPts val="1600"/>
              <a:buAutoNum type="alphaLcParenR"/>
            </a:pPr>
            <a:r>
              <a:rPr lang="en" sz="1600">
                <a:solidFill>
                  <a:schemeClr val="dk1"/>
                </a:solidFill>
              </a:rPr>
              <a:t>Greatly improved </a:t>
            </a:r>
            <a:r>
              <a:rPr lang="en" sz="1600">
                <a:solidFill>
                  <a:srgbClr val="00FF00"/>
                </a:solidFill>
              </a:rPr>
              <a:t>realism in magnitudes/colors across the entire Rubin/Roman wavelength range (0.3 to 2+ microns), with associated SEDs</a:t>
            </a:r>
            <a:r>
              <a:rPr lang="en" sz="1600">
                <a:solidFill>
                  <a:schemeClr val="dk1"/>
                </a:solidFill>
              </a:rPr>
              <a:t> built from the stellar populations in each galaxy component. </a:t>
            </a:r>
            <a:endParaRPr sz="1600">
              <a:solidFill>
                <a:schemeClr val="dk1"/>
              </a:solidFill>
            </a:endParaRPr>
          </a:p>
          <a:p>
            <a:pPr indent="-330200" lvl="1" marL="914400" rtl="0" algn="l">
              <a:lnSpc>
                <a:spcPct val="115000"/>
              </a:lnSpc>
              <a:spcBef>
                <a:spcPts val="0"/>
              </a:spcBef>
              <a:spcAft>
                <a:spcPts val="0"/>
              </a:spcAft>
              <a:buClr>
                <a:schemeClr val="dk1"/>
              </a:buClr>
              <a:buSzPts val="1600"/>
              <a:buAutoNum type="alphaLcParenR"/>
            </a:pPr>
            <a:r>
              <a:rPr lang="en" sz="1600">
                <a:solidFill>
                  <a:schemeClr val="dk1"/>
                </a:solidFill>
              </a:rPr>
              <a:t>Leads to a highly realistic, non-empirically tuned galaxy model, which has chromatic variation across the light profile. </a:t>
            </a:r>
            <a:endParaRPr sz="1600">
              <a:solidFill>
                <a:schemeClr val="dk1"/>
              </a:solidFill>
            </a:endParaRPr>
          </a:p>
          <a:p>
            <a:pPr indent="-330200" lvl="0" marL="457200" rtl="0" algn="l">
              <a:lnSpc>
                <a:spcPct val="115000"/>
              </a:lnSpc>
              <a:spcBef>
                <a:spcPts val="0"/>
              </a:spcBef>
              <a:spcAft>
                <a:spcPts val="0"/>
              </a:spcAft>
              <a:buClr>
                <a:schemeClr val="dk1"/>
              </a:buClr>
              <a:buSzPts val="1600"/>
              <a:buAutoNum type="arabicParenR" startAt="3"/>
            </a:pPr>
            <a:r>
              <a:rPr lang="en" sz="1600">
                <a:solidFill>
                  <a:srgbClr val="00FF00"/>
                </a:solidFill>
              </a:rPr>
              <a:t>Stars</a:t>
            </a:r>
            <a:r>
              <a:rPr lang="en" sz="1600">
                <a:solidFill>
                  <a:schemeClr val="dk1"/>
                </a:solidFill>
              </a:rPr>
              <a:t>: The same Galfast-based star simulation used in DC2 (Juric et al 2008). </a:t>
            </a:r>
            <a:endParaRPr sz="1600">
              <a:solidFill>
                <a:schemeClr val="dk1"/>
              </a:solidFill>
            </a:endParaRPr>
          </a:p>
        </p:txBody>
      </p:sp>
      <p:sp>
        <p:nvSpPr>
          <p:cNvPr id="123" name="Google Shape;123;g2bc7880462c_0_46"/>
          <p:cNvSpPr txBox="1"/>
          <p:nvPr>
            <p:ph type="title"/>
          </p:nvPr>
        </p:nvSpPr>
        <p:spPr>
          <a:xfrm>
            <a:off x="83100" y="368825"/>
            <a:ext cx="9262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The simulated universe</a:t>
            </a:r>
            <a:endParaRPr/>
          </a:p>
          <a:p>
            <a:pPr indent="0" lvl="0" marL="0" rtl="0" algn="l">
              <a:lnSpc>
                <a:spcPct val="100000"/>
              </a:lnSpc>
              <a:spcBef>
                <a:spcPts val="0"/>
              </a:spcBef>
              <a:spcAft>
                <a:spcPts val="0"/>
              </a:spcAft>
              <a:buSzPct val="111111"/>
              <a:buNone/>
            </a:pPr>
            <a:r>
              <a:t/>
            </a:r>
            <a:endParaRPr/>
          </a:p>
        </p:txBody>
      </p:sp>
      <p:sp>
        <p:nvSpPr>
          <p:cNvPr id="124" name="Google Shape;124;g2bc7880462c_0_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g2bc7880462c_0_38"/>
          <p:cNvPicPr preferRelativeResize="0"/>
          <p:nvPr/>
        </p:nvPicPr>
        <p:blipFill rotWithShape="1">
          <a:blip r:embed="rId3">
            <a:alphaModFix/>
          </a:blip>
          <a:srcRect b="0" l="0" r="0" t="0"/>
          <a:stretch/>
        </p:blipFill>
        <p:spPr>
          <a:xfrm>
            <a:off x="152400" y="250825"/>
            <a:ext cx="2082386" cy="4740275"/>
          </a:xfrm>
          <a:prstGeom prst="rect">
            <a:avLst/>
          </a:prstGeom>
          <a:noFill/>
          <a:ln>
            <a:noFill/>
          </a:ln>
        </p:spPr>
      </p:pic>
      <p:pic>
        <p:nvPicPr>
          <p:cNvPr id="130" name="Google Shape;130;g2bc7880462c_0_38"/>
          <p:cNvPicPr preferRelativeResize="0"/>
          <p:nvPr/>
        </p:nvPicPr>
        <p:blipFill rotWithShape="1">
          <a:blip r:embed="rId4">
            <a:alphaModFix/>
          </a:blip>
          <a:srcRect b="0" l="0" r="0" t="0"/>
          <a:stretch/>
        </p:blipFill>
        <p:spPr>
          <a:xfrm>
            <a:off x="2613996" y="250825"/>
            <a:ext cx="2082386" cy="4740275"/>
          </a:xfrm>
          <a:prstGeom prst="rect">
            <a:avLst/>
          </a:prstGeom>
          <a:noFill/>
          <a:ln>
            <a:noFill/>
          </a:ln>
        </p:spPr>
      </p:pic>
      <p:pic>
        <p:nvPicPr>
          <p:cNvPr id="131" name="Google Shape;131;g2bc7880462c_0_38"/>
          <p:cNvPicPr preferRelativeResize="0"/>
          <p:nvPr/>
        </p:nvPicPr>
        <p:blipFill rotWithShape="1">
          <a:blip r:embed="rId5">
            <a:alphaModFix/>
          </a:blip>
          <a:srcRect b="0" l="0" r="0" t="0"/>
          <a:stretch/>
        </p:blipFill>
        <p:spPr>
          <a:xfrm>
            <a:off x="5073213" y="250825"/>
            <a:ext cx="2082386" cy="4740275"/>
          </a:xfrm>
          <a:prstGeom prst="rect">
            <a:avLst/>
          </a:prstGeom>
          <a:noFill/>
          <a:ln>
            <a:noFill/>
          </a:ln>
        </p:spPr>
      </p:pic>
      <p:sp>
        <p:nvSpPr>
          <p:cNvPr id="132" name="Google Shape;132;g2bc7880462c_0_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133" name="Google Shape;133;g2bc7880462c_0_38"/>
          <p:cNvSpPr txBox="1"/>
          <p:nvPr/>
        </p:nvSpPr>
        <p:spPr>
          <a:xfrm>
            <a:off x="7283000" y="152400"/>
            <a:ext cx="22656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2"/>
                </a:solidFill>
                <a:latin typeface="Arial"/>
                <a:ea typeface="Arial"/>
                <a:cs typeface="Arial"/>
                <a:sym typeface="Arial"/>
              </a:rPr>
              <a:t>From Andrew Hearin</a:t>
            </a:r>
            <a:endParaRPr b="0" i="0" sz="1800" u="none" cap="none" strike="noStrike">
              <a:solidFill>
                <a:schemeClr val="lt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