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9144000" cy="6858000" type="screen4x3"/>
  <p:notesSz cx="6858000" cy="9144000"/>
  <p:embeddedFontLst>
    <p:embeddedFont>
      <p:font typeface="Georgia" panose="02040502050405020303" pitchFamily="18"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75">
          <p15:clr>
            <a:srgbClr val="9AA0A6"/>
          </p15:clr>
        </p15:guide>
        <p15:guide id="4" orient="horz" pos="5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6"/>
  </p:normalViewPr>
  <p:slideViewPr>
    <p:cSldViewPr snapToGrid="0">
      <p:cViewPr varScale="1">
        <p:scale>
          <a:sx n="108" d="100"/>
          <a:sy n="108" d="100"/>
        </p:scale>
        <p:origin x="1864" y="192"/>
      </p:cViewPr>
      <p:guideLst>
        <p:guide orient="horz" pos="2160"/>
        <p:guide pos="2880"/>
        <p:guide orient="horz" pos="3075"/>
        <p:guide orient="horz" pos="54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 name="Google Shape;25;p6"/>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 name="Google Shape;26;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 name="Google Shape;29;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8"/>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8"/>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3" name="Google Shape;33;p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8"/>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9"/>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38" name="Google Shape;38;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0"/>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1" name="Google Shape;41;p1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2" name="Google Shape;42;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body" idx="4294967295"/>
          </p:nvPr>
        </p:nvSpPr>
        <p:spPr>
          <a:xfrm>
            <a:off x="168300" y="1538825"/>
            <a:ext cx="2580900" cy="13704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lnSpc>
                <a:spcPct val="90000"/>
              </a:lnSpc>
              <a:spcBef>
                <a:spcPts val="0"/>
              </a:spcBef>
              <a:spcAft>
                <a:spcPts val="0"/>
              </a:spcAft>
              <a:buNone/>
            </a:pPr>
            <a:r>
              <a:rPr lang="en" sz="700">
                <a:solidFill>
                  <a:schemeClr val="dk1"/>
                </a:solidFill>
              </a:rPr>
              <a:t>Thanks to its nominal survey sensitivity and cadence, the Roman Galactic Bulge Time-Domain Survey should be able to detect asteroseismic signals in red giant branch bulge stars. Asteroseismology has been shown with previous NASA missions to provide precise stellar parameters, including stellar radius, mass, and age (e.g., Pinsonneault et al. 2018). Give the potential for Roman asteroseismology in the bulge (Huber et al. 2023), here we simulate asteroseismic yields for various Roman fields of view, extinction models, detection and noise models, and the age-metallicity relation of the bulge. Such asteroseismic detections promise to inform properties of microlensing stellar populations and the formation history of the bulge.</a:t>
            </a:r>
            <a:endParaRPr sz="700" b="1">
              <a:solidFill>
                <a:schemeClr val="dk1"/>
              </a:solidFill>
            </a:endParaRPr>
          </a:p>
          <a:p>
            <a:pPr marL="457200" lvl="0" indent="0" algn="just" rtl="0">
              <a:lnSpc>
                <a:spcPct val="90000"/>
              </a:lnSpc>
              <a:spcBef>
                <a:spcPts val="0"/>
              </a:spcBef>
              <a:spcAft>
                <a:spcPts val="0"/>
              </a:spcAft>
              <a:buNone/>
            </a:pPr>
            <a:endParaRPr sz="750">
              <a:solidFill>
                <a:schemeClr val="dk1"/>
              </a:solidFill>
            </a:endParaRPr>
          </a:p>
          <a:p>
            <a:pPr marL="0" lvl="0" indent="0" algn="just" rtl="0">
              <a:lnSpc>
                <a:spcPct val="90000"/>
              </a:lnSpc>
              <a:spcBef>
                <a:spcPts val="0"/>
              </a:spcBef>
              <a:spcAft>
                <a:spcPts val="0"/>
              </a:spcAft>
              <a:buClr>
                <a:schemeClr val="dk1"/>
              </a:buClr>
              <a:buSzPts val="1100"/>
              <a:buFont typeface="Arial"/>
              <a:buNone/>
            </a:pPr>
            <a:endParaRPr sz="750">
              <a:solidFill>
                <a:schemeClr val="dk1"/>
              </a:solidFill>
            </a:endParaRPr>
          </a:p>
          <a:p>
            <a:pPr marL="0" lvl="0" indent="0" algn="just" rtl="0">
              <a:lnSpc>
                <a:spcPct val="90000"/>
              </a:lnSpc>
              <a:spcBef>
                <a:spcPts val="0"/>
              </a:spcBef>
              <a:spcAft>
                <a:spcPts val="0"/>
              </a:spcAft>
              <a:buClr>
                <a:schemeClr val="dk1"/>
              </a:buClr>
              <a:buSzPts val="1100"/>
              <a:buFont typeface="Arial"/>
              <a:buNone/>
            </a:pPr>
            <a:endParaRPr sz="750" b="1">
              <a:solidFill>
                <a:srgbClr val="000000"/>
              </a:solidFill>
            </a:endParaRPr>
          </a:p>
        </p:txBody>
      </p:sp>
      <p:sp>
        <p:nvSpPr>
          <p:cNvPr id="50" name="Google Shape;50;p12"/>
          <p:cNvSpPr txBox="1">
            <a:spLocks noGrp="1"/>
          </p:cNvSpPr>
          <p:nvPr>
            <p:ph type="title" idx="4294967295"/>
          </p:nvPr>
        </p:nvSpPr>
        <p:spPr>
          <a:xfrm>
            <a:off x="0" y="0"/>
            <a:ext cx="9144000" cy="13170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400">
                <a:solidFill>
                  <a:srgbClr val="000000"/>
                </a:solidFill>
              </a:rPr>
              <a:t>Modeling Asteroseismic Yields of the Roman                         Galactic Bulge Time-Domain Survey </a:t>
            </a:r>
            <a:endParaRPr sz="2400">
              <a:solidFill>
                <a:srgbClr val="000000"/>
              </a:solidFill>
            </a:endParaRPr>
          </a:p>
          <a:p>
            <a:pPr marL="0" lvl="0" indent="0" algn="ctr" rtl="0">
              <a:spcBef>
                <a:spcPts val="0"/>
              </a:spcBef>
              <a:spcAft>
                <a:spcPts val="0"/>
              </a:spcAft>
              <a:buSzPts val="990"/>
              <a:buNone/>
            </a:pPr>
            <a:r>
              <a:rPr lang="en" sz="1300">
                <a:solidFill>
                  <a:srgbClr val="000000"/>
                </a:solidFill>
              </a:rPr>
              <a:t>Trevor Weiss  &amp; the Roman Asteroseismology Wide Field Science Team</a:t>
            </a:r>
            <a:endParaRPr sz="1300">
              <a:solidFill>
                <a:srgbClr val="000000"/>
              </a:solidFill>
            </a:endParaRPr>
          </a:p>
          <a:p>
            <a:pPr marL="0" lvl="0" indent="0" algn="ctr" rtl="0">
              <a:spcBef>
                <a:spcPts val="0"/>
              </a:spcBef>
              <a:spcAft>
                <a:spcPts val="0"/>
              </a:spcAft>
              <a:buSzPts val="990"/>
              <a:buNone/>
            </a:pPr>
            <a:r>
              <a:rPr lang="en" sz="1300">
                <a:solidFill>
                  <a:srgbClr val="000000"/>
                </a:solidFill>
              </a:rPr>
              <a:t>    Department of Physics and Astronomy, California State University, Long Beach</a:t>
            </a:r>
            <a:endParaRPr sz="1300">
              <a:solidFill>
                <a:srgbClr val="000000"/>
              </a:solidFill>
            </a:endParaRPr>
          </a:p>
        </p:txBody>
      </p:sp>
      <p:sp>
        <p:nvSpPr>
          <p:cNvPr id="51" name="Google Shape;51;p12"/>
          <p:cNvSpPr txBox="1">
            <a:spLocks noGrp="1"/>
          </p:cNvSpPr>
          <p:nvPr>
            <p:ph type="body" idx="4294967295"/>
          </p:nvPr>
        </p:nvSpPr>
        <p:spPr>
          <a:xfrm>
            <a:off x="2842025" y="1556250"/>
            <a:ext cx="3347700" cy="52005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lnSpc>
                <a:spcPct val="105000"/>
              </a:lnSpc>
              <a:spcBef>
                <a:spcPts val="0"/>
              </a:spcBef>
              <a:spcAft>
                <a:spcPts val="0"/>
              </a:spcAft>
              <a:buNone/>
            </a:pPr>
            <a:endParaRPr sz="700">
              <a:solidFill>
                <a:srgbClr val="000000"/>
              </a:solidFill>
            </a:endParaRPr>
          </a:p>
          <a:p>
            <a:pPr marL="0" lvl="0" indent="0" algn="just" rtl="0">
              <a:lnSpc>
                <a:spcPct val="105000"/>
              </a:lnSpc>
              <a:spcBef>
                <a:spcPts val="0"/>
              </a:spcBef>
              <a:spcAft>
                <a:spcPts val="0"/>
              </a:spcAft>
              <a:buNone/>
            </a:pPr>
            <a:endParaRPr sz="700">
              <a:solidFill>
                <a:srgbClr val="000000"/>
              </a:solidFill>
            </a:endParaRPr>
          </a:p>
          <a:p>
            <a:pPr marL="0" lvl="0" indent="0" algn="just" rtl="0">
              <a:lnSpc>
                <a:spcPct val="105000"/>
              </a:lnSpc>
              <a:spcBef>
                <a:spcPts val="0"/>
              </a:spcBef>
              <a:spcAft>
                <a:spcPts val="0"/>
              </a:spcAft>
              <a:buNone/>
            </a:pPr>
            <a:endParaRPr sz="700">
              <a:solidFill>
                <a:srgbClr val="000000"/>
              </a:solidFill>
            </a:endParaRPr>
          </a:p>
          <a:p>
            <a:pPr marL="0" lvl="0" indent="0" algn="just" rtl="0">
              <a:lnSpc>
                <a:spcPct val="105000"/>
              </a:lnSpc>
              <a:spcBef>
                <a:spcPts val="0"/>
              </a:spcBef>
              <a:spcAft>
                <a:spcPts val="0"/>
              </a:spcAft>
              <a:buNone/>
            </a:pPr>
            <a:endParaRPr sz="700">
              <a:solidFill>
                <a:schemeClr val="dk1"/>
              </a:solidFill>
            </a:endParaRPr>
          </a:p>
          <a:p>
            <a:pPr marL="0" lvl="0" indent="0" algn="just" rtl="0">
              <a:lnSpc>
                <a:spcPct val="105000"/>
              </a:lnSpc>
              <a:spcBef>
                <a:spcPts val="0"/>
              </a:spcBef>
              <a:spcAft>
                <a:spcPts val="0"/>
              </a:spcAft>
              <a:buNone/>
            </a:pPr>
            <a:endParaRPr sz="700">
              <a:solidFill>
                <a:schemeClr val="dk1"/>
              </a:solidFill>
            </a:endParaRPr>
          </a:p>
          <a:p>
            <a:pPr marL="0" lvl="0" indent="0" algn="just" rtl="0">
              <a:lnSpc>
                <a:spcPct val="105000"/>
              </a:lnSpc>
              <a:spcBef>
                <a:spcPts val="0"/>
              </a:spcBef>
              <a:spcAft>
                <a:spcPts val="0"/>
              </a:spcAft>
              <a:buNone/>
            </a:pPr>
            <a:endParaRPr sz="750">
              <a:solidFill>
                <a:schemeClr val="dk1"/>
              </a:solidFill>
            </a:endParaRPr>
          </a:p>
          <a:p>
            <a:pPr marL="0" lvl="0" indent="0" algn="just" rtl="0">
              <a:lnSpc>
                <a:spcPct val="105000"/>
              </a:lnSpc>
              <a:spcBef>
                <a:spcPts val="0"/>
              </a:spcBef>
              <a:spcAft>
                <a:spcPts val="0"/>
              </a:spcAft>
              <a:buNone/>
            </a:pPr>
            <a:r>
              <a:rPr lang="en" sz="750">
                <a:solidFill>
                  <a:srgbClr val="000000"/>
                </a:solidFill>
              </a:rPr>
              <a:t>    </a:t>
            </a:r>
            <a:endParaRPr sz="750">
              <a:solidFill>
                <a:srgbClr val="000000"/>
              </a:solidFill>
            </a:endParaRPr>
          </a:p>
        </p:txBody>
      </p:sp>
      <p:sp>
        <p:nvSpPr>
          <p:cNvPr id="52" name="Google Shape;52;p12"/>
          <p:cNvSpPr txBox="1">
            <a:spLocks noGrp="1"/>
          </p:cNvSpPr>
          <p:nvPr>
            <p:ph type="body" idx="4294967295"/>
          </p:nvPr>
        </p:nvSpPr>
        <p:spPr>
          <a:xfrm>
            <a:off x="6308400" y="5031350"/>
            <a:ext cx="2678700" cy="7929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6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600">
                <a:solidFill>
                  <a:schemeClr val="dk1"/>
                </a:solidFill>
              </a:rPr>
              <a:t>This work was supported under NASA award 80NSSC24K0091. The Roman Asteroseismology Wide Field Science Team is composed of Tim Bedding, Kaili Cao, Noah Downing, Scott Gaudi, Marc Hon, Daniel Huber, Jennifer Johnson, Matthew Penny, Marc Pinsonneault, Sanjib Sharma, Dennis Stello, and Joel Zinn. We thank Tom Barclay, Joshua Schlieder, and the Roman Team for their insight on the project.</a:t>
            </a:r>
            <a:endParaRPr sz="600">
              <a:solidFill>
                <a:schemeClr val="dk1"/>
              </a:solidFill>
            </a:endParaRPr>
          </a:p>
          <a:p>
            <a:pPr marL="0" lvl="0" indent="0" algn="l" rtl="0">
              <a:spcBef>
                <a:spcPts val="0"/>
              </a:spcBef>
              <a:spcAft>
                <a:spcPts val="0"/>
              </a:spcAft>
              <a:buClr>
                <a:schemeClr val="dk1"/>
              </a:buClr>
              <a:buSzPts val="1100"/>
              <a:buFont typeface="Arial"/>
              <a:buNone/>
            </a:pPr>
            <a:endParaRPr sz="500">
              <a:solidFill>
                <a:srgbClr val="000000"/>
              </a:solidFill>
            </a:endParaRPr>
          </a:p>
          <a:p>
            <a:pPr marL="0" lvl="0" indent="0" algn="l" rtl="0">
              <a:lnSpc>
                <a:spcPct val="90000"/>
              </a:lnSpc>
              <a:spcBef>
                <a:spcPts val="0"/>
              </a:spcBef>
              <a:spcAft>
                <a:spcPts val="0"/>
              </a:spcAft>
              <a:buClr>
                <a:schemeClr val="dk1"/>
              </a:buClr>
              <a:buSzPts val="1100"/>
              <a:buFont typeface="Arial"/>
              <a:buNone/>
            </a:pPr>
            <a:endParaRPr sz="550">
              <a:solidFill>
                <a:srgbClr val="000000"/>
              </a:solidFill>
            </a:endParaRPr>
          </a:p>
        </p:txBody>
      </p:sp>
      <p:sp>
        <p:nvSpPr>
          <p:cNvPr id="53" name="Google Shape;53;p12"/>
          <p:cNvSpPr txBox="1">
            <a:spLocks noGrp="1"/>
          </p:cNvSpPr>
          <p:nvPr>
            <p:ph type="body" idx="4294967295"/>
          </p:nvPr>
        </p:nvSpPr>
        <p:spPr>
          <a:xfrm>
            <a:off x="168300" y="3145800"/>
            <a:ext cx="2580900" cy="36108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114300" lvl="0" indent="-101600" algn="just" rtl="0">
              <a:lnSpc>
                <a:spcPct val="105000"/>
              </a:lnSpc>
              <a:spcBef>
                <a:spcPts val="0"/>
              </a:spcBef>
              <a:spcAft>
                <a:spcPts val="0"/>
              </a:spcAft>
              <a:buClr>
                <a:schemeClr val="dk1"/>
              </a:buClr>
              <a:buSzPts val="700"/>
              <a:buChar char="●"/>
            </a:pPr>
            <a:r>
              <a:rPr lang="en" sz="700">
                <a:solidFill>
                  <a:srgbClr val="000000"/>
                </a:solidFill>
              </a:rPr>
              <a:t>Our underlying stellar populations are based on models from </a:t>
            </a:r>
            <a:r>
              <a:rPr lang="en" sz="700" i="1">
                <a:solidFill>
                  <a:srgbClr val="000000"/>
                </a:solidFill>
              </a:rPr>
              <a:t>Galaxia </a:t>
            </a:r>
            <a:r>
              <a:rPr lang="en" sz="700">
                <a:solidFill>
                  <a:srgbClr val="000000"/>
                </a:solidFill>
              </a:rPr>
              <a:t>(Sharma et al. 2011), which uses the Besancon galaxy model (Robin et al. 2012).</a:t>
            </a:r>
            <a:endParaRPr sz="700">
              <a:solidFill>
                <a:srgbClr val="000000"/>
              </a:solidFill>
            </a:endParaRPr>
          </a:p>
          <a:p>
            <a:pPr marL="114300" lvl="0" indent="-101600" algn="just" rtl="0">
              <a:lnSpc>
                <a:spcPct val="105000"/>
              </a:lnSpc>
              <a:spcBef>
                <a:spcPts val="0"/>
              </a:spcBef>
              <a:spcAft>
                <a:spcPts val="0"/>
              </a:spcAft>
              <a:buClr>
                <a:schemeClr val="dk1"/>
              </a:buClr>
              <a:buSzPts val="700"/>
              <a:buChar char="●"/>
            </a:pPr>
            <a:r>
              <a:rPr lang="en" sz="700">
                <a:solidFill>
                  <a:srgbClr val="000000"/>
                </a:solidFill>
              </a:rPr>
              <a:t>We use noise models from Gould et al. 2015 combined with asteroseismic amplitude predictions from Huber et al. 2023 to predict signal-to-noise ratios. We considered a given Galaxia red giant to be detectable with Roman according to the following:</a:t>
            </a:r>
            <a:endParaRPr sz="700">
              <a:solidFill>
                <a:srgbClr val="000000"/>
              </a:solidFill>
            </a:endParaRPr>
          </a:p>
          <a:p>
            <a:pPr marL="228600" lvl="1" indent="-101600" algn="just" rtl="0">
              <a:lnSpc>
                <a:spcPct val="105000"/>
              </a:lnSpc>
              <a:spcBef>
                <a:spcPts val="0"/>
              </a:spcBef>
              <a:spcAft>
                <a:spcPts val="0"/>
              </a:spcAft>
              <a:buClr>
                <a:srgbClr val="000000"/>
              </a:buClr>
              <a:buSzPts val="700"/>
              <a:buChar char="○"/>
            </a:pPr>
            <a:r>
              <a:rPr lang="en" sz="700">
                <a:solidFill>
                  <a:srgbClr val="000000"/>
                </a:solidFill>
              </a:rPr>
              <a:t>T (K) &lt; 5250 K</a:t>
            </a:r>
            <a:endParaRPr sz="700">
              <a:solidFill>
                <a:srgbClr val="000000"/>
              </a:solidFill>
            </a:endParaRPr>
          </a:p>
          <a:p>
            <a:pPr marL="228600" lvl="1" indent="-101600" algn="just" rtl="0">
              <a:lnSpc>
                <a:spcPct val="105000"/>
              </a:lnSpc>
              <a:spcBef>
                <a:spcPts val="0"/>
              </a:spcBef>
              <a:spcAft>
                <a:spcPts val="0"/>
              </a:spcAft>
              <a:buClr>
                <a:srgbClr val="000000"/>
              </a:buClr>
              <a:buSzPts val="700"/>
              <a:buChar char="○"/>
            </a:pPr>
            <a:r>
              <a:rPr lang="en" sz="700">
                <a:solidFill>
                  <a:srgbClr val="000000"/>
                </a:solidFill>
              </a:rPr>
              <a:t>Numax &gt; 5</a:t>
            </a:r>
            <a:endParaRPr sz="700">
              <a:solidFill>
                <a:srgbClr val="000000"/>
              </a:solidFill>
            </a:endParaRPr>
          </a:p>
          <a:p>
            <a:pPr marL="228600" lvl="1" indent="-101600" algn="just" rtl="0">
              <a:lnSpc>
                <a:spcPct val="105000"/>
              </a:lnSpc>
              <a:spcBef>
                <a:spcPts val="0"/>
              </a:spcBef>
              <a:spcAft>
                <a:spcPts val="0"/>
              </a:spcAft>
              <a:buClr>
                <a:srgbClr val="000000"/>
              </a:buClr>
              <a:buSzPts val="700"/>
              <a:buChar char="○"/>
            </a:pPr>
            <a:r>
              <a:rPr lang="en" sz="700">
                <a:solidFill>
                  <a:srgbClr val="000000"/>
                </a:solidFill>
              </a:rPr>
              <a:t>SNR &gt; 15 </a:t>
            </a:r>
            <a:endParaRPr sz="700">
              <a:solidFill>
                <a:srgbClr val="000000"/>
              </a:solidFill>
            </a:endParaRPr>
          </a:p>
          <a:p>
            <a:pPr marL="114300" lvl="0" indent="-101600" algn="just" rtl="0">
              <a:lnSpc>
                <a:spcPct val="105000"/>
              </a:lnSpc>
              <a:spcBef>
                <a:spcPts val="0"/>
              </a:spcBef>
              <a:spcAft>
                <a:spcPts val="0"/>
              </a:spcAft>
              <a:buClr>
                <a:srgbClr val="000000"/>
              </a:buClr>
              <a:buSzPts val="700"/>
              <a:buChar char="●"/>
            </a:pPr>
            <a:r>
              <a:rPr lang="en" sz="700">
                <a:solidFill>
                  <a:srgbClr val="000000"/>
                </a:solidFill>
              </a:rPr>
              <a:t>Given parameters were chosen based on work showing that hotter stars do not exhibit solar-like oscillations (</a:t>
            </a:r>
            <a:r>
              <a:rPr lang="en" sz="700">
                <a:solidFill>
                  <a:schemeClr val="dk1"/>
                </a:solidFill>
              </a:rPr>
              <a:t>Huber et al. 2011) </a:t>
            </a:r>
            <a:r>
              <a:rPr lang="en" sz="700">
                <a:solidFill>
                  <a:srgbClr val="000000"/>
                </a:solidFill>
              </a:rPr>
              <a:t>and that low-frequency oscillators may not be detectable by Roman.</a:t>
            </a:r>
            <a:endParaRPr sz="700">
              <a:solidFill>
                <a:srgbClr val="000000"/>
              </a:solidFill>
            </a:endParaRPr>
          </a:p>
          <a:p>
            <a:pPr marL="114300" lvl="0" indent="-101600" algn="just" rtl="0">
              <a:lnSpc>
                <a:spcPct val="105000"/>
              </a:lnSpc>
              <a:spcBef>
                <a:spcPts val="0"/>
              </a:spcBef>
              <a:spcAft>
                <a:spcPts val="0"/>
              </a:spcAft>
              <a:buClr>
                <a:srgbClr val="000000"/>
              </a:buClr>
              <a:buSzPts val="700"/>
              <a:buChar char="●"/>
            </a:pPr>
            <a:r>
              <a:rPr lang="en" sz="700">
                <a:solidFill>
                  <a:srgbClr val="000000"/>
                </a:solidFill>
              </a:rPr>
              <a:t>Extinction was modelled using Marshall et al. 2006 </a:t>
            </a:r>
            <a:r>
              <a:rPr lang="en" sz="700">
                <a:solidFill>
                  <a:schemeClr val="dk1"/>
                </a:solidFill>
              </a:rPr>
              <a:t>and Schlegel et al. 1998</a:t>
            </a:r>
            <a:r>
              <a:rPr lang="en" sz="700">
                <a:solidFill>
                  <a:srgbClr val="000000"/>
                </a:solidFill>
              </a:rPr>
              <a:t> extinction maps.</a:t>
            </a:r>
            <a:endParaRPr sz="700">
              <a:solidFill>
                <a:srgbClr val="000000"/>
              </a:solidFill>
            </a:endParaRPr>
          </a:p>
          <a:p>
            <a:pPr marL="114300" lvl="0" indent="-101600" algn="just" rtl="0">
              <a:lnSpc>
                <a:spcPct val="105000"/>
              </a:lnSpc>
              <a:spcBef>
                <a:spcPts val="0"/>
              </a:spcBef>
              <a:spcAft>
                <a:spcPts val="0"/>
              </a:spcAft>
              <a:buClr>
                <a:srgbClr val="000000"/>
              </a:buClr>
              <a:buSzPts val="700"/>
              <a:buChar char="●"/>
            </a:pPr>
            <a:r>
              <a:rPr lang="en" sz="700">
                <a:solidFill>
                  <a:srgbClr val="000000"/>
                </a:solidFill>
              </a:rPr>
              <a:t>We use Penny et al. 2019 suggested fields of view as a reference for positioning the simulated survey.</a:t>
            </a:r>
            <a:endParaRPr sz="700">
              <a:solidFill>
                <a:srgbClr val="000000"/>
              </a:solidFill>
            </a:endParaRPr>
          </a:p>
          <a:p>
            <a:pPr marL="114300" lvl="0" indent="-101600" algn="just" rtl="0">
              <a:lnSpc>
                <a:spcPct val="105000"/>
              </a:lnSpc>
              <a:spcBef>
                <a:spcPts val="0"/>
              </a:spcBef>
              <a:spcAft>
                <a:spcPts val="0"/>
              </a:spcAft>
              <a:buClr>
                <a:srgbClr val="000000"/>
              </a:buClr>
              <a:buSzPts val="700"/>
              <a:buChar char="●"/>
            </a:pPr>
            <a:r>
              <a:rPr lang="en" sz="700">
                <a:solidFill>
                  <a:srgbClr val="000000"/>
                </a:solidFill>
              </a:rPr>
              <a:t>We added two additional fields to our calculations, which can be included within the 15 minute cadence and nominal slew time.</a:t>
            </a:r>
            <a:endParaRPr sz="700">
              <a:solidFill>
                <a:srgbClr val="000000"/>
              </a:solidFill>
            </a:endParaRPr>
          </a:p>
          <a:p>
            <a:pPr marL="0" lvl="0" indent="0" algn="just" rtl="0">
              <a:lnSpc>
                <a:spcPct val="105000"/>
              </a:lnSpc>
              <a:spcBef>
                <a:spcPts val="0"/>
              </a:spcBef>
              <a:spcAft>
                <a:spcPts val="0"/>
              </a:spcAft>
              <a:buNone/>
            </a:pPr>
            <a:r>
              <a:rPr lang="en" sz="750">
                <a:solidFill>
                  <a:srgbClr val="000000"/>
                </a:solidFill>
              </a:rPr>
              <a:t> </a:t>
            </a:r>
            <a:endParaRPr sz="750">
              <a:solidFill>
                <a:srgbClr val="000000"/>
              </a:solidFill>
            </a:endParaRPr>
          </a:p>
          <a:p>
            <a:pPr marL="0" lvl="0" indent="0" algn="just" rtl="0">
              <a:lnSpc>
                <a:spcPct val="105000"/>
              </a:lnSpc>
              <a:spcBef>
                <a:spcPts val="0"/>
              </a:spcBef>
              <a:spcAft>
                <a:spcPts val="0"/>
              </a:spcAft>
              <a:buNone/>
            </a:pPr>
            <a:endParaRPr sz="750">
              <a:solidFill>
                <a:srgbClr val="000000"/>
              </a:solidFill>
            </a:endParaRPr>
          </a:p>
          <a:p>
            <a:pPr marL="0" lvl="0" indent="0" algn="just" rtl="0">
              <a:lnSpc>
                <a:spcPct val="90000"/>
              </a:lnSpc>
              <a:spcBef>
                <a:spcPts val="0"/>
              </a:spcBef>
              <a:spcAft>
                <a:spcPts val="0"/>
              </a:spcAft>
              <a:buNone/>
            </a:pPr>
            <a:endParaRPr sz="750">
              <a:solidFill>
                <a:srgbClr val="000000"/>
              </a:solidFill>
            </a:endParaRPr>
          </a:p>
          <a:p>
            <a:pPr marL="0" lvl="0" indent="0" algn="just" rtl="0">
              <a:lnSpc>
                <a:spcPct val="90000"/>
              </a:lnSpc>
              <a:spcBef>
                <a:spcPts val="0"/>
              </a:spcBef>
              <a:spcAft>
                <a:spcPts val="0"/>
              </a:spcAft>
              <a:buNone/>
            </a:pPr>
            <a:endParaRPr sz="750">
              <a:solidFill>
                <a:srgbClr val="000000"/>
              </a:solidFill>
            </a:endParaRPr>
          </a:p>
          <a:p>
            <a:pPr marL="0" lvl="0" indent="0" algn="just" rtl="0">
              <a:lnSpc>
                <a:spcPct val="90000"/>
              </a:lnSpc>
              <a:spcBef>
                <a:spcPts val="0"/>
              </a:spcBef>
              <a:spcAft>
                <a:spcPts val="0"/>
              </a:spcAft>
              <a:buNone/>
            </a:pPr>
            <a:endParaRPr sz="750">
              <a:solidFill>
                <a:srgbClr val="000000"/>
              </a:solidFill>
            </a:endParaRPr>
          </a:p>
          <a:p>
            <a:pPr marL="0" lvl="0" indent="0" algn="just" rtl="0">
              <a:lnSpc>
                <a:spcPct val="100000"/>
              </a:lnSpc>
              <a:spcBef>
                <a:spcPts val="0"/>
              </a:spcBef>
              <a:spcAft>
                <a:spcPts val="0"/>
              </a:spcAft>
              <a:buClr>
                <a:schemeClr val="dk1"/>
              </a:buClr>
              <a:buSzPts val="1100"/>
              <a:buFont typeface="Arial"/>
              <a:buNone/>
            </a:pPr>
            <a:endParaRPr sz="1000">
              <a:solidFill>
                <a:srgbClr val="000000"/>
              </a:solidFill>
            </a:endParaRPr>
          </a:p>
          <a:p>
            <a:pPr marL="0" lvl="0" indent="0" algn="just" rtl="0">
              <a:lnSpc>
                <a:spcPct val="100000"/>
              </a:lnSpc>
              <a:spcBef>
                <a:spcPts val="0"/>
              </a:spcBef>
              <a:spcAft>
                <a:spcPts val="0"/>
              </a:spcAft>
              <a:buClr>
                <a:schemeClr val="dk1"/>
              </a:buClr>
              <a:buSzPts val="1100"/>
              <a:buFont typeface="Arial"/>
              <a:buNone/>
            </a:pPr>
            <a:endParaRPr sz="1000">
              <a:solidFill>
                <a:srgbClr val="000000"/>
              </a:solidFill>
            </a:endParaRPr>
          </a:p>
          <a:p>
            <a:pPr marL="0" lvl="0" indent="0" algn="just" rtl="0">
              <a:lnSpc>
                <a:spcPct val="100000"/>
              </a:lnSpc>
              <a:spcBef>
                <a:spcPts val="0"/>
              </a:spcBef>
              <a:spcAft>
                <a:spcPts val="0"/>
              </a:spcAft>
              <a:buClr>
                <a:schemeClr val="dk1"/>
              </a:buClr>
              <a:buSzPts val="1100"/>
              <a:buFont typeface="Arial"/>
              <a:buNone/>
            </a:pPr>
            <a:endParaRPr sz="1000">
              <a:solidFill>
                <a:srgbClr val="000000"/>
              </a:solidFill>
            </a:endParaRPr>
          </a:p>
          <a:p>
            <a:pPr marL="457200" lvl="0" indent="0" algn="just" rtl="0">
              <a:lnSpc>
                <a:spcPct val="100000"/>
              </a:lnSpc>
              <a:spcBef>
                <a:spcPts val="0"/>
              </a:spcBef>
              <a:spcAft>
                <a:spcPts val="0"/>
              </a:spcAft>
              <a:buNone/>
            </a:pPr>
            <a:endParaRPr sz="900">
              <a:solidFill>
                <a:srgbClr val="000000"/>
              </a:solidFill>
            </a:endParaRPr>
          </a:p>
        </p:txBody>
      </p:sp>
      <p:sp>
        <p:nvSpPr>
          <p:cNvPr id="54" name="Google Shape;54;p12"/>
          <p:cNvSpPr txBox="1">
            <a:spLocks noGrp="1"/>
          </p:cNvSpPr>
          <p:nvPr>
            <p:ph type="body" idx="4294967295"/>
          </p:nvPr>
        </p:nvSpPr>
        <p:spPr>
          <a:xfrm>
            <a:off x="6282600" y="1603175"/>
            <a:ext cx="2705400" cy="31713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rgbClr val="000000"/>
              </a:solidFill>
            </a:endParaRPr>
          </a:p>
          <a:p>
            <a:pPr marL="457200" lvl="0" indent="0" algn="just" rtl="0">
              <a:lnSpc>
                <a:spcPct val="100000"/>
              </a:lnSpc>
              <a:spcBef>
                <a:spcPts val="0"/>
              </a:spcBef>
              <a:spcAft>
                <a:spcPts val="0"/>
              </a:spcAft>
              <a:buNone/>
            </a:pPr>
            <a:endParaRPr sz="700">
              <a:solidFill>
                <a:srgbClr val="000000"/>
              </a:solidFill>
            </a:endParaRPr>
          </a:p>
          <a:p>
            <a:pPr marL="457200" lvl="0" indent="0" algn="just" rtl="0">
              <a:lnSpc>
                <a:spcPct val="100000"/>
              </a:lnSpc>
              <a:spcBef>
                <a:spcPts val="0"/>
              </a:spcBef>
              <a:spcAft>
                <a:spcPts val="0"/>
              </a:spcAft>
              <a:buNone/>
            </a:pPr>
            <a:endParaRPr sz="700">
              <a:solidFill>
                <a:srgbClr val="000000"/>
              </a:solidFill>
            </a:endParaRPr>
          </a:p>
          <a:p>
            <a:pPr marL="457200" lvl="0" indent="0" algn="just" rtl="0">
              <a:lnSpc>
                <a:spcPct val="100000"/>
              </a:lnSpc>
              <a:spcBef>
                <a:spcPts val="0"/>
              </a:spcBef>
              <a:spcAft>
                <a:spcPts val="0"/>
              </a:spcAft>
              <a:buNone/>
            </a:pPr>
            <a:endParaRPr sz="700">
              <a:solidFill>
                <a:srgbClr val="000000"/>
              </a:solidFill>
            </a:endParaRPr>
          </a:p>
          <a:p>
            <a:pPr marL="457200" lvl="0" indent="0" algn="just" rtl="0">
              <a:lnSpc>
                <a:spcPct val="100000"/>
              </a:lnSpc>
              <a:spcBef>
                <a:spcPts val="0"/>
              </a:spcBef>
              <a:spcAft>
                <a:spcPts val="0"/>
              </a:spcAft>
              <a:buNone/>
            </a:pPr>
            <a:endParaRPr sz="700">
              <a:solidFill>
                <a:srgbClr val="000000"/>
              </a:solidFill>
            </a:endParaRPr>
          </a:p>
          <a:p>
            <a:pPr marL="45720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rgbClr val="000000"/>
              </a:solidFill>
            </a:endParaRPr>
          </a:p>
          <a:p>
            <a:pPr marL="0" lvl="0" indent="0" algn="just" rtl="0">
              <a:lnSpc>
                <a:spcPct val="100000"/>
              </a:lnSpc>
              <a:spcBef>
                <a:spcPts val="0"/>
              </a:spcBef>
              <a:spcAft>
                <a:spcPts val="0"/>
              </a:spcAft>
              <a:buNone/>
            </a:pPr>
            <a:endParaRPr sz="700">
              <a:solidFill>
                <a:schemeClr val="dk1"/>
              </a:solidFill>
            </a:endParaRPr>
          </a:p>
        </p:txBody>
      </p:sp>
      <p:sp>
        <p:nvSpPr>
          <p:cNvPr id="55" name="Google Shape;55;p12"/>
          <p:cNvSpPr txBox="1">
            <a:spLocks noGrp="1"/>
          </p:cNvSpPr>
          <p:nvPr>
            <p:ph type="body" idx="4294967295"/>
          </p:nvPr>
        </p:nvSpPr>
        <p:spPr>
          <a:xfrm>
            <a:off x="2894100" y="5155275"/>
            <a:ext cx="3269400" cy="1111800"/>
          </a:xfrm>
          <a:prstGeom prst="rect">
            <a:avLst/>
          </a:prstGeom>
          <a:solidFill>
            <a:srgbClr val="FFFFFF"/>
          </a:solidFill>
          <a:ln>
            <a:noFill/>
          </a:ln>
        </p:spPr>
        <p:txBody>
          <a:bodyPr spcFirstLastPara="1" wrap="square" lIns="91425" tIns="91425" rIns="91425" bIns="91425" anchor="t" anchorCtr="0">
            <a:normAutofit fontScale="25000" lnSpcReduction="20000"/>
          </a:bodyPr>
          <a:lstStyle/>
          <a:p>
            <a:pPr marL="0" lvl="0" indent="0" algn="just" rtl="0">
              <a:lnSpc>
                <a:spcPct val="105000"/>
              </a:lnSpc>
              <a:spcBef>
                <a:spcPts val="0"/>
              </a:spcBef>
              <a:spcAft>
                <a:spcPts val="0"/>
              </a:spcAft>
              <a:buNone/>
            </a:pPr>
            <a:endParaRPr sz="2843">
              <a:solidFill>
                <a:srgbClr val="000000"/>
              </a:solidFill>
            </a:endParaRPr>
          </a:p>
          <a:p>
            <a:pPr marL="114300" lvl="0" indent="-102292" algn="just" rtl="0">
              <a:lnSpc>
                <a:spcPct val="105000"/>
              </a:lnSpc>
              <a:spcBef>
                <a:spcPts val="0"/>
              </a:spcBef>
              <a:spcAft>
                <a:spcPts val="0"/>
              </a:spcAft>
              <a:buClr>
                <a:srgbClr val="000000"/>
              </a:buClr>
              <a:buSzPct val="100000"/>
              <a:buChar char="●"/>
            </a:pPr>
            <a:r>
              <a:rPr lang="en" sz="2843">
                <a:solidFill>
                  <a:srgbClr val="000000"/>
                </a:solidFill>
              </a:rPr>
              <a:t>As seen in our Stellar Radius figure, our asteroseismic yields are primarily dominated by red clump stars (~10 </a:t>
            </a:r>
            <a:r>
              <a:rPr lang="en" sz="2800">
                <a:solidFill>
                  <a:schemeClr val="dk1"/>
                </a:solidFill>
                <a:highlight>
                  <a:srgbClr val="FFFFFF"/>
                </a:highlight>
              </a:rPr>
              <a:t>R⊙).</a:t>
            </a:r>
            <a:endParaRPr sz="2800">
              <a:solidFill>
                <a:schemeClr val="dk1"/>
              </a:solidFill>
              <a:highlight>
                <a:srgbClr val="FFFFFF"/>
              </a:highlight>
            </a:endParaRPr>
          </a:p>
          <a:p>
            <a:pPr marL="114300" lvl="0" indent="-101600" algn="just" rtl="0">
              <a:lnSpc>
                <a:spcPct val="105000"/>
              </a:lnSpc>
              <a:spcBef>
                <a:spcPts val="0"/>
              </a:spcBef>
              <a:spcAft>
                <a:spcPts val="0"/>
              </a:spcAft>
              <a:buClr>
                <a:schemeClr val="dk1"/>
              </a:buClr>
              <a:buSzPct val="100000"/>
              <a:buChar char="●"/>
            </a:pPr>
            <a:r>
              <a:rPr lang="en" sz="2800">
                <a:solidFill>
                  <a:schemeClr val="dk1"/>
                </a:solidFill>
                <a:highlight>
                  <a:srgbClr val="FFFFFF"/>
                </a:highlight>
              </a:rPr>
              <a:t>We also see sensitivity of bulge yields when detailed age-metallicity relations (AMR) are implemented at the bulge, suggested by Joyce et al. 2023. Increasing stellar ages and decreasing metallicities at the bulge, we see asteroseismic detection yields shrinking to as low as ~176,000 objects.</a:t>
            </a:r>
            <a:endParaRPr sz="2800">
              <a:solidFill>
                <a:schemeClr val="dk1"/>
              </a:solidFill>
              <a:highlight>
                <a:srgbClr val="FFFFFF"/>
              </a:highlight>
            </a:endParaRPr>
          </a:p>
          <a:p>
            <a:pPr marL="114300" lvl="0" indent="-102292" algn="just" rtl="0">
              <a:lnSpc>
                <a:spcPct val="105000"/>
              </a:lnSpc>
              <a:spcBef>
                <a:spcPts val="0"/>
              </a:spcBef>
              <a:spcAft>
                <a:spcPts val="0"/>
              </a:spcAft>
              <a:buClr>
                <a:srgbClr val="000000"/>
              </a:buClr>
              <a:buSzPct val="100000"/>
              <a:buChar char="●"/>
            </a:pPr>
            <a:r>
              <a:rPr lang="en" sz="2843">
                <a:solidFill>
                  <a:srgbClr val="000000"/>
                </a:solidFill>
              </a:rPr>
              <a:t>Asteroseismic detections are predicted to be in the saturated regime (H &lt; 16 with Roman expectations).</a:t>
            </a:r>
            <a:endParaRPr sz="2843">
              <a:solidFill>
                <a:srgbClr val="000000"/>
              </a:solidFill>
            </a:endParaRPr>
          </a:p>
          <a:p>
            <a:pPr marL="114300" lvl="0" indent="-102292" algn="just" rtl="0">
              <a:lnSpc>
                <a:spcPct val="105000"/>
              </a:lnSpc>
              <a:spcBef>
                <a:spcPts val="0"/>
              </a:spcBef>
              <a:spcAft>
                <a:spcPts val="0"/>
              </a:spcAft>
              <a:buClr>
                <a:srgbClr val="000000"/>
              </a:buClr>
              <a:buSzPct val="100000"/>
              <a:buChar char="●"/>
            </a:pPr>
            <a:r>
              <a:rPr lang="en" sz="2843">
                <a:solidFill>
                  <a:srgbClr val="000000"/>
                </a:solidFill>
              </a:rPr>
              <a:t>Differences in population yields using extinction maps between Marshall et al. 2006 o</a:t>
            </a:r>
            <a:r>
              <a:rPr lang="en" sz="2800">
                <a:solidFill>
                  <a:srgbClr val="000000"/>
                </a:solidFill>
              </a:rPr>
              <a:t>r those of Schlegel et al. 1998 are marginal.</a:t>
            </a:r>
            <a:endParaRPr sz="2800">
              <a:solidFill>
                <a:srgbClr val="000000"/>
              </a:solidFill>
            </a:endParaRPr>
          </a:p>
          <a:p>
            <a:pPr marL="114300" lvl="0" indent="-101600" algn="just" rtl="0">
              <a:lnSpc>
                <a:spcPct val="105000"/>
              </a:lnSpc>
              <a:spcBef>
                <a:spcPts val="0"/>
              </a:spcBef>
              <a:spcAft>
                <a:spcPts val="0"/>
              </a:spcAft>
              <a:buClr>
                <a:srgbClr val="000000"/>
              </a:buClr>
              <a:buSzPct val="100000"/>
              <a:buChar char="●"/>
            </a:pPr>
            <a:r>
              <a:rPr lang="en" sz="2800">
                <a:solidFill>
                  <a:srgbClr val="000000"/>
                </a:solidFill>
              </a:rPr>
              <a:t>Simulations of a field of view trained on the Galactic center indicate ~800 detections within the innermost kpc of the Galaxy.</a:t>
            </a:r>
            <a:endParaRPr sz="2800">
              <a:solidFill>
                <a:srgbClr val="000000"/>
              </a:solidFill>
            </a:endParaRPr>
          </a:p>
          <a:p>
            <a:pPr marL="114300" lvl="0" indent="-101600" algn="just" rtl="0">
              <a:lnSpc>
                <a:spcPct val="105000"/>
              </a:lnSpc>
              <a:spcBef>
                <a:spcPts val="0"/>
              </a:spcBef>
              <a:spcAft>
                <a:spcPts val="0"/>
              </a:spcAft>
              <a:buClr>
                <a:srgbClr val="000000"/>
              </a:buClr>
              <a:buSzPct val="100000"/>
              <a:buChar char="●"/>
            </a:pPr>
            <a:r>
              <a:rPr lang="en" sz="2800">
                <a:solidFill>
                  <a:srgbClr val="000000"/>
                </a:solidFill>
              </a:rPr>
              <a:t>Earth-mass exoplanet yields are less sensitive to field of view placement compared to the yields of asteroseismic detections within the considered footprint, though both decrease approaching the Galactic plane.</a:t>
            </a:r>
            <a:endParaRPr sz="2800">
              <a:solidFill>
                <a:srgbClr val="000000"/>
              </a:solidFill>
            </a:endParaRPr>
          </a:p>
          <a:p>
            <a:pPr marL="457200" lvl="0" indent="0" algn="just" rtl="0">
              <a:lnSpc>
                <a:spcPct val="105000"/>
              </a:lnSpc>
              <a:spcBef>
                <a:spcPts val="0"/>
              </a:spcBef>
              <a:spcAft>
                <a:spcPts val="0"/>
              </a:spcAft>
              <a:buNone/>
            </a:pPr>
            <a:endParaRPr sz="2800">
              <a:solidFill>
                <a:srgbClr val="000000"/>
              </a:solidFill>
            </a:endParaRPr>
          </a:p>
          <a:p>
            <a:pPr marL="0" lvl="0" indent="0" algn="just" rtl="0">
              <a:lnSpc>
                <a:spcPct val="100000"/>
              </a:lnSpc>
              <a:spcBef>
                <a:spcPts val="0"/>
              </a:spcBef>
              <a:spcAft>
                <a:spcPts val="0"/>
              </a:spcAft>
              <a:buNone/>
            </a:pPr>
            <a:endParaRPr sz="2800">
              <a:solidFill>
                <a:srgbClr val="000000"/>
              </a:solidFill>
            </a:endParaRPr>
          </a:p>
          <a:p>
            <a:pPr marL="0" lvl="0" indent="0" algn="just" rtl="0">
              <a:lnSpc>
                <a:spcPct val="100000"/>
              </a:lnSpc>
              <a:spcBef>
                <a:spcPts val="0"/>
              </a:spcBef>
              <a:spcAft>
                <a:spcPts val="0"/>
              </a:spcAft>
              <a:buNone/>
            </a:pPr>
            <a:endParaRPr sz="280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l" rtl="0">
              <a:spcBef>
                <a:spcPts val="0"/>
              </a:spcBef>
              <a:spcAft>
                <a:spcPts val="0"/>
              </a:spcAft>
              <a:buNone/>
            </a:pPr>
            <a:endParaRPr sz="750">
              <a:solidFill>
                <a:srgbClr val="000000"/>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700">
              <a:solidFill>
                <a:schemeClr val="dk1"/>
              </a:solidFill>
            </a:endParaRPr>
          </a:p>
          <a:p>
            <a:pPr marL="0" lvl="0" indent="0" algn="just" rtl="0">
              <a:lnSpc>
                <a:spcPct val="100000"/>
              </a:lnSpc>
              <a:spcBef>
                <a:spcPts val="0"/>
              </a:spcBef>
              <a:spcAft>
                <a:spcPts val="0"/>
              </a:spcAft>
              <a:buNone/>
            </a:pPr>
            <a:endParaRPr sz="1118">
              <a:solidFill>
                <a:schemeClr val="dk1"/>
              </a:solidFill>
            </a:endParaRPr>
          </a:p>
          <a:p>
            <a:pPr marL="457200" lvl="0" indent="0" algn="just" rtl="0">
              <a:lnSpc>
                <a:spcPct val="100000"/>
              </a:lnSpc>
              <a:spcBef>
                <a:spcPts val="0"/>
              </a:spcBef>
              <a:spcAft>
                <a:spcPts val="0"/>
              </a:spcAft>
              <a:buNone/>
            </a:pPr>
            <a:endParaRPr sz="1100" b="1">
              <a:solidFill>
                <a:srgbClr val="000000"/>
              </a:solidFill>
              <a:latin typeface="Georgia"/>
              <a:ea typeface="Georgia"/>
              <a:cs typeface="Georgia"/>
              <a:sym typeface="Georgia"/>
            </a:endParaRPr>
          </a:p>
        </p:txBody>
      </p:sp>
      <p:sp>
        <p:nvSpPr>
          <p:cNvPr id="56" name="Google Shape;56;p12"/>
          <p:cNvSpPr txBox="1"/>
          <p:nvPr/>
        </p:nvSpPr>
        <p:spPr>
          <a:xfrm>
            <a:off x="738738" y="4045737"/>
            <a:ext cx="390116" cy="195834"/>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800" b="1">
              <a:solidFill>
                <a:srgbClr val="A72A1E"/>
              </a:solidFill>
              <a:latin typeface="Roboto"/>
              <a:ea typeface="Roboto"/>
              <a:cs typeface="Roboto"/>
              <a:sym typeface="Roboto"/>
            </a:endParaRPr>
          </a:p>
        </p:txBody>
      </p:sp>
      <p:sp>
        <p:nvSpPr>
          <p:cNvPr id="57" name="Google Shape;57;p12"/>
          <p:cNvSpPr txBox="1"/>
          <p:nvPr/>
        </p:nvSpPr>
        <p:spPr>
          <a:xfrm>
            <a:off x="168250" y="1409400"/>
            <a:ext cx="2580900" cy="1830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Introduction</a:t>
            </a:r>
            <a:endParaRPr sz="1500">
              <a:solidFill>
                <a:schemeClr val="lt1"/>
              </a:solidFill>
            </a:endParaRPr>
          </a:p>
        </p:txBody>
      </p:sp>
      <p:sp>
        <p:nvSpPr>
          <p:cNvPr id="58" name="Google Shape;58;p12"/>
          <p:cNvSpPr txBox="1"/>
          <p:nvPr/>
        </p:nvSpPr>
        <p:spPr>
          <a:xfrm>
            <a:off x="168300" y="2997788"/>
            <a:ext cx="2580900" cy="1830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Modeling the Sample</a:t>
            </a:r>
            <a:endParaRPr sz="1500">
              <a:solidFill>
                <a:schemeClr val="lt1"/>
              </a:solidFill>
            </a:endParaRPr>
          </a:p>
        </p:txBody>
      </p:sp>
      <p:sp>
        <p:nvSpPr>
          <p:cNvPr id="59" name="Google Shape;59;p12"/>
          <p:cNvSpPr txBox="1"/>
          <p:nvPr/>
        </p:nvSpPr>
        <p:spPr>
          <a:xfrm>
            <a:off x="2842013" y="1413150"/>
            <a:ext cx="3347700" cy="1830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Results</a:t>
            </a:r>
            <a:endParaRPr sz="1500">
              <a:solidFill>
                <a:schemeClr val="lt1"/>
              </a:solidFill>
            </a:endParaRPr>
          </a:p>
        </p:txBody>
      </p:sp>
      <p:sp>
        <p:nvSpPr>
          <p:cNvPr id="60" name="Google Shape;60;p12"/>
          <p:cNvSpPr txBox="1"/>
          <p:nvPr/>
        </p:nvSpPr>
        <p:spPr>
          <a:xfrm>
            <a:off x="6282600" y="1413150"/>
            <a:ext cx="2705400" cy="1830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Conclusions and Future Work </a:t>
            </a:r>
            <a:endParaRPr sz="1500">
              <a:solidFill>
                <a:schemeClr val="lt1"/>
              </a:solidFill>
            </a:endParaRPr>
          </a:p>
        </p:txBody>
      </p:sp>
      <p:sp>
        <p:nvSpPr>
          <p:cNvPr id="61" name="Google Shape;61;p12"/>
          <p:cNvSpPr txBox="1"/>
          <p:nvPr/>
        </p:nvSpPr>
        <p:spPr>
          <a:xfrm>
            <a:off x="6282550" y="1556250"/>
            <a:ext cx="2678700" cy="2670000"/>
          </a:xfrm>
          <a:prstGeom prst="rect">
            <a:avLst/>
          </a:prstGeom>
          <a:noFill/>
          <a:ln>
            <a:noFill/>
          </a:ln>
        </p:spPr>
        <p:txBody>
          <a:bodyPr spcFirstLastPara="1" wrap="square" lIns="91425" tIns="91425" rIns="91425" bIns="91425" anchor="t" anchorCtr="0">
            <a:noAutofit/>
          </a:bodyPr>
          <a:lstStyle/>
          <a:p>
            <a:pPr marL="57150" lvl="0" indent="-101600" algn="l" rtl="0">
              <a:spcBef>
                <a:spcPts val="0"/>
              </a:spcBef>
              <a:spcAft>
                <a:spcPts val="0"/>
              </a:spcAft>
              <a:buSzPts val="700"/>
              <a:buChar char="●"/>
            </a:pPr>
            <a:r>
              <a:rPr lang="en" sz="700"/>
              <a:t>Initial models show a strong sample of asteroseismic  data, </a:t>
            </a:r>
            <a:r>
              <a:rPr lang="en" sz="700" b="1"/>
              <a:t>with upwards of ~437,000 detections, ~294,000 of which are expected to be members of the bulge. </a:t>
            </a:r>
            <a:endParaRPr sz="700" b="1"/>
          </a:p>
          <a:p>
            <a:pPr marL="57150" lvl="0" indent="-101600" algn="l" rtl="0">
              <a:spcBef>
                <a:spcPts val="0"/>
              </a:spcBef>
              <a:spcAft>
                <a:spcPts val="0"/>
              </a:spcAft>
              <a:buSzPts val="700"/>
              <a:buChar char="●"/>
            </a:pPr>
            <a:r>
              <a:rPr lang="en" sz="700"/>
              <a:t>Including  two additional fields to those of Penny to be consistent with a 15-minute cadence is shown to significantly increase the number of asteroseismic detections and the overall population of Earth-mass exoplanets.</a:t>
            </a:r>
            <a:endParaRPr sz="700"/>
          </a:p>
          <a:p>
            <a:pPr marL="57150" lvl="0" indent="-101600" algn="l" rtl="0">
              <a:spcBef>
                <a:spcPts val="0"/>
              </a:spcBef>
              <a:spcAft>
                <a:spcPts val="0"/>
              </a:spcAft>
              <a:buSzPts val="700"/>
              <a:buChar char="●"/>
            </a:pPr>
            <a:r>
              <a:rPr lang="en" sz="700"/>
              <a:t>I</a:t>
            </a:r>
            <a:r>
              <a:rPr lang="en" sz="700">
                <a:solidFill>
                  <a:schemeClr val="dk1"/>
                </a:solidFill>
              </a:rPr>
              <a:t>nitial tests of increased cadence suggest the increase in SNR does not compensate for the required decrease in the number of fields of view.</a:t>
            </a:r>
            <a:endParaRPr sz="700"/>
          </a:p>
          <a:p>
            <a:pPr marL="57150" lvl="0" indent="-101600" algn="l" rtl="0">
              <a:spcBef>
                <a:spcPts val="0"/>
              </a:spcBef>
              <a:spcAft>
                <a:spcPts val="0"/>
              </a:spcAft>
              <a:buSzPts val="700"/>
              <a:buChar char="●"/>
            </a:pPr>
            <a:r>
              <a:rPr lang="en" sz="700"/>
              <a:t>Differences between Schlegel and Marshall extinction maps resulted in marginal differences to the detected populations. We will investigate a newer high-resolution extinction map of the bulge (Surot et al. 2020).</a:t>
            </a:r>
            <a:endParaRPr sz="700"/>
          </a:p>
          <a:p>
            <a:pPr marL="57150" lvl="0" indent="-101600" algn="l" rtl="0">
              <a:spcBef>
                <a:spcPts val="0"/>
              </a:spcBef>
              <a:spcAft>
                <a:spcPts val="0"/>
              </a:spcAft>
              <a:buSzPts val="700"/>
              <a:buChar char="●"/>
            </a:pPr>
            <a:r>
              <a:rPr lang="en" sz="700"/>
              <a:t>Simulated Roman light curves have been generated to produce more accurate detection probabilities (see N. Downing poster) and will be incorporated into our yields. </a:t>
            </a:r>
            <a:endParaRPr sz="700"/>
          </a:p>
          <a:p>
            <a:pPr marL="57150" lvl="0" indent="-101600" algn="l" rtl="0">
              <a:spcBef>
                <a:spcPts val="0"/>
              </a:spcBef>
              <a:spcAft>
                <a:spcPts val="0"/>
              </a:spcAft>
              <a:buSzPts val="700"/>
              <a:buChar char="●"/>
            </a:pPr>
            <a:r>
              <a:rPr lang="en" sz="700"/>
              <a:t>Roman asteroseismic yields may have a bias against old stars in the bulge due to the lack of oscillations in hot, metal-poor stars, unless selection functions are taken into accounts. This evidence encourages further work with AMR at the bulge in our simulations.</a:t>
            </a:r>
            <a:endParaRPr sz="700"/>
          </a:p>
          <a:p>
            <a:pPr marL="57150" lvl="0" indent="-101600" algn="l" rtl="0">
              <a:spcBef>
                <a:spcPts val="0"/>
              </a:spcBef>
              <a:spcAft>
                <a:spcPts val="0"/>
              </a:spcAft>
              <a:buSzPts val="700"/>
              <a:buChar char="●"/>
            </a:pPr>
            <a:r>
              <a:rPr lang="en" sz="700"/>
              <a:t>Future work will use the observed stellar properties of the modeled asteroseismic detections to construct a target list for Roman asteroseismic observations.</a:t>
            </a:r>
            <a:endParaRPr sz="700"/>
          </a:p>
          <a:p>
            <a:pPr marL="57150" lvl="0" indent="-101600" algn="l" rtl="0">
              <a:spcBef>
                <a:spcPts val="0"/>
              </a:spcBef>
              <a:spcAft>
                <a:spcPts val="0"/>
              </a:spcAft>
              <a:buSzPts val="700"/>
              <a:buChar char="●"/>
            </a:pPr>
            <a:r>
              <a:rPr lang="en" sz="700">
                <a:solidFill>
                  <a:schemeClr val="dk1"/>
                </a:solidFill>
              </a:rPr>
              <a:t>Asteroseismic parameters for such target lists could meaningfully inform stellar properties for exoplanet studies and can be used to make confident assertions about the age of stellar objects at the bulge.</a:t>
            </a:r>
            <a:endParaRPr sz="700"/>
          </a:p>
        </p:txBody>
      </p:sp>
      <p:sp>
        <p:nvSpPr>
          <p:cNvPr id="62" name="Google Shape;62;p12"/>
          <p:cNvSpPr txBox="1"/>
          <p:nvPr/>
        </p:nvSpPr>
        <p:spPr>
          <a:xfrm>
            <a:off x="6308400" y="4922950"/>
            <a:ext cx="2678700" cy="1959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Acknowledgements</a:t>
            </a:r>
            <a:endParaRPr sz="1500">
              <a:solidFill>
                <a:schemeClr val="lt1"/>
              </a:solidFill>
            </a:endParaRPr>
          </a:p>
        </p:txBody>
      </p:sp>
      <p:sp>
        <p:nvSpPr>
          <p:cNvPr id="63" name="Google Shape;63;p12"/>
          <p:cNvSpPr txBox="1">
            <a:spLocks noGrp="1"/>
          </p:cNvSpPr>
          <p:nvPr>
            <p:ph type="body" idx="4294967295"/>
          </p:nvPr>
        </p:nvSpPr>
        <p:spPr>
          <a:xfrm>
            <a:off x="6308400" y="6109425"/>
            <a:ext cx="2678700" cy="647100"/>
          </a:xfrm>
          <a:prstGeom prst="rect">
            <a:avLst/>
          </a:prstGeom>
          <a:solidFill>
            <a:srgbClr val="FFFFFF"/>
          </a:solidFill>
          <a:ln w="28575" cap="flat" cmpd="sng">
            <a:solidFill>
              <a:srgbClr val="85858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300">
                <a:solidFill>
                  <a:schemeClr val="dk1"/>
                </a:solidFill>
              </a:rPr>
              <a:t>Gould, A., Huber, D., Penny, M., &amp; Stello, D. (2015)  </a:t>
            </a:r>
            <a:r>
              <a:rPr lang="en" sz="300" i="1">
                <a:solidFill>
                  <a:schemeClr val="dk1"/>
                </a:solidFill>
              </a:rPr>
              <a:t>Journal of The Korean Astronomical Society</a:t>
            </a:r>
            <a:r>
              <a:rPr lang="en" sz="300">
                <a:solidFill>
                  <a:schemeClr val="dk1"/>
                </a:solidFill>
              </a:rPr>
              <a:t>, </a:t>
            </a:r>
            <a:r>
              <a:rPr lang="en" sz="300" i="1">
                <a:solidFill>
                  <a:schemeClr val="dk1"/>
                </a:solidFill>
              </a:rPr>
              <a:t>48</a:t>
            </a:r>
            <a:r>
              <a:rPr lang="en" sz="300">
                <a:solidFill>
                  <a:schemeClr val="dk1"/>
                </a:solidFill>
              </a:rPr>
              <a:t>(2), 93–104</a:t>
            </a:r>
            <a:endParaRPr sz="300">
              <a:solidFill>
                <a:schemeClr val="dk1"/>
              </a:solidFill>
            </a:endParaRPr>
          </a:p>
          <a:p>
            <a:pPr marL="0" lvl="0" indent="0" algn="l" rtl="0">
              <a:spcBef>
                <a:spcPts val="0"/>
              </a:spcBef>
              <a:spcAft>
                <a:spcPts val="0"/>
              </a:spcAft>
              <a:buClr>
                <a:schemeClr val="dk1"/>
              </a:buClr>
              <a:buSzPts val="1100"/>
              <a:buFont typeface="Arial"/>
              <a:buNone/>
            </a:pPr>
            <a:r>
              <a:rPr lang="en" sz="300">
                <a:solidFill>
                  <a:schemeClr val="dk1"/>
                </a:solidFill>
              </a:rPr>
              <a:t>Huber, D. et al. (2023). </a:t>
            </a:r>
            <a:r>
              <a:rPr lang="en" sz="300" i="1">
                <a:solidFill>
                  <a:schemeClr val="dk1"/>
                </a:solidFill>
              </a:rPr>
              <a:t>Roman Core Community Survey White Paper</a:t>
            </a:r>
            <a:endParaRPr sz="300">
              <a:solidFill>
                <a:schemeClr val="dk1"/>
              </a:solidFill>
            </a:endParaRPr>
          </a:p>
          <a:p>
            <a:pPr marL="0" lvl="0" indent="0" algn="l" rtl="0">
              <a:spcBef>
                <a:spcPts val="0"/>
              </a:spcBef>
              <a:spcAft>
                <a:spcPts val="0"/>
              </a:spcAft>
              <a:buClr>
                <a:schemeClr val="dk1"/>
              </a:buClr>
              <a:buSzPts val="1100"/>
              <a:buFont typeface="Arial"/>
              <a:buNone/>
            </a:pPr>
            <a:r>
              <a:rPr lang="en" sz="300">
                <a:solidFill>
                  <a:schemeClr val="dk1"/>
                </a:solidFill>
              </a:rPr>
              <a:t>Huber, D. et al. (2011). </a:t>
            </a:r>
            <a:r>
              <a:rPr lang="en" sz="300" i="1">
                <a:solidFill>
                  <a:schemeClr val="dk1"/>
                </a:solidFill>
              </a:rPr>
              <a:t>The Astrophysical Journal</a:t>
            </a:r>
            <a:r>
              <a:rPr lang="en" sz="300">
                <a:solidFill>
                  <a:schemeClr val="dk1"/>
                </a:solidFill>
              </a:rPr>
              <a:t>, </a:t>
            </a:r>
            <a:r>
              <a:rPr lang="en" sz="300" i="1">
                <a:solidFill>
                  <a:schemeClr val="dk1"/>
                </a:solidFill>
              </a:rPr>
              <a:t>743</a:t>
            </a:r>
            <a:r>
              <a:rPr lang="en" sz="300">
                <a:solidFill>
                  <a:schemeClr val="dk1"/>
                </a:solidFill>
              </a:rPr>
              <a:t>(2), 143</a:t>
            </a:r>
            <a:endParaRPr sz="300">
              <a:solidFill>
                <a:schemeClr val="dk1"/>
              </a:solidFill>
            </a:endParaRPr>
          </a:p>
          <a:p>
            <a:pPr marL="0" lvl="0" indent="0" algn="l" rtl="0">
              <a:spcBef>
                <a:spcPts val="0"/>
              </a:spcBef>
              <a:spcAft>
                <a:spcPts val="0"/>
              </a:spcAft>
              <a:buClr>
                <a:schemeClr val="dk1"/>
              </a:buClr>
              <a:buSzPts val="1100"/>
              <a:buFont typeface="Arial"/>
              <a:buNone/>
            </a:pPr>
            <a:r>
              <a:rPr lang="en" sz="300">
                <a:solidFill>
                  <a:schemeClr val="dk1"/>
                </a:solidFill>
              </a:rPr>
              <a:t>Joyce, M. et al. (2023). </a:t>
            </a:r>
            <a:r>
              <a:rPr lang="en" sz="300" i="1">
                <a:solidFill>
                  <a:schemeClr val="dk1"/>
                </a:solidFill>
              </a:rPr>
              <a:t>The Astrophysical Journal</a:t>
            </a:r>
            <a:r>
              <a:rPr lang="en" sz="300">
                <a:solidFill>
                  <a:schemeClr val="dk1"/>
                </a:solidFill>
              </a:rPr>
              <a:t>, </a:t>
            </a:r>
            <a:r>
              <a:rPr lang="en" sz="300" i="1">
                <a:solidFill>
                  <a:schemeClr val="dk1"/>
                </a:solidFill>
              </a:rPr>
              <a:t>946</a:t>
            </a:r>
            <a:r>
              <a:rPr lang="en" sz="300">
                <a:solidFill>
                  <a:schemeClr val="dk1"/>
                </a:solidFill>
              </a:rPr>
              <a:t>(1), 28</a:t>
            </a:r>
            <a:endParaRPr sz="300">
              <a:solidFill>
                <a:schemeClr val="dk1"/>
              </a:solidFill>
            </a:endParaRPr>
          </a:p>
          <a:p>
            <a:pPr marL="0" lvl="0" indent="0" algn="l" rtl="0">
              <a:lnSpc>
                <a:spcPct val="100000"/>
              </a:lnSpc>
              <a:spcBef>
                <a:spcPts val="0"/>
              </a:spcBef>
              <a:spcAft>
                <a:spcPts val="0"/>
              </a:spcAft>
              <a:buNone/>
            </a:pPr>
            <a:r>
              <a:rPr lang="en" sz="300">
                <a:solidFill>
                  <a:schemeClr val="dk1"/>
                </a:solidFill>
              </a:rPr>
              <a:t>Marshall, D. J. et al. (2006) </a:t>
            </a:r>
            <a:r>
              <a:rPr lang="en" sz="300" i="1">
                <a:solidFill>
                  <a:schemeClr val="dk1"/>
                </a:solidFill>
              </a:rPr>
              <a:t>Astronomy &amp; Astrophysics</a:t>
            </a:r>
            <a:r>
              <a:rPr lang="en" sz="300">
                <a:solidFill>
                  <a:schemeClr val="dk1"/>
                </a:solidFill>
              </a:rPr>
              <a:t>, </a:t>
            </a:r>
            <a:r>
              <a:rPr lang="en" sz="300" i="1">
                <a:solidFill>
                  <a:schemeClr val="dk1"/>
                </a:solidFill>
              </a:rPr>
              <a:t>453</a:t>
            </a:r>
            <a:r>
              <a:rPr lang="en" sz="300">
                <a:solidFill>
                  <a:schemeClr val="dk1"/>
                </a:solidFill>
              </a:rPr>
              <a:t>(2), 635–651 </a:t>
            </a:r>
            <a:endParaRPr sz="300">
              <a:solidFill>
                <a:schemeClr val="dk1"/>
              </a:solidFill>
            </a:endParaRPr>
          </a:p>
          <a:p>
            <a:pPr marL="0" lvl="0" indent="0" algn="l" rtl="0">
              <a:spcBef>
                <a:spcPts val="0"/>
              </a:spcBef>
              <a:spcAft>
                <a:spcPts val="0"/>
              </a:spcAft>
              <a:buNone/>
            </a:pPr>
            <a:r>
              <a:rPr lang="en" sz="300">
                <a:solidFill>
                  <a:schemeClr val="dk1"/>
                </a:solidFill>
              </a:rPr>
              <a:t>Penny, M. T. et al. (2019) </a:t>
            </a:r>
            <a:r>
              <a:rPr lang="en" sz="300" i="1">
                <a:solidFill>
                  <a:schemeClr val="dk1"/>
                </a:solidFill>
              </a:rPr>
              <a:t>The Astrophysical Journal Supplement Series</a:t>
            </a:r>
            <a:r>
              <a:rPr lang="en" sz="300">
                <a:solidFill>
                  <a:schemeClr val="dk1"/>
                </a:solidFill>
              </a:rPr>
              <a:t>, </a:t>
            </a:r>
            <a:r>
              <a:rPr lang="en" sz="300" i="1">
                <a:solidFill>
                  <a:schemeClr val="dk1"/>
                </a:solidFill>
              </a:rPr>
              <a:t>241</a:t>
            </a:r>
            <a:r>
              <a:rPr lang="en" sz="300">
                <a:solidFill>
                  <a:schemeClr val="dk1"/>
                </a:solidFill>
              </a:rPr>
              <a:t>(1), 3.</a:t>
            </a:r>
            <a:endParaRPr sz="300">
              <a:solidFill>
                <a:schemeClr val="dk1"/>
              </a:solidFill>
            </a:endParaRPr>
          </a:p>
          <a:p>
            <a:pPr marL="0" lvl="0" indent="0" algn="l" rtl="0">
              <a:spcBef>
                <a:spcPts val="0"/>
              </a:spcBef>
              <a:spcAft>
                <a:spcPts val="0"/>
              </a:spcAft>
              <a:buNone/>
            </a:pPr>
            <a:r>
              <a:rPr lang="en" sz="300">
                <a:solidFill>
                  <a:schemeClr val="dk1"/>
                </a:solidFill>
              </a:rPr>
              <a:t>Pinsonneault, M. H. Elsworth(2018). </a:t>
            </a:r>
            <a:r>
              <a:rPr lang="en" sz="300" i="1">
                <a:solidFill>
                  <a:schemeClr val="dk1"/>
                </a:solidFill>
              </a:rPr>
              <a:t>The Astrophysical Journal Supplement Series</a:t>
            </a:r>
            <a:r>
              <a:rPr lang="en" sz="300">
                <a:solidFill>
                  <a:schemeClr val="dk1"/>
                </a:solidFill>
              </a:rPr>
              <a:t>, </a:t>
            </a:r>
            <a:r>
              <a:rPr lang="en" sz="300" i="1">
                <a:solidFill>
                  <a:schemeClr val="dk1"/>
                </a:solidFill>
              </a:rPr>
              <a:t>239</a:t>
            </a:r>
            <a:r>
              <a:rPr lang="en" sz="300">
                <a:solidFill>
                  <a:schemeClr val="dk1"/>
                </a:solidFill>
              </a:rPr>
              <a:t>(2), 32</a:t>
            </a:r>
            <a:endParaRPr sz="300">
              <a:solidFill>
                <a:schemeClr val="dk1"/>
              </a:solidFill>
            </a:endParaRPr>
          </a:p>
          <a:p>
            <a:pPr marL="0" lvl="0" indent="0" algn="l" rtl="0">
              <a:spcBef>
                <a:spcPts val="0"/>
              </a:spcBef>
              <a:spcAft>
                <a:spcPts val="0"/>
              </a:spcAft>
              <a:buClr>
                <a:schemeClr val="dk1"/>
              </a:buClr>
              <a:buSzPts val="1100"/>
              <a:buFont typeface="Arial"/>
              <a:buNone/>
            </a:pPr>
            <a:r>
              <a:rPr lang="en" sz="300">
                <a:solidFill>
                  <a:schemeClr val="dk1"/>
                </a:solidFill>
              </a:rPr>
              <a:t>Robin, A. C., Reylé, C., Derrière, S., &amp; Picaud, S. (2003) </a:t>
            </a:r>
            <a:r>
              <a:rPr lang="en" sz="300" i="1">
                <a:solidFill>
                  <a:schemeClr val="dk1"/>
                </a:solidFill>
              </a:rPr>
              <a:t>Astronomy &amp; Astrophysics</a:t>
            </a:r>
            <a:r>
              <a:rPr lang="en" sz="300">
                <a:solidFill>
                  <a:schemeClr val="dk1"/>
                </a:solidFill>
              </a:rPr>
              <a:t>, </a:t>
            </a:r>
            <a:r>
              <a:rPr lang="en" sz="300" i="1">
                <a:solidFill>
                  <a:schemeClr val="dk1"/>
                </a:solidFill>
              </a:rPr>
              <a:t>409</a:t>
            </a:r>
            <a:r>
              <a:rPr lang="en" sz="300">
                <a:solidFill>
                  <a:schemeClr val="dk1"/>
                </a:solidFill>
              </a:rPr>
              <a:t>(2), 523–540</a:t>
            </a:r>
            <a:endParaRPr sz="300">
              <a:solidFill>
                <a:schemeClr val="dk1"/>
              </a:solidFill>
            </a:endParaRPr>
          </a:p>
          <a:p>
            <a:pPr marL="0" lvl="0" indent="0" algn="l" rtl="0">
              <a:spcBef>
                <a:spcPts val="0"/>
              </a:spcBef>
              <a:spcAft>
                <a:spcPts val="0"/>
              </a:spcAft>
              <a:buNone/>
            </a:pPr>
            <a:r>
              <a:rPr lang="en" sz="300">
                <a:solidFill>
                  <a:schemeClr val="dk1"/>
                </a:solidFill>
              </a:rPr>
              <a:t>Schlegel, D. J., Finkbeiner, D. P., &amp; Davis, M. (1998) </a:t>
            </a:r>
            <a:r>
              <a:rPr lang="en" sz="300" i="1">
                <a:solidFill>
                  <a:schemeClr val="dk1"/>
                </a:solidFill>
              </a:rPr>
              <a:t>The Astrophysical Journal</a:t>
            </a:r>
            <a:r>
              <a:rPr lang="en" sz="300">
                <a:solidFill>
                  <a:schemeClr val="dk1"/>
                </a:solidFill>
              </a:rPr>
              <a:t>, </a:t>
            </a:r>
            <a:r>
              <a:rPr lang="en" sz="300" i="1">
                <a:solidFill>
                  <a:schemeClr val="dk1"/>
                </a:solidFill>
              </a:rPr>
              <a:t>500</a:t>
            </a:r>
            <a:r>
              <a:rPr lang="en" sz="300">
                <a:solidFill>
                  <a:schemeClr val="dk1"/>
                </a:solidFill>
              </a:rPr>
              <a:t>(2), 525–553</a:t>
            </a:r>
            <a:endParaRPr sz="300">
              <a:solidFill>
                <a:schemeClr val="dk1"/>
              </a:solidFill>
            </a:endParaRPr>
          </a:p>
          <a:p>
            <a:pPr marL="0" lvl="0" indent="0" algn="l" rtl="0">
              <a:spcBef>
                <a:spcPts val="0"/>
              </a:spcBef>
              <a:spcAft>
                <a:spcPts val="0"/>
              </a:spcAft>
              <a:buNone/>
            </a:pPr>
            <a:r>
              <a:rPr lang="en" sz="300">
                <a:solidFill>
                  <a:schemeClr val="dk1"/>
                </a:solidFill>
              </a:rPr>
              <a:t>Sharma, S., Bland-Hawthorn, J., Johnston, K. V., &amp; Binney, J. (2011)  </a:t>
            </a:r>
            <a:r>
              <a:rPr lang="en" sz="300" i="1">
                <a:solidFill>
                  <a:schemeClr val="dk1"/>
                </a:solidFill>
              </a:rPr>
              <a:t>The Astrophysical Journal</a:t>
            </a:r>
            <a:r>
              <a:rPr lang="en" sz="300">
                <a:solidFill>
                  <a:schemeClr val="dk1"/>
                </a:solidFill>
              </a:rPr>
              <a:t>, </a:t>
            </a:r>
            <a:r>
              <a:rPr lang="en" sz="300" i="1">
                <a:solidFill>
                  <a:schemeClr val="dk1"/>
                </a:solidFill>
              </a:rPr>
              <a:t>730</a:t>
            </a:r>
            <a:r>
              <a:rPr lang="en" sz="300">
                <a:solidFill>
                  <a:schemeClr val="dk1"/>
                </a:solidFill>
              </a:rPr>
              <a:t>(1), 3</a:t>
            </a:r>
            <a:endParaRPr sz="300">
              <a:solidFill>
                <a:schemeClr val="dk1"/>
              </a:solidFill>
            </a:endParaRPr>
          </a:p>
          <a:p>
            <a:pPr marL="0" lvl="0" indent="0" algn="l" rtl="0">
              <a:spcBef>
                <a:spcPts val="0"/>
              </a:spcBef>
              <a:spcAft>
                <a:spcPts val="0"/>
              </a:spcAft>
              <a:buNone/>
            </a:pPr>
            <a:r>
              <a:rPr lang="en" sz="300">
                <a:solidFill>
                  <a:schemeClr val="dk1"/>
                </a:solidFill>
              </a:rPr>
              <a:t>Surot, F. et al. (2020) </a:t>
            </a:r>
            <a:r>
              <a:rPr lang="en" sz="300" i="1">
                <a:solidFill>
                  <a:schemeClr val="dk1"/>
                </a:solidFill>
              </a:rPr>
              <a:t>Astronomy &amp;  Astrophysics</a:t>
            </a:r>
            <a:r>
              <a:rPr lang="en" sz="300">
                <a:solidFill>
                  <a:schemeClr val="dk1"/>
                </a:solidFill>
              </a:rPr>
              <a:t>, </a:t>
            </a:r>
            <a:r>
              <a:rPr lang="en" sz="300" i="1">
                <a:solidFill>
                  <a:schemeClr val="dk1"/>
                </a:solidFill>
              </a:rPr>
              <a:t>644</a:t>
            </a:r>
            <a:r>
              <a:rPr lang="en" sz="300">
                <a:solidFill>
                  <a:schemeClr val="dk1"/>
                </a:solidFill>
              </a:rPr>
              <a:t>.</a:t>
            </a:r>
            <a:endParaRPr sz="300">
              <a:solidFill>
                <a:schemeClr val="dk1"/>
              </a:solidFill>
            </a:endParaRPr>
          </a:p>
          <a:p>
            <a:pPr marL="0" lvl="0" indent="0" algn="l" rtl="0">
              <a:spcBef>
                <a:spcPts val="0"/>
              </a:spcBef>
              <a:spcAft>
                <a:spcPts val="0"/>
              </a:spcAft>
              <a:buNone/>
            </a:pPr>
            <a:endParaRPr sz="300">
              <a:solidFill>
                <a:schemeClr val="dk1"/>
              </a:solidFill>
            </a:endParaRPr>
          </a:p>
          <a:p>
            <a:pPr marL="0" lvl="0" indent="0" algn="l" rtl="0">
              <a:spcBef>
                <a:spcPts val="0"/>
              </a:spcBef>
              <a:spcAft>
                <a:spcPts val="0"/>
              </a:spcAft>
              <a:buNone/>
            </a:pPr>
            <a:endParaRPr sz="300">
              <a:solidFill>
                <a:schemeClr val="dk1"/>
              </a:solidFill>
            </a:endParaRPr>
          </a:p>
          <a:p>
            <a:pPr marL="0" lvl="0" indent="0" algn="l" rtl="0">
              <a:spcBef>
                <a:spcPts val="0"/>
              </a:spcBef>
              <a:spcAft>
                <a:spcPts val="0"/>
              </a:spcAft>
              <a:buNone/>
            </a:pPr>
            <a:endParaRPr sz="300">
              <a:solidFill>
                <a:schemeClr val="dk1"/>
              </a:solidFill>
            </a:endParaRPr>
          </a:p>
          <a:p>
            <a:pPr marL="0" lvl="0" indent="0" algn="l" rtl="0">
              <a:lnSpc>
                <a:spcPct val="100000"/>
              </a:lnSpc>
              <a:spcBef>
                <a:spcPts val="0"/>
              </a:spcBef>
              <a:spcAft>
                <a:spcPts val="0"/>
              </a:spcAft>
              <a:buNone/>
            </a:pPr>
            <a:endParaRPr sz="300">
              <a:solidFill>
                <a:schemeClr val="dk1"/>
              </a:solidFill>
            </a:endParaRPr>
          </a:p>
          <a:p>
            <a:pPr marL="0" lvl="0" indent="0" algn="l" rtl="0">
              <a:spcBef>
                <a:spcPts val="0"/>
              </a:spcBef>
              <a:spcAft>
                <a:spcPts val="0"/>
              </a:spcAft>
              <a:buNone/>
            </a:pPr>
            <a:endParaRPr sz="300">
              <a:solidFill>
                <a:schemeClr val="dk1"/>
              </a:solidFill>
            </a:endParaRPr>
          </a:p>
          <a:p>
            <a:pPr marL="0" lvl="0" indent="0" algn="l" rtl="0">
              <a:spcBef>
                <a:spcPts val="0"/>
              </a:spcBef>
              <a:spcAft>
                <a:spcPts val="0"/>
              </a:spcAft>
              <a:buNone/>
            </a:pPr>
            <a:r>
              <a:rPr lang="en" sz="300">
                <a:solidFill>
                  <a:schemeClr val="dk1"/>
                </a:solidFill>
              </a:rPr>
              <a:t> </a:t>
            </a:r>
            <a:endParaRPr sz="300">
              <a:solidFill>
                <a:schemeClr val="dk1"/>
              </a:solidFill>
            </a:endParaRPr>
          </a:p>
          <a:p>
            <a:pPr marL="0" lvl="0" indent="0" algn="l" rtl="0">
              <a:spcBef>
                <a:spcPts val="0"/>
              </a:spcBef>
              <a:spcAft>
                <a:spcPts val="0"/>
              </a:spcAft>
              <a:buNone/>
            </a:pPr>
            <a:endParaRPr sz="300">
              <a:solidFill>
                <a:schemeClr val="dk1"/>
              </a:solidFill>
            </a:endParaRPr>
          </a:p>
          <a:p>
            <a:pPr marL="0" lvl="0" indent="0" algn="l" rtl="0">
              <a:spcBef>
                <a:spcPts val="0"/>
              </a:spcBef>
              <a:spcAft>
                <a:spcPts val="0"/>
              </a:spcAft>
              <a:buClr>
                <a:schemeClr val="dk1"/>
              </a:buClr>
              <a:buSzPts val="1100"/>
              <a:buFont typeface="Arial"/>
              <a:buNone/>
            </a:pPr>
            <a:endParaRPr sz="300">
              <a:solidFill>
                <a:schemeClr val="dk1"/>
              </a:solidFill>
            </a:endParaRPr>
          </a:p>
          <a:p>
            <a:pPr marL="0" lvl="0" indent="0" algn="just" rtl="0">
              <a:lnSpc>
                <a:spcPct val="100000"/>
              </a:lnSpc>
              <a:spcBef>
                <a:spcPts val="0"/>
              </a:spcBef>
              <a:spcAft>
                <a:spcPts val="0"/>
              </a:spcAft>
              <a:buNone/>
            </a:pPr>
            <a:endParaRPr sz="300">
              <a:solidFill>
                <a:schemeClr val="dk1"/>
              </a:solidFill>
            </a:endParaRPr>
          </a:p>
          <a:p>
            <a:pPr marL="0" lvl="0" indent="0" algn="l" rtl="0">
              <a:spcBef>
                <a:spcPts val="0"/>
              </a:spcBef>
              <a:spcAft>
                <a:spcPts val="0"/>
              </a:spcAft>
              <a:buClr>
                <a:schemeClr val="dk1"/>
              </a:buClr>
              <a:buSzPts val="1100"/>
              <a:buFont typeface="Arial"/>
              <a:buNone/>
            </a:pPr>
            <a:endParaRPr sz="30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300">
              <a:solidFill>
                <a:schemeClr val="dk1"/>
              </a:solidFill>
            </a:endParaRPr>
          </a:p>
        </p:txBody>
      </p:sp>
      <p:sp>
        <p:nvSpPr>
          <p:cNvPr id="64" name="Google Shape;64;p12"/>
          <p:cNvSpPr txBox="1"/>
          <p:nvPr/>
        </p:nvSpPr>
        <p:spPr>
          <a:xfrm>
            <a:off x="6308400" y="5913525"/>
            <a:ext cx="2678700" cy="195900"/>
          </a:xfrm>
          <a:prstGeom prst="rect">
            <a:avLst/>
          </a:prstGeom>
          <a:solidFill>
            <a:srgbClr val="858585"/>
          </a:solidFill>
          <a:ln w="38100" cap="flat" cmpd="sng">
            <a:solidFill>
              <a:srgbClr val="858585"/>
            </a:solidFill>
            <a:prstDash val="solid"/>
            <a:round/>
            <a:headEnd type="none" w="sm" len="sm"/>
            <a:tailEnd type="none" w="sm" len="sm"/>
          </a:ln>
        </p:spPr>
        <p:txBody>
          <a:bodyPr spcFirstLastPara="1" wrap="square" lIns="91425"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100" b="1">
                <a:solidFill>
                  <a:schemeClr val="lt1"/>
                </a:solidFill>
              </a:rPr>
              <a:t>References</a:t>
            </a:r>
            <a:endParaRPr sz="1500">
              <a:solidFill>
                <a:schemeClr val="lt1"/>
              </a:solidFill>
            </a:endParaRPr>
          </a:p>
        </p:txBody>
      </p:sp>
      <p:pic>
        <p:nvPicPr>
          <p:cNvPr id="65" name="Google Shape;65;p12"/>
          <p:cNvPicPr preferRelativeResize="0"/>
          <p:nvPr/>
        </p:nvPicPr>
        <p:blipFill>
          <a:blip r:embed="rId3">
            <a:alphaModFix/>
          </a:blip>
          <a:stretch>
            <a:fillRect/>
          </a:stretch>
        </p:blipFill>
        <p:spPr>
          <a:xfrm>
            <a:off x="236275" y="5723675"/>
            <a:ext cx="1148436" cy="829550"/>
          </a:xfrm>
          <a:prstGeom prst="rect">
            <a:avLst/>
          </a:prstGeom>
          <a:noFill/>
          <a:ln>
            <a:noFill/>
          </a:ln>
        </p:spPr>
      </p:pic>
      <p:sp>
        <p:nvSpPr>
          <p:cNvPr id="66" name="Google Shape;66;p12"/>
          <p:cNvSpPr txBox="1"/>
          <p:nvPr/>
        </p:nvSpPr>
        <p:spPr>
          <a:xfrm>
            <a:off x="2819875" y="727575"/>
            <a:ext cx="189300" cy="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rPr>
              <a:t>1</a:t>
            </a:r>
            <a:endParaRPr sz="700" b="1">
              <a:solidFill>
                <a:schemeClr val="dk1"/>
              </a:solidFill>
            </a:endParaRPr>
          </a:p>
        </p:txBody>
      </p:sp>
      <p:sp>
        <p:nvSpPr>
          <p:cNvPr id="67" name="Google Shape;67;p12"/>
          <p:cNvSpPr txBox="1"/>
          <p:nvPr/>
        </p:nvSpPr>
        <p:spPr>
          <a:xfrm>
            <a:off x="1621350" y="897175"/>
            <a:ext cx="189300" cy="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1"/>
                </a:solidFill>
              </a:rPr>
              <a:t>1</a:t>
            </a:r>
            <a:endParaRPr sz="700" b="1">
              <a:solidFill>
                <a:schemeClr val="dk1"/>
              </a:solidFill>
            </a:endParaRPr>
          </a:p>
        </p:txBody>
      </p:sp>
      <p:pic>
        <p:nvPicPr>
          <p:cNvPr id="68" name="Google Shape;68;p12"/>
          <p:cNvPicPr preferRelativeResize="0"/>
          <p:nvPr/>
        </p:nvPicPr>
        <p:blipFill>
          <a:blip r:embed="rId4">
            <a:alphaModFix/>
          </a:blip>
          <a:stretch>
            <a:fillRect/>
          </a:stretch>
        </p:blipFill>
        <p:spPr>
          <a:xfrm>
            <a:off x="295000" y="135300"/>
            <a:ext cx="833848" cy="1111798"/>
          </a:xfrm>
          <a:prstGeom prst="rect">
            <a:avLst/>
          </a:prstGeom>
          <a:noFill/>
          <a:ln>
            <a:noFill/>
          </a:ln>
        </p:spPr>
      </p:pic>
      <p:sp>
        <p:nvSpPr>
          <p:cNvPr id="69" name="Google Shape;69;p12"/>
          <p:cNvSpPr txBox="1"/>
          <p:nvPr/>
        </p:nvSpPr>
        <p:spPr>
          <a:xfrm>
            <a:off x="236275" y="6479925"/>
            <a:ext cx="1272300" cy="1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1"/>
                </a:solidFill>
              </a:rPr>
              <a:t>Modified from Penny et al. 2019</a:t>
            </a:r>
            <a:endParaRPr sz="600">
              <a:solidFill>
                <a:schemeClr val="dk1"/>
              </a:solidFill>
            </a:endParaRPr>
          </a:p>
        </p:txBody>
      </p:sp>
      <p:pic>
        <p:nvPicPr>
          <p:cNvPr id="70" name="Google Shape;70;p12"/>
          <p:cNvPicPr preferRelativeResize="0"/>
          <p:nvPr/>
        </p:nvPicPr>
        <p:blipFill>
          <a:blip r:embed="rId5">
            <a:alphaModFix/>
          </a:blip>
          <a:stretch>
            <a:fillRect/>
          </a:stretch>
        </p:blipFill>
        <p:spPr>
          <a:xfrm>
            <a:off x="7812825" y="185494"/>
            <a:ext cx="1148425" cy="946005"/>
          </a:xfrm>
          <a:prstGeom prst="rect">
            <a:avLst/>
          </a:prstGeom>
          <a:noFill/>
          <a:ln>
            <a:noFill/>
          </a:ln>
        </p:spPr>
      </p:pic>
      <p:pic>
        <p:nvPicPr>
          <p:cNvPr id="71" name="Google Shape;71;p12"/>
          <p:cNvPicPr preferRelativeResize="0"/>
          <p:nvPr/>
        </p:nvPicPr>
        <p:blipFill>
          <a:blip r:embed="rId6">
            <a:alphaModFix/>
          </a:blip>
          <a:stretch>
            <a:fillRect/>
          </a:stretch>
        </p:blipFill>
        <p:spPr>
          <a:xfrm>
            <a:off x="1425225" y="5724363"/>
            <a:ext cx="1272299" cy="828164"/>
          </a:xfrm>
          <a:prstGeom prst="rect">
            <a:avLst/>
          </a:prstGeom>
          <a:noFill/>
          <a:ln>
            <a:noFill/>
          </a:ln>
        </p:spPr>
      </p:pic>
      <p:pic>
        <p:nvPicPr>
          <p:cNvPr id="72" name="Google Shape;72;p12"/>
          <p:cNvPicPr preferRelativeResize="0"/>
          <p:nvPr/>
        </p:nvPicPr>
        <p:blipFill>
          <a:blip r:embed="rId7">
            <a:alphaModFix/>
          </a:blip>
          <a:stretch>
            <a:fillRect/>
          </a:stretch>
        </p:blipFill>
        <p:spPr>
          <a:xfrm>
            <a:off x="2869058" y="1905575"/>
            <a:ext cx="1659342" cy="1272076"/>
          </a:xfrm>
          <a:prstGeom prst="rect">
            <a:avLst/>
          </a:prstGeom>
          <a:noFill/>
          <a:ln>
            <a:noFill/>
          </a:ln>
        </p:spPr>
      </p:pic>
      <p:pic>
        <p:nvPicPr>
          <p:cNvPr id="73" name="Google Shape;73;p12"/>
          <p:cNvPicPr preferRelativeResize="0"/>
          <p:nvPr/>
        </p:nvPicPr>
        <p:blipFill>
          <a:blip r:embed="rId8">
            <a:alphaModFix/>
          </a:blip>
          <a:stretch>
            <a:fillRect/>
          </a:stretch>
        </p:blipFill>
        <p:spPr>
          <a:xfrm>
            <a:off x="4544275" y="1920221"/>
            <a:ext cx="1619236" cy="1225876"/>
          </a:xfrm>
          <a:prstGeom prst="rect">
            <a:avLst/>
          </a:prstGeom>
          <a:noFill/>
          <a:ln>
            <a:noFill/>
          </a:ln>
        </p:spPr>
      </p:pic>
      <p:pic>
        <p:nvPicPr>
          <p:cNvPr id="74" name="Google Shape;74;p12"/>
          <p:cNvPicPr preferRelativeResize="0"/>
          <p:nvPr/>
        </p:nvPicPr>
        <p:blipFill>
          <a:blip r:embed="rId9">
            <a:alphaModFix/>
          </a:blip>
          <a:stretch>
            <a:fillRect/>
          </a:stretch>
        </p:blipFill>
        <p:spPr>
          <a:xfrm>
            <a:off x="2912400" y="3218442"/>
            <a:ext cx="1386475" cy="1011482"/>
          </a:xfrm>
          <a:prstGeom prst="rect">
            <a:avLst/>
          </a:prstGeom>
          <a:noFill/>
          <a:ln>
            <a:noFill/>
          </a:ln>
        </p:spPr>
      </p:pic>
      <p:pic>
        <p:nvPicPr>
          <p:cNvPr id="75" name="Google Shape;75;p12"/>
          <p:cNvPicPr preferRelativeResize="0"/>
          <p:nvPr/>
        </p:nvPicPr>
        <p:blipFill>
          <a:blip r:embed="rId10">
            <a:alphaModFix/>
          </a:blip>
          <a:stretch>
            <a:fillRect/>
          </a:stretch>
        </p:blipFill>
        <p:spPr>
          <a:xfrm>
            <a:off x="4597475" y="3223707"/>
            <a:ext cx="1386476" cy="1000967"/>
          </a:xfrm>
          <a:prstGeom prst="rect">
            <a:avLst/>
          </a:prstGeom>
          <a:noFill/>
          <a:ln>
            <a:noFill/>
          </a:ln>
        </p:spPr>
      </p:pic>
      <p:pic>
        <p:nvPicPr>
          <p:cNvPr id="76" name="Google Shape;76;p12"/>
          <p:cNvPicPr preferRelativeResize="0"/>
          <p:nvPr/>
        </p:nvPicPr>
        <p:blipFill>
          <a:blip r:embed="rId11">
            <a:alphaModFix/>
          </a:blip>
          <a:stretch>
            <a:fillRect/>
          </a:stretch>
        </p:blipFill>
        <p:spPr>
          <a:xfrm>
            <a:off x="2912400" y="4270725"/>
            <a:ext cx="1423376" cy="1058375"/>
          </a:xfrm>
          <a:prstGeom prst="rect">
            <a:avLst/>
          </a:prstGeom>
          <a:noFill/>
          <a:ln>
            <a:noFill/>
          </a:ln>
        </p:spPr>
      </p:pic>
      <p:pic>
        <p:nvPicPr>
          <p:cNvPr id="77" name="Google Shape;77;p12"/>
          <p:cNvPicPr preferRelativeResize="0"/>
          <p:nvPr/>
        </p:nvPicPr>
        <p:blipFill>
          <a:blip r:embed="rId12">
            <a:alphaModFix/>
          </a:blip>
          <a:stretch>
            <a:fillRect/>
          </a:stretch>
        </p:blipFill>
        <p:spPr>
          <a:xfrm>
            <a:off x="4631876" y="4270725"/>
            <a:ext cx="1403225" cy="1030951"/>
          </a:xfrm>
          <a:prstGeom prst="rect">
            <a:avLst/>
          </a:prstGeom>
          <a:noFill/>
          <a:ln>
            <a:noFill/>
          </a:ln>
        </p:spPr>
      </p:pic>
      <p:pic>
        <p:nvPicPr>
          <p:cNvPr id="78" name="Google Shape;78;p12"/>
          <p:cNvPicPr preferRelativeResize="0"/>
          <p:nvPr/>
        </p:nvPicPr>
        <p:blipFill>
          <a:blip r:embed="rId13">
            <a:alphaModFix/>
          </a:blip>
          <a:stretch>
            <a:fillRect/>
          </a:stretch>
        </p:blipFill>
        <p:spPr>
          <a:xfrm>
            <a:off x="3355300" y="1641062"/>
            <a:ext cx="2346999" cy="234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1101</Words>
  <Application>Microsoft Macintosh PowerPoint</Application>
  <PresentationFormat>On-screen Show (4:3)</PresentationFormat>
  <Paragraphs>120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Roboto</vt:lpstr>
      <vt:lpstr>Georgia</vt:lpstr>
      <vt:lpstr>Simple Light</vt:lpstr>
      <vt:lpstr>Modeling Asteroseismic Yields of the Roman                         Galactic Bulge Time-Domain Survey  Trevor Weiss  &amp; the Roman Asteroseismology Wide Field Science Team     Department of Physics and Astronomy, California State University, Long Beach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Trevor Weiss</cp:lastModifiedBy>
  <cp:revision>1</cp:revision>
  <dcterms:modified xsi:type="dcterms:W3CDTF">2024-07-09T03:56:05Z</dcterms:modified>
</cp:coreProperties>
</file>