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</p:sldIdLst>
  <p:sldSz cy="25603200" cx="30175200"/>
  <p:notesSz cx="6858000" cy="9144000"/>
  <p:embeddedFontLst>
    <p:embeddedFont>
      <p:font typeface="Play"/>
      <p:regular r:id="rId8"/>
      <p:bold r:id="rId9"/>
    </p:embeddedFont>
    <p:embeddedFont>
      <p:font typeface="Lato"/>
      <p:regular r:id="rId10"/>
      <p:bold r:id="rId11"/>
      <p:italic r:id="rId12"/>
      <p:boldItalic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4" roundtripDataSignature="AMtx7mgcEjbvXGLbAB5u5H0ZWuZmyDte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Lato-bold.fntdata"/><Relationship Id="rId10" Type="http://schemas.openxmlformats.org/officeDocument/2006/relationships/font" Target="fonts/Lato-regular.fntdata"/><Relationship Id="rId13" Type="http://schemas.openxmlformats.org/officeDocument/2006/relationships/font" Target="fonts/Lato-boldItalic.fntdata"/><Relationship Id="rId12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Play-bold.fntdata"/><Relationship Id="rId14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font" Target="fonts/Pla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609725" y="1143000"/>
            <a:ext cx="363855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609725" y="1143000"/>
            <a:ext cx="363855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609725" y="1143000"/>
            <a:ext cx="363855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609725" y="1143000"/>
            <a:ext cx="363855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ctrTitle"/>
          </p:nvPr>
        </p:nvSpPr>
        <p:spPr>
          <a:xfrm>
            <a:off x="2263140" y="4190155"/>
            <a:ext cx="25648920" cy="89137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800"/>
              <a:buFont typeface="Play"/>
              <a:buNone/>
              <a:defRPr sz="19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3771900" y="13447609"/>
            <a:ext cx="22631400" cy="6181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7920"/>
              <a:buNone/>
              <a:defRPr sz="7919"/>
            </a:lvl1pPr>
            <a:lvl2pPr lvl="1" algn="ctr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/>
            </a:lvl2pPr>
            <a:lvl3pPr lvl="2" algn="ctr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940"/>
              <a:buNone/>
              <a:defRPr sz="5940"/>
            </a:lvl3pPr>
            <a:lvl4pPr lvl="3" algn="ctr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sz="5280"/>
            </a:lvl4pPr>
            <a:lvl5pPr lvl="4" algn="ctr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sz="5280"/>
            </a:lvl5pPr>
            <a:lvl6pPr lvl="5" algn="ctr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sz="5280"/>
            </a:lvl6pPr>
            <a:lvl7pPr lvl="6" algn="ctr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sz="5280"/>
            </a:lvl7pPr>
            <a:lvl8pPr lvl="7" algn="ctr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sz="5280"/>
            </a:lvl8pPr>
            <a:lvl9pPr lvl="8" algn="ctr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sz="5280"/>
            </a:lvl9pPr>
          </a:lstStyle>
          <a:p/>
        </p:txBody>
      </p:sp>
      <p:sp>
        <p:nvSpPr>
          <p:cNvPr id="18" name="Google Shape;18;p5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2074545" y="1363139"/>
            <a:ext cx="26026110" cy="4948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6965103" y="1925110"/>
            <a:ext cx="16244995" cy="26026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13998629" y="8958634"/>
            <a:ext cx="21697529" cy="6506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796978" y="2640701"/>
            <a:ext cx="21697529" cy="191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2074545" y="1363139"/>
            <a:ext cx="26026110" cy="4948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2074545" y="6815667"/>
            <a:ext cx="26026110" cy="1624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2058830" y="6383028"/>
            <a:ext cx="26026110" cy="106502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800"/>
              <a:buFont typeface="Play"/>
              <a:buNone/>
              <a:defRPr sz="19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2058830" y="17134001"/>
            <a:ext cx="26026110" cy="56006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rgbClr val="757575"/>
              </a:buClr>
              <a:buSzPts val="7920"/>
              <a:buNone/>
              <a:defRPr sz="7919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rgbClr val="757575"/>
              </a:buClr>
              <a:buSzPts val="6600"/>
              <a:buNone/>
              <a:defRPr sz="66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rgbClr val="757575"/>
              </a:buClr>
              <a:buSzPts val="5940"/>
              <a:buNone/>
              <a:defRPr sz="594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rgbClr val="757575"/>
              </a:buClr>
              <a:buSzPts val="5280"/>
              <a:buNone/>
              <a:defRPr sz="528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rgbClr val="757575"/>
              </a:buClr>
              <a:buSzPts val="5280"/>
              <a:buNone/>
              <a:defRPr sz="528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rgbClr val="757575"/>
              </a:buClr>
              <a:buSzPts val="5280"/>
              <a:buNone/>
              <a:defRPr sz="528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rgbClr val="757575"/>
              </a:buClr>
              <a:buSzPts val="5280"/>
              <a:buNone/>
              <a:defRPr sz="528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rgbClr val="757575"/>
              </a:buClr>
              <a:buSzPts val="5280"/>
              <a:buNone/>
              <a:defRPr sz="528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rgbClr val="757575"/>
              </a:buClr>
              <a:buSzPts val="5280"/>
              <a:buNone/>
              <a:defRPr sz="528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2074545" y="1363139"/>
            <a:ext cx="26026110" cy="4948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2074545" y="6815667"/>
            <a:ext cx="12824460" cy="1624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2" type="body"/>
          </p:nvPr>
        </p:nvSpPr>
        <p:spPr>
          <a:xfrm>
            <a:off x="15276195" y="6815667"/>
            <a:ext cx="12824460" cy="1624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2078475" y="1363139"/>
            <a:ext cx="26026110" cy="4948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2078479" y="6276342"/>
            <a:ext cx="12765522" cy="3075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7920"/>
              <a:buNone/>
              <a:defRPr b="1" sz="7919"/>
            </a:lvl1pPr>
            <a:lvl2pPr indent="-2286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/>
            </a:lvl2pPr>
            <a:lvl3pPr indent="-2286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940"/>
              <a:buNone/>
              <a:defRPr b="1" sz="5940"/>
            </a:lvl3pPr>
            <a:lvl4pPr indent="-2286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4pPr>
            <a:lvl5pPr indent="-2286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5pPr>
            <a:lvl6pPr indent="-2286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6pPr>
            <a:lvl7pPr indent="-2286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7pPr>
            <a:lvl8pPr indent="-2286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8pPr>
            <a:lvl9pPr indent="-2286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2078479" y="9352280"/>
            <a:ext cx="12765522" cy="13755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3" type="body"/>
          </p:nvPr>
        </p:nvSpPr>
        <p:spPr>
          <a:xfrm>
            <a:off x="15276197" y="6276342"/>
            <a:ext cx="12828390" cy="3075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7920"/>
              <a:buNone/>
              <a:defRPr b="1" sz="7919"/>
            </a:lvl1pPr>
            <a:lvl2pPr indent="-2286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/>
            </a:lvl2pPr>
            <a:lvl3pPr indent="-2286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940"/>
              <a:buNone/>
              <a:defRPr b="1" sz="5940"/>
            </a:lvl3pPr>
            <a:lvl4pPr indent="-2286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4pPr>
            <a:lvl5pPr indent="-2286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5pPr>
            <a:lvl6pPr indent="-2286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6pPr>
            <a:lvl7pPr indent="-2286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7pPr>
            <a:lvl8pPr indent="-2286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8pPr>
            <a:lvl9pPr indent="-2286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b="1" sz="5280"/>
            </a:lvl9pPr>
          </a:lstStyle>
          <a:p/>
        </p:txBody>
      </p:sp>
      <p:sp>
        <p:nvSpPr>
          <p:cNvPr id="45" name="Google Shape;45;p9"/>
          <p:cNvSpPr txBox="1"/>
          <p:nvPr>
            <p:ph idx="4" type="body"/>
          </p:nvPr>
        </p:nvSpPr>
        <p:spPr>
          <a:xfrm>
            <a:off x="15276197" y="9352280"/>
            <a:ext cx="12828390" cy="13755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2074545" y="1363139"/>
            <a:ext cx="26026110" cy="4948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2078476" y="1706880"/>
            <a:ext cx="9732287" cy="5974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60"/>
              <a:buFont typeface="Play"/>
              <a:buNone/>
              <a:defRPr sz="105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12828390" y="3686392"/>
            <a:ext cx="15276195" cy="18194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89916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10560"/>
              <a:buChar char="•"/>
              <a:defRPr sz="10560"/>
            </a:lvl1pPr>
            <a:lvl2pPr indent="-815339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9240"/>
              <a:buChar char="•"/>
              <a:defRPr sz="9240"/>
            </a:lvl2pPr>
            <a:lvl3pPr indent="-73152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7920"/>
              <a:buChar char="•"/>
              <a:defRPr sz="7919"/>
            </a:lvl3pPr>
            <a:lvl4pPr indent="-6477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  <a:defRPr sz="6600"/>
            </a:lvl4pPr>
            <a:lvl5pPr indent="-6477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  <a:defRPr sz="6600"/>
            </a:lvl5pPr>
            <a:lvl6pPr indent="-6477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  <a:defRPr sz="6600"/>
            </a:lvl6pPr>
            <a:lvl7pPr indent="-6477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  <a:defRPr sz="6600"/>
            </a:lvl7pPr>
            <a:lvl8pPr indent="-6477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  <a:defRPr sz="6600"/>
            </a:lvl8pPr>
            <a:lvl9pPr indent="-6477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  <a:defRPr sz="66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2078476" y="7680960"/>
            <a:ext cx="9732287" cy="14229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sz="5280"/>
            </a:lvl1pPr>
            <a:lvl2pPr indent="-2286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4620"/>
              <a:buNone/>
              <a:defRPr sz="4620"/>
            </a:lvl2pPr>
            <a:lvl3pPr indent="-2286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960"/>
              <a:buNone/>
              <a:defRPr sz="3959"/>
            </a:lvl3pPr>
            <a:lvl4pPr indent="-2286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4pPr>
            <a:lvl5pPr indent="-2286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5pPr>
            <a:lvl6pPr indent="-2286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6pPr>
            <a:lvl7pPr indent="-2286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7pPr>
            <a:lvl8pPr indent="-2286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8pPr>
            <a:lvl9pPr indent="-2286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2078476" y="1706880"/>
            <a:ext cx="9732287" cy="5974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60"/>
              <a:buFont typeface="Play"/>
              <a:buNone/>
              <a:defRPr sz="105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2828390" y="3686392"/>
            <a:ext cx="15276195" cy="18194867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2078476" y="7680960"/>
            <a:ext cx="9732287" cy="14229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5280"/>
              <a:buNone/>
              <a:defRPr sz="5280"/>
            </a:lvl1pPr>
            <a:lvl2pPr indent="-228600" lvl="1" marL="914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4620"/>
              <a:buNone/>
              <a:defRPr sz="4620"/>
            </a:lvl2pPr>
            <a:lvl3pPr indent="-228600" lvl="2" marL="1371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960"/>
              <a:buNone/>
              <a:defRPr sz="3959"/>
            </a:lvl3pPr>
            <a:lvl4pPr indent="-228600" lvl="3" marL="1828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4pPr>
            <a:lvl5pPr indent="-228600" lvl="4" marL="22860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5pPr>
            <a:lvl6pPr indent="-228600" lvl="5" marL="27432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6pPr>
            <a:lvl7pPr indent="-228600" lvl="6" marL="32004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7pPr>
            <a:lvl8pPr indent="-228600" lvl="7" marL="36576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8pPr>
            <a:lvl9pPr indent="-228600" lvl="8" marL="411480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2074545" y="1363139"/>
            <a:ext cx="26026110" cy="4948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20"/>
              <a:buFont typeface="Play"/>
              <a:buNone/>
              <a:defRPr b="0" i="0" sz="1452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2074545" y="6815667"/>
            <a:ext cx="26026110" cy="1624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815339" lvl="0" marL="457200" marR="0" rtl="0" algn="l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9240"/>
              <a:buFont typeface="Arial"/>
              <a:buChar char="•"/>
              <a:defRPr b="0" i="0" sz="92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31520" lvl="1" marL="914400" marR="0" rtl="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7920"/>
              <a:buFont typeface="Arial"/>
              <a:buChar char="•"/>
              <a:defRPr b="0" i="0" sz="791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647700" lvl="2" marL="1371600" marR="0" rtl="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Char char="•"/>
              <a:defRPr b="0" i="0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605789" lvl="3" marL="1828800" marR="0" rtl="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940"/>
              <a:buFont typeface="Arial"/>
              <a:buChar char="•"/>
              <a:defRPr b="0" i="0" sz="59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05789" lvl="4" marL="2286000" marR="0" rtl="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940"/>
              <a:buFont typeface="Arial"/>
              <a:buChar char="•"/>
              <a:defRPr b="0" i="0" sz="59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605789" lvl="5" marL="2743200" marR="0" rtl="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940"/>
              <a:buFont typeface="Arial"/>
              <a:buChar char="•"/>
              <a:defRPr b="0" i="0" sz="59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605789" lvl="6" marL="3200400" marR="0" rtl="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940"/>
              <a:buFont typeface="Arial"/>
              <a:buChar char="•"/>
              <a:defRPr b="0" i="0" sz="59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605789" lvl="7" marL="3657600" marR="0" rtl="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940"/>
              <a:buFont typeface="Arial"/>
              <a:buChar char="•"/>
              <a:defRPr b="0" i="0" sz="59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605790" lvl="8" marL="4114800" marR="0" rtl="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5940"/>
              <a:buFont typeface="Arial"/>
              <a:buChar char="•"/>
              <a:defRPr b="0" i="0" sz="59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207454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9995535" y="23730379"/>
            <a:ext cx="1018413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21311235" y="23730379"/>
            <a:ext cx="6789420" cy="1363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3959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-48316" y="0"/>
            <a:ext cx="30271831" cy="2278258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87"/>
              <a:buFont typeface="Times New Roman"/>
              <a:buNone/>
            </a:pPr>
            <a:r>
              <a:rPr lang="en-US" sz="7087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6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Simulating a Roman Space Telescope Survey of Nearby Dwarf Galaxies</a:t>
            </a:r>
            <a:br>
              <a:rPr lang="en-US" sz="7087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Kathryn Wynn</a:t>
            </a:r>
            <a:r>
              <a:rPr baseline="30000"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Benjamin Williams</a:t>
            </a:r>
            <a:r>
              <a:rPr baseline="30000"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Eric Bell</a:t>
            </a:r>
            <a:r>
              <a:rPr baseline="30000"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David Sand</a:t>
            </a:r>
            <a:r>
              <a:rPr baseline="30000"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RINGS Team</a:t>
            </a:r>
            <a:br>
              <a:rPr lang="en-US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aseline="30000" lang="en-US" sz="1576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1576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Department of Astronomy, University of Washington;  </a:t>
            </a:r>
            <a:r>
              <a:rPr baseline="30000" lang="en-US" sz="1576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576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Department of Astronomy, University of Michigan, </a:t>
            </a:r>
            <a:r>
              <a:rPr baseline="30000" lang="en-US" sz="1576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1576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Department of Astronomy, University of Arizona</a:t>
            </a:r>
            <a:endParaRPr sz="1576">
              <a:solidFill>
                <a:schemeClr val="lt1"/>
              </a:solidFill>
            </a:endParaRPr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320373" y="2548070"/>
            <a:ext cx="8904681" cy="1169535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50"/>
              <a:buNone/>
            </a:pPr>
            <a:r>
              <a:rPr lang="en-US" sz="59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320373" y="8025186"/>
            <a:ext cx="8904681" cy="1169536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anchorCtr="0" anchor="ctr" bIns="120000" lIns="240025" spcFirstLastPara="1" rIns="240025" wrap="square" tIns="1200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50"/>
              <a:buFont typeface="Arial"/>
              <a:buNone/>
            </a:pPr>
            <a:r>
              <a:rPr b="0" i="0" lang="en-US" sz="595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Methods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21181446" y="20088817"/>
            <a:ext cx="8714253" cy="1150794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anchorCtr="0" anchor="ctr" bIns="120000" lIns="240025" spcFirstLastPara="1" rIns="240025" wrap="square" tIns="1200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50"/>
              <a:buFont typeface="Arial"/>
              <a:buNone/>
            </a:pPr>
            <a:r>
              <a:rPr b="0" i="0" lang="en-US" sz="595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Acknowledgements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21181446" y="14780738"/>
            <a:ext cx="8694197" cy="1150794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anchorCtr="0" anchor="ctr" bIns="120000" lIns="240025" spcFirstLastPara="1" rIns="240025" wrap="square" tIns="1200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50"/>
              <a:buFont typeface="Arial"/>
              <a:buNone/>
            </a:pPr>
            <a:r>
              <a:rPr b="0" i="0" lang="en-US" sz="595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21171417" y="21805895"/>
            <a:ext cx="8714253" cy="310854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5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work is part of Roman Infrared Nearby Galaxies Survey (RINGS), a Wide-Field Science (WFS) program funded by NASA under grant 80NSSC24K0084. Thank you to the RINGS team and especially Prof. Ben Williams, who facilitated this project.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5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Lancaster, L., Pearson, S., Williams, B. F., et al. 2022, AJ,</a:t>
            </a:r>
            <a:b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164, 142, doi: 10.3847/1538-3881/ac8a95</a:t>
            </a:r>
            <a:br>
              <a:rPr lang="en-US" sz="2450">
                <a:solidFill>
                  <a:srgbClr val="495365"/>
                </a:solidFill>
                <a:latin typeface="Lato"/>
                <a:ea typeface="Lato"/>
                <a:cs typeface="Lato"/>
                <a:sym typeface="Lato"/>
              </a:rPr>
            </a:br>
            <a:endParaRPr sz="245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378559" y="4041928"/>
            <a:ext cx="8696680" cy="34855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750078" lvl="0" marL="75007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developing a pipeline that simulates Roman observations of nearby dwarf galaxies and then measures their resolved stellar photometry.</a:t>
            </a:r>
            <a:endParaRPr/>
          </a:p>
          <a:p>
            <a:pPr indent="-750078" lvl="0" marL="75007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specifically want to probe the 1e4 to 1e6 dwarf mass range, to help constrain the dwarf galaxy mass function because of the implications for the epoch of reionization. </a:t>
            </a:r>
            <a:endParaRPr/>
          </a:p>
          <a:p>
            <a:pPr indent="-750078" lvl="0" marL="75007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goal of this pipeline is to provide tools to help determine the observational strategy required to resolve structures in extended stellar halos of nearby galaxies.</a:t>
            </a:r>
            <a:endParaRPr sz="24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21099961" y="2542521"/>
            <a:ext cx="8567567" cy="386259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Finding Overdensities</a:t>
            </a:r>
            <a:endParaRPr sz="245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5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modified a script from Eric Bell that places a few hundred randomized dwarfs into a Bullock and Johnston halo and tests for overdensities. </a:t>
            </a:r>
            <a:endParaRPr/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script uses simple magnitude and colour cuts to determine which dwarfs may be observable, with no added complications like there would be from a real observation.</a:t>
            </a:r>
            <a:endParaRPr/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plan to use this output as preliminary results, prior to the photometry results from the pipeline.</a:t>
            </a:r>
            <a:endParaRPr sz="245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diagram of red and green dots&#10;&#10;Description automatically generated" id="97" name="Google Shape;9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51052" y="6735083"/>
            <a:ext cx="9214561" cy="627085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/>
          <p:nvPr/>
        </p:nvSpPr>
        <p:spPr>
          <a:xfrm>
            <a:off x="21171418" y="13474839"/>
            <a:ext cx="8704225" cy="10618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figure above shows a few hundred randomly-added dwarfs and three manually-added dwarfs, and whether the overdensity script successfully found them.</a:t>
            </a: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320373" y="9692410"/>
            <a:ext cx="8754865" cy="612475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Making Dwarf Galaxies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5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We’ve developed tools for producing mock dwarf galaxies, which we have been using to produce mock Roman observations using the STScI-STIPS software tools.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5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We are now using a script (from WALTER</a:t>
            </a:r>
            <a:r>
              <a:rPr baseline="30000"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that uses MIST isochrones to be able to quickly make a range of  dwarf galaxies with our preferred parameters. </a:t>
            </a:r>
            <a:endParaRPr/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Currently, we are making many galaxies between metallicities -0.5 and -2.0, ages of 8 Myr to 10 Myr. All dwarfs are 4 Mpc away.</a:t>
            </a:r>
            <a:endParaRPr/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want to make a grid of about 400 dwarf galaxies with varying parameters to run through the pipeline to test Roman's ability to detect them.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21181446" y="16479990"/>
            <a:ext cx="8704225" cy="310854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project is still in progress and doesn't have concrete results yet, as the software is still being developed. </a:t>
            </a:r>
            <a:endParaRPr/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aim to have preliminary results by the end of the summer.</a:t>
            </a:r>
            <a:endParaRPr/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current version of the pipeline can be found on GitHub under benw1/WINGS.</a:t>
            </a:r>
            <a:endParaRPr/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can now make our own dwarf galaxies and make many STIPS Roman images of them in parallel.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201" y="639481"/>
            <a:ext cx="2378942" cy="116953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/>
        </p:nvSpPr>
        <p:spPr>
          <a:xfrm flipH="1">
            <a:off x="6255300" y="20922581"/>
            <a:ext cx="2819938" cy="364715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figure to the left shows a colour-magnitude diagram of one of the created galaxies (1e6 solar masses) using filters F062 and F129. The blue line shows the lower observable magnitude limit for a galaxy at 4 Mpc.</a:t>
            </a:r>
            <a:endParaRPr/>
          </a:p>
        </p:txBody>
      </p:sp>
      <p:pic>
        <p:nvPicPr>
          <p:cNvPr descr="A graph of a metallurgy&#10;&#10;Description automatically generated with medium confidence" id="103" name="Google Shape;10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458" y="20664214"/>
            <a:ext cx="6139842" cy="456948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/>
          <p:nvPr/>
        </p:nvSpPr>
        <p:spPr>
          <a:xfrm>
            <a:off x="9871885" y="2539352"/>
            <a:ext cx="10581245" cy="273151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WINGS Pipeline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5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a pipeline that we are currently developing, part of which uses STScI’s STIPS simulation software to mimic Roman observations.</a:t>
            </a:r>
            <a:endParaRPr/>
          </a:p>
          <a:p>
            <a:pPr indent="-400041" lvl="0" marL="40004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Noto Sans Symbols"/>
              <a:buChar char="❖"/>
            </a:pPr>
            <a:r>
              <a:rPr lang="en-US" sz="24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pipeline takes an input stellar catalogue, uses STIPS to ‘observe’ the catalogue using Roman detectors, and then performs photometry on the output image using DOLPHOT.</a:t>
            </a:r>
            <a:endParaRPr/>
          </a:p>
        </p:txBody>
      </p:sp>
      <p:sp>
        <p:nvSpPr>
          <p:cNvPr id="105" name="Google Shape;105;p1"/>
          <p:cNvSpPr txBox="1"/>
          <p:nvPr/>
        </p:nvSpPr>
        <p:spPr>
          <a:xfrm>
            <a:off x="9790320" y="13542337"/>
            <a:ext cx="10629323" cy="73866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figure below shows the galaxy of about 1e5 solar masses (the middle of the mass range) from the grid above, this time with added background galaxies .</a:t>
            </a:r>
            <a:endParaRPr/>
          </a:p>
        </p:txBody>
      </p:sp>
      <p:pic>
        <p:nvPicPr>
          <p:cNvPr descr="A black background with white dots&#10;&#10;Description automatically generated" id="106" name="Google Shape;106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21253" y="6660599"/>
            <a:ext cx="10629324" cy="6626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image of stars&#10;&#10;Description automatically generated" id="107" name="Google Shape;107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84664" y="14536667"/>
            <a:ext cx="10600214" cy="105726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art of a number of different colored squares&#10;&#10;Description automatically generated with medium confidence" id="108" name="Google Shape;108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6187" y="16075474"/>
            <a:ext cx="4865912" cy="4588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 txBox="1"/>
          <p:nvPr/>
        </p:nvSpPr>
        <p:spPr>
          <a:xfrm>
            <a:off x="5450792" y="17525495"/>
            <a:ext cx="3624446" cy="10618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Figure shows a metallicity map of one of the created galaxies (1e5 solar masses).</a:t>
            </a:r>
            <a:endParaRPr/>
          </a:p>
        </p:txBody>
      </p:sp>
      <p:sp>
        <p:nvSpPr>
          <p:cNvPr id="110" name="Google Shape;110;p1"/>
          <p:cNvSpPr txBox="1"/>
          <p:nvPr/>
        </p:nvSpPr>
        <p:spPr>
          <a:xfrm>
            <a:off x="9871885" y="5596402"/>
            <a:ext cx="10594558" cy="73866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Below is an  image of a part of a grid of 100 galaxies, ranging from a mass of ~1e5 at the top left, to 1e6 at the bottom right. Both images use filters F062, F106, and F158.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/>
          <p:nvPr>
            <p:ph type="title"/>
          </p:nvPr>
        </p:nvSpPr>
        <p:spPr>
          <a:xfrm>
            <a:off x="0" y="46761"/>
            <a:ext cx="30175200" cy="2340181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Times New Roman"/>
              <a:buNone/>
            </a:pPr>
            <a:r>
              <a:rPr lang="en-US" sz="9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Making Dwarf Galaxies Using WALTER</a:t>
            </a:r>
            <a:r>
              <a:rPr baseline="30000" lang="en-US" sz="9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9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chart of a number of different colored squares&#10;&#10;Description automatically generated with medium confidence" id="116" name="Google Shape;1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260" y="4188274"/>
            <a:ext cx="12667802" cy="11585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metallurgy&#10;&#10;Description automatically generated with medium confidence" id="117" name="Google Shape;11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16001" y="12609234"/>
            <a:ext cx="15627900" cy="116308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776879" y="22265640"/>
            <a:ext cx="13582564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Lancaster, L., Pearson, S., Williams, B. F., et al. 2022, AJ,</a:t>
            </a:r>
            <a:br>
              <a:rPr lang="en-US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164, 142, doi: 10.3847/1538-3881/ac8a95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/>
          <p:nvPr/>
        </p:nvSpPr>
        <p:spPr>
          <a:xfrm>
            <a:off x="18425160" y="4866598"/>
            <a:ext cx="82992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Characteristics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❖"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Ages: 8 to 10Myr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❖"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Metallicities: 0.5 to -2.0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❖"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Masses: 10</a:t>
            </a:r>
            <a:r>
              <a:rPr baseline="30000"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10</a:t>
            </a:r>
            <a:r>
              <a:rPr baseline="30000"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</a:t>
            </a:r>
            <a:r>
              <a:rPr baseline="-25000"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⊙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❖"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Exponential profile 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❖"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Randomized inclination angle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❖"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Set at 4 Mpc away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 txBox="1"/>
          <p:nvPr>
            <p:ph type="title"/>
          </p:nvPr>
        </p:nvSpPr>
        <p:spPr>
          <a:xfrm>
            <a:off x="-55490" y="-3905"/>
            <a:ext cx="30230690" cy="2888821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Times New Roman"/>
              <a:buNone/>
            </a:pPr>
            <a:r>
              <a:rPr lang="en-US" sz="9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Pipeline Images</a:t>
            </a:r>
            <a:endParaRPr/>
          </a:p>
        </p:txBody>
      </p:sp>
      <p:grpSp>
        <p:nvGrpSpPr>
          <p:cNvPr id="125" name="Google Shape;125;p3"/>
          <p:cNvGrpSpPr/>
          <p:nvPr/>
        </p:nvGrpSpPr>
        <p:grpSpPr>
          <a:xfrm>
            <a:off x="4214726" y="9968195"/>
            <a:ext cx="23885929" cy="14947413"/>
            <a:chOff x="5374872" y="8272977"/>
            <a:chExt cx="23885929" cy="14947413"/>
          </a:xfrm>
        </p:grpSpPr>
        <p:grpSp>
          <p:nvGrpSpPr>
            <p:cNvPr id="126" name="Google Shape;126;p3"/>
            <p:cNvGrpSpPr/>
            <p:nvPr/>
          </p:nvGrpSpPr>
          <p:grpSpPr>
            <a:xfrm>
              <a:off x="18150841" y="8272977"/>
              <a:ext cx="11109960" cy="11081104"/>
              <a:chOff x="13716000" y="10396295"/>
              <a:chExt cx="14384655" cy="14347294"/>
            </a:xfrm>
          </p:grpSpPr>
          <p:pic>
            <p:nvPicPr>
              <p:cNvPr descr="A black and white image of stars&#10;&#10;Description automatically generated" id="127" name="Google Shape;127;p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3716000" y="10396295"/>
                <a:ext cx="14384655" cy="1434729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8" name="Google Shape;128;p3"/>
              <p:cNvSpPr/>
              <p:nvPr/>
            </p:nvSpPr>
            <p:spPr>
              <a:xfrm>
                <a:off x="20579760" y="17236440"/>
                <a:ext cx="639360" cy="639360"/>
              </a:xfrm>
              <a:prstGeom prst="ellipse">
                <a:avLst/>
              </a:prstGeom>
              <a:solidFill>
                <a:srgbClr val="D14157">
                  <a:alpha val="4705"/>
                </a:srgbClr>
              </a:solidFill>
              <a:ln cap="flat" cmpd="sng" w="72000">
                <a:solidFill>
                  <a:srgbClr val="D14157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1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D1415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A group of stars in space&#10;&#10;Description automatically generated" id="129" name="Google Shape;129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74872" y="16299302"/>
              <a:ext cx="10592753" cy="689296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0" name="Google Shape;130;p3"/>
            <p:cNvCxnSpPr/>
            <p:nvPr/>
          </p:nvCxnSpPr>
          <p:spPr>
            <a:xfrm rot="9459045">
              <a:off x="15769213" y="14874030"/>
              <a:ext cx="7943220" cy="199626"/>
            </a:xfrm>
            <a:prstGeom prst="straightConnector1">
              <a:avLst/>
            </a:prstGeom>
            <a:solidFill>
              <a:srgbClr val="D14157">
                <a:alpha val="4705"/>
              </a:srgbClr>
            </a:solidFill>
            <a:ln cap="flat" cmpd="sng" w="72000">
              <a:solidFill>
                <a:srgbClr val="D1415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7860896">
              <a:off x="13834399" y="18666720"/>
              <a:ext cx="12070080" cy="0"/>
            </a:xfrm>
            <a:prstGeom prst="straightConnector1">
              <a:avLst/>
            </a:prstGeom>
            <a:solidFill>
              <a:srgbClr val="D14157">
                <a:alpha val="4705"/>
              </a:srgbClr>
            </a:solidFill>
            <a:ln cap="flat" cmpd="sng" w="72000">
              <a:solidFill>
                <a:srgbClr val="D1415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2" name="Google Shape;132;p3"/>
          <p:cNvSpPr txBox="1"/>
          <p:nvPr/>
        </p:nvSpPr>
        <p:spPr>
          <a:xfrm>
            <a:off x="14869447" y="4360972"/>
            <a:ext cx="12070081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 Symbols"/>
              <a:buChar char="❖"/>
            </a:pP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Probing observational capabilities for dwarf galaxies with mass ranging from 10</a:t>
            </a:r>
            <a:r>
              <a:rPr baseline="30000"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10</a:t>
            </a:r>
            <a:r>
              <a:rPr baseline="30000"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solar masses.</a:t>
            </a:r>
            <a:endParaRPr/>
          </a:p>
          <a:p>
            <a:pPr indent="-2921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 Symbols"/>
              <a:buNone/>
            </a:pPr>
            <a:r>
              <a:t/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 Symbols"/>
              <a:buChar char="❖"/>
            </a:pP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pipeline is set up to use DOLPHOT</a:t>
            </a:r>
            <a:r>
              <a:rPr baseline="30000"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perform photometry and compare to the user inputted catalogue (still in development).</a:t>
            </a:r>
            <a:endParaRPr/>
          </a:p>
        </p:txBody>
      </p:sp>
      <p:pic>
        <p:nvPicPr>
          <p:cNvPr descr="A black square with white dots&#10;&#10;Description automatically generated" id="133" name="Google Shape;13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5576" y="9967703"/>
            <a:ext cx="7921060" cy="790398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/>
          <p:nvPr/>
        </p:nvSpPr>
        <p:spPr>
          <a:xfrm>
            <a:off x="16990695" y="22286438"/>
            <a:ext cx="12562456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baseline="30000" i="0" lang="en-US" sz="4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-US" sz="4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Dolphin, A. 2016, DOLPHOT: Stellar photometry,</a:t>
            </a:r>
            <a:br>
              <a:rPr lang="en-US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4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Astrophysics Source Code Library, record ascl:1608.013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aseline="30000" lang="en-US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-US" sz="4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Dolphin, A. E. 2000, PASP, 112, 1383, doi: 10.1086/316630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6">
            <a:alphaModFix/>
          </a:blip>
          <a:srcRect b="22163" l="13437" r="19752" t="9148"/>
          <a:stretch/>
        </p:blipFill>
        <p:spPr>
          <a:xfrm>
            <a:off x="557761" y="3389004"/>
            <a:ext cx="4343399" cy="4761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right light in the sky&#10;&#10;Description automatically generated" id="136" name="Google Shape;13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42543" y="3681720"/>
            <a:ext cx="4715208" cy="450533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 txBox="1"/>
          <p:nvPr/>
        </p:nvSpPr>
        <p:spPr>
          <a:xfrm>
            <a:off x="1279383" y="8291422"/>
            <a:ext cx="319189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~10</a:t>
            </a:r>
            <a:r>
              <a:rPr baseline="30000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</a:t>
            </a: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solar masses</a:t>
            </a:r>
            <a:endParaRPr/>
          </a:p>
        </p:txBody>
      </p:sp>
      <p:sp>
        <p:nvSpPr>
          <p:cNvPr id="138" name="Google Shape;138;p3"/>
          <p:cNvSpPr txBox="1"/>
          <p:nvPr/>
        </p:nvSpPr>
        <p:spPr>
          <a:xfrm>
            <a:off x="9225411" y="8322199"/>
            <a:ext cx="27494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~10</a:t>
            </a:r>
            <a:r>
              <a:rPr baseline="30000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solar masses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2024-05-11T19:34:06Z</dcterms:created>
  <dc:creator>Kathryn Wynn</dc:creator>
</cp:coreProperties>
</file>