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36" r:id="rId2"/>
    <p:sldId id="414" r:id="rId3"/>
    <p:sldId id="426" r:id="rId4"/>
    <p:sldId id="415" r:id="rId5"/>
    <p:sldId id="416" r:id="rId6"/>
    <p:sldId id="417" r:id="rId7"/>
    <p:sldId id="41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388" r:id="rId16"/>
    <p:sldId id="405" r:id="rId17"/>
    <p:sldId id="332" r:id="rId18"/>
    <p:sldId id="263" r:id="rId19"/>
    <p:sldId id="333" r:id="rId20"/>
    <p:sldId id="406" r:id="rId21"/>
    <p:sldId id="410" r:id="rId22"/>
    <p:sldId id="353" r:id="rId23"/>
    <p:sldId id="343" r:id="rId24"/>
    <p:sldId id="350" r:id="rId25"/>
    <p:sldId id="351" r:id="rId26"/>
    <p:sldId id="345" r:id="rId27"/>
    <p:sldId id="346" r:id="rId28"/>
    <p:sldId id="347" r:id="rId29"/>
    <p:sldId id="348" r:id="rId30"/>
    <p:sldId id="349" r:id="rId31"/>
    <p:sldId id="344" r:id="rId32"/>
    <p:sldId id="401" r:id="rId33"/>
    <p:sldId id="404" r:id="rId34"/>
    <p:sldId id="403" r:id="rId35"/>
    <p:sldId id="402" r:id="rId36"/>
    <p:sldId id="431" r:id="rId37"/>
    <p:sldId id="342" r:id="rId38"/>
    <p:sldId id="411" r:id="rId39"/>
    <p:sldId id="265" r:id="rId40"/>
    <p:sldId id="269" r:id="rId41"/>
    <p:sldId id="412" r:id="rId42"/>
    <p:sldId id="427" r:id="rId43"/>
    <p:sldId id="428" r:id="rId44"/>
    <p:sldId id="429" r:id="rId45"/>
    <p:sldId id="430" r:id="rId46"/>
    <p:sldId id="267" r:id="rId47"/>
    <p:sldId id="257" r:id="rId48"/>
    <p:sldId id="259" r:id="rId49"/>
    <p:sldId id="262" r:id="rId50"/>
    <p:sldId id="266" r:id="rId51"/>
    <p:sldId id="433" r:id="rId52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55"/>
    </p:embeddedFont>
    <p:embeddedFont>
      <p:font typeface="Charis SIL" panose="02000500060000020004" pitchFamily="2" charset="77"/>
      <p:regular r:id="rId56"/>
      <p:bold r:id="rId57"/>
      <p:italic r:id="rId58"/>
      <p:boldItalic r:id="rId59"/>
    </p:embeddedFont>
    <p:embeddedFont>
      <p:font typeface="Roboto" panose="02000000000000000000" pitchFamily="2" charset="0"/>
      <p:regular r:id="rId60"/>
      <p:bold r:id="rId61"/>
      <p:italic r:id="rId62"/>
      <p:boldItalic r:id="rId63"/>
    </p:embeddedFont>
    <p:embeddedFont>
      <p:font typeface="Roboto Light" panose="02000000000000000000" pitchFamily="2" charset="0"/>
      <p:regular r:id="rId64"/>
      <p:italic r:id="rId65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903046"/>
    <a:srgbClr val="293472"/>
    <a:srgbClr val="7F85AB"/>
    <a:srgbClr val="000000"/>
    <a:srgbClr val="DABACF"/>
    <a:srgbClr val="3986B7"/>
    <a:srgbClr val="72A7CF"/>
    <a:srgbClr val="5F9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131" autoAdjust="0"/>
    <p:restoredTop sz="96197" autoAdjust="0"/>
  </p:normalViewPr>
  <p:slideViewPr>
    <p:cSldViewPr snapToGrid="0">
      <p:cViewPr varScale="1">
        <p:scale>
          <a:sx n="115" d="100"/>
          <a:sy n="115" d="100"/>
        </p:scale>
        <p:origin x="216" y="384"/>
      </p:cViewPr>
      <p:guideLst>
        <p:guide orient="horz" pos="2160"/>
        <p:guide pos="384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5C901-5EC9-C943-B974-734AB2665A55}" type="datetime1">
              <a:rPr lang="en-US" smtClean="0"/>
              <a:pPr/>
              <a:t>7/3/24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55324-96D6-824A-A6D9-3A9224819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012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B8164-8B43-494E-A041-A9E94C754AB0}" type="datetime1">
              <a:rPr lang="en-US" smtClean="0"/>
              <a:pPr/>
              <a:t>7/3/24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Center for Astrophysics | Harvard &amp; Smithsonian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A70D6-5FEC-E241-9326-F6B89790E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955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Han came up with the idea of building a telescope network with</a:t>
            </a:r>
          </a:p>
          <a:p>
            <a:r>
              <a:rPr lang="en-US" dirty="0"/>
              <a:t>large format cameras at three different sites in the southern</a:t>
            </a:r>
          </a:p>
          <a:p>
            <a:r>
              <a:rPr lang="en-US" dirty="0"/>
              <a:t>hemisphere. The goal of this network was to detect very small planets</a:t>
            </a:r>
          </a:p>
          <a:p>
            <a:r>
              <a:rPr lang="en-US" dirty="0"/>
              <a:t>through uniform, dense observations.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16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2018, we add 13 planets, six from 2017 and the others from previous</a:t>
            </a:r>
          </a:p>
          <a:p>
            <a:r>
              <a:rPr lang="en-US" dirty="0"/>
              <a:t>seasons. Many of these planets are led by KMTNet authors, but some of</a:t>
            </a:r>
          </a:p>
          <a:p>
            <a:r>
              <a:rPr lang="en-US" dirty="0"/>
              <a:t>these publications were also led by other groups.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4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2019, we add 11 planets.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53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2020 was bad for observations, we were able to publish 19</a:t>
            </a:r>
          </a:p>
          <a:p>
            <a:r>
              <a:rPr lang="en-US" dirty="0"/>
              <a:t>planets.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4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in 2021, Weicheng wrote his </a:t>
            </a:r>
            <a:r>
              <a:rPr lang="en-US" dirty="0" err="1"/>
              <a:t>AnomalyFinder</a:t>
            </a:r>
            <a:r>
              <a:rPr lang="en-US" dirty="0"/>
              <a:t> algorithm. So although</a:t>
            </a:r>
          </a:p>
          <a:p>
            <a:r>
              <a:rPr lang="en-US" dirty="0"/>
              <a:t>we don't get many new planets from 2020, we start to systematically</a:t>
            </a:r>
          </a:p>
          <a:p>
            <a:r>
              <a:rPr lang="en-US" dirty="0"/>
              <a:t>back-fill previous years.</a:t>
            </a:r>
          </a:p>
          <a:p>
            <a:endParaRPr lang="en-US" dirty="0"/>
          </a:p>
          <a:p>
            <a:r>
              <a:rPr lang="en-US" dirty="0"/>
              <a:t>First AF papers published:</a:t>
            </a:r>
          </a:p>
          <a:p>
            <a:r>
              <a:rPr lang="en-US" dirty="0"/>
              <a:t>AF1 &amp; AF2 (small q from ‘18, ‘19)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8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2022, as systematic work continues, we publish 48 planets.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10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2023, we publish 39 planets.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70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in 2024, we have already submitted 10 more planets for</a:t>
            </a:r>
          </a:p>
          <a:p>
            <a:r>
              <a:rPr lang="en-US" dirty="0"/>
              <a:t>publication. In total, KMTNet has contributed to the detection of 167</a:t>
            </a:r>
          </a:p>
          <a:p>
            <a:r>
              <a:rPr lang="en-US" dirty="0"/>
              <a:t>planets including a large number of small planets with mass ratios</a:t>
            </a:r>
          </a:p>
          <a:p>
            <a:r>
              <a:rPr lang="en-US" dirty="0"/>
              <a:t>below 10^-4. Features in the distribution: appears double-peaked </a:t>
            </a:r>
          </a:p>
          <a:p>
            <a:r>
              <a:rPr lang="en-US" dirty="0"/>
              <a:t>with a dip around -3.5</a:t>
            </a:r>
            <a:r>
              <a:rPr lang="en-US"/>
              <a:t>. </a:t>
            </a:r>
          </a:p>
          <a:p>
            <a:r>
              <a:rPr lang="en-US"/>
              <a:t>But</a:t>
            </a:r>
            <a:r>
              <a:rPr lang="en-US" dirty="0"/>
              <a:t>, at this point, the only criterion for inclusion in this plot is that </a:t>
            </a:r>
          </a:p>
          <a:p>
            <a:r>
              <a:rPr lang="en-US" dirty="0"/>
              <a:t>the events had KMTNet data.  Many of these publications were led by </a:t>
            </a:r>
          </a:p>
          <a:p>
            <a:r>
              <a:rPr lang="en-US" dirty="0"/>
              <a:t>KMTNet members, but others were led by other groups, and I haven’t</a:t>
            </a:r>
          </a:p>
          <a:p>
            <a:r>
              <a:rPr lang="en-US" dirty="0"/>
              <a:t>assessed whether the planets were detectable in the KMT data alone.</a:t>
            </a:r>
          </a:p>
          <a:p>
            <a:r>
              <a:rPr lang="en-US" dirty="0"/>
              <a:t>So, while we see features in this distribution, we need a complete analysis </a:t>
            </a:r>
          </a:p>
          <a:p>
            <a:r>
              <a:rPr lang="en-US" dirty="0"/>
              <a:t>to really understand them.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31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CED1"/>
                </a:solidFill>
              </a:rPr>
              <a:t>So, we have been working on a statistical analysis of KMTNet</a:t>
            </a:r>
          </a:p>
          <a:p>
            <a:r>
              <a:rPr lang="en-US" dirty="0">
                <a:solidFill>
                  <a:srgbClr val="00CED1"/>
                </a:solidFill>
              </a:rPr>
              <a:t>planets. This work is under review, so we are not ready to make </a:t>
            </a:r>
          </a:p>
          <a:p>
            <a:r>
              <a:rPr lang="en-US" dirty="0">
                <a:solidFill>
                  <a:srgbClr val="00CED1"/>
                </a:solidFill>
              </a:rPr>
              <a:t>it public outside of this meeting.</a:t>
            </a:r>
          </a:p>
          <a:p>
            <a:endParaRPr lang="en-US" dirty="0">
              <a:solidFill>
                <a:srgbClr val="00CED1"/>
              </a:solidFill>
            </a:endParaRPr>
          </a:p>
          <a:p>
            <a:r>
              <a:rPr lang="en-US" dirty="0">
                <a:solidFill>
                  <a:srgbClr val="00CED1"/>
                </a:solidFill>
              </a:rPr>
              <a:t>First, we constructed a complete sample of planets. For</a:t>
            </a:r>
          </a:p>
          <a:p>
            <a:r>
              <a:rPr lang="en-US" dirty="0">
                <a:solidFill>
                  <a:srgbClr val="00CED1"/>
                </a:solidFill>
              </a:rPr>
              <a:t>larger mass ratios, this consists of a complete sample from the 2018</a:t>
            </a:r>
          </a:p>
          <a:p>
            <a:r>
              <a:rPr lang="en-US" dirty="0">
                <a:solidFill>
                  <a:srgbClr val="00CED1"/>
                </a:solidFill>
              </a:rPr>
              <a:t>and 2019 microlensing seasons. For smaller planets, we use a sample</a:t>
            </a:r>
          </a:p>
          <a:p>
            <a:r>
              <a:rPr lang="en-US" dirty="0">
                <a:solidFill>
                  <a:srgbClr val="00CED1"/>
                </a:solidFill>
              </a:rPr>
              <a:t>spanning from 2016 through 2019. AF detections from KMTNet-only.</a:t>
            </a:r>
          </a:p>
          <a:p>
            <a:endParaRPr lang="en-US" dirty="0">
              <a:solidFill>
                <a:srgbClr val="00CE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17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</a:t>
            </a:r>
            <a:r>
              <a:rPr lang="en-US" dirty="0" err="1"/>
              <a:t>Youn</a:t>
            </a:r>
            <a:r>
              <a:rPr lang="en-US" dirty="0"/>
              <a:t> </a:t>
            </a:r>
            <a:r>
              <a:rPr lang="en-US" dirty="0" err="1"/>
              <a:t>Kil</a:t>
            </a:r>
            <a:r>
              <a:rPr lang="en-US" dirty="0"/>
              <a:t> Jung has been carrying out the sensitivity analysis for</a:t>
            </a:r>
          </a:p>
          <a:p>
            <a:r>
              <a:rPr lang="en-US" dirty="0"/>
              <a:t>this sample. And the blue line is the distribution of planets</a:t>
            </a:r>
          </a:p>
          <a:p>
            <a:r>
              <a:rPr lang="en-US" dirty="0"/>
              <a:t>corrected for the sensitivity.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15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distribution is well fit by a single power law, with no</a:t>
            </a:r>
          </a:p>
          <a:p>
            <a:r>
              <a:rPr lang="en-US" dirty="0"/>
              <a:t>particular evidence of a single break or peak. However, the dip at log q =</a:t>
            </a:r>
          </a:p>
          <a:p>
            <a:r>
              <a:rPr lang="en-US" dirty="0"/>
              <a:t>-3.5 persists and there is an under-abundance of detected planets at</a:t>
            </a:r>
          </a:p>
          <a:p>
            <a:r>
              <a:rPr lang="en-US" dirty="0"/>
              <a:t>both the large and small mass ratio ends of this distribution.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telescopes were built: one at CTIO, one at SAAO, and one at SSO.</a:t>
            </a:r>
          </a:p>
          <a:p>
            <a:r>
              <a:rPr lang="en-US" dirty="0"/>
              <a:t>combination near-continuous </a:t>
            </a:r>
            <a:r>
              <a:rPr lang="en-US" dirty="0" err="1"/>
              <a:t>obs</a:t>
            </a:r>
            <a:r>
              <a:rPr lang="en-US" dirty="0"/>
              <a:t> of bulge, single system.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65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Combined, these three features mean that a double-quadratic function</a:t>
            </a:r>
          </a:p>
          <a:p>
            <a:r>
              <a:rPr lang="en-US" dirty="0"/>
              <a:t>fits the distribution better by Delta chi2 of 22.</a:t>
            </a:r>
          </a:p>
          <a:p>
            <a:endParaRPr lang="en-US" dirty="0"/>
          </a:p>
          <a:p>
            <a:r>
              <a:rPr lang="en-US" dirty="0"/>
              <a:t>[OPTIONAL: This potential for a double-peaked distribution is</a:t>
            </a:r>
          </a:p>
          <a:p>
            <a:r>
              <a:rPr lang="en-US" dirty="0"/>
              <a:t>intriguing because it is a logical outcome of many theories of planet</a:t>
            </a:r>
          </a:p>
          <a:p>
            <a:r>
              <a:rPr lang="en-US" dirty="0"/>
              <a:t>formation. In core-accretion theory, cores grow rapidly to about a</a:t>
            </a:r>
          </a:p>
          <a:p>
            <a:r>
              <a:rPr lang="en-US" dirty="0"/>
              <a:t>Neptune mass, but then there is a long slow phase of planet growth</a:t>
            </a:r>
          </a:p>
          <a:p>
            <a:r>
              <a:rPr lang="en-US" dirty="0"/>
              <a:t>that is governed by hydrostatic equilibrium before runaway gas</a:t>
            </a:r>
          </a:p>
          <a:p>
            <a:r>
              <a:rPr lang="en-US" dirty="0"/>
              <a:t>accretion sets in. These differing timescales would naturally lead to</a:t>
            </a:r>
          </a:p>
          <a:p>
            <a:r>
              <a:rPr lang="en-US" dirty="0"/>
              <a:t>a pile up in planets around a Neptune mass ratio and another one are</a:t>
            </a:r>
          </a:p>
          <a:p>
            <a:r>
              <a:rPr lang="en-US" dirty="0"/>
              <a:t>larger, maybe Jupiter, planet mass ratios.] </a:t>
            </a:r>
          </a:p>
          <a:p>
            <a:endParaRPr lang="en-US" dirty="0"/>
          </a:p>
          <a:p>
            <a:r>
              <a:rPr lang="en-US" dirty="0"/>
              <a:t>As many of you know, this</a:t>
            </a:r>
          </a:p>
          <a:p>
            <a:r>
              <a:rPr lang="en-US" dirty="0"/>
              <a:t>paper is currently under review with Science.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05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first population-level results that has come out of KMTNet</a:t>
            </a:r>
          </a:p>
          <a:p>
            <a:r>
              <a:rPr lang="en-US" dirty="0"/>
              <a:t>was actually based on point-lens events rather than anomalous</a:t>
            </a:r>
          </a:p>
          <a:p>
            <a:r>
              <a:rPr lang="en-US" dirty="0"/>
              <a:t>events. From a sample of giant source events with finite source</a:t>
            </a:r>
          </a:p>
          <a:p>
            <a:r>
              <a:rPr lang="en-US" dirty="0"/>
              <a:t>effects, we measured the Einstein radius distribution. Shown here as cum dist.  There are a number of features in this distribution. Starting at large radii,</a:t>
            </a:r>
          </a:p>
          <a:p>
            <a:r>
              <a:rPr lang="en-US" dirty="0"/>
              <a:t>there is a cutoff around 300 </a:t>
            </a:r>
            <a:r>
              <a:rPr lang="en-US" dirty="0" err="1"/>
              <a:t>uas</a:t>
            </a:r>
            <a:r>
              <a:rPr lang="en-US" dirty="0"/>
              <a:t> because there are very few stars more</a:t>
            </a:r>
          </a:p>
          <a:p>
            <a:r>
              <a:rPr lang="en-US" dirty="0"/>
              <a:t>massive than a solar mass. Moving toward lower radii, there is another</a:t>
            </a:r>
          </a:p>
          <a:p>
            <a:r>
              <a:rPr lang="en-US" dirty="0"/>
              <a:t>break just below 30 </a:t>
            </a:r>
            <a:r>
              <a:rPr lang="en-US" dirty="0" err="1"/>
              <a:t>uas</a:t>
            </a:r>
            <a:r>
              <a:rPr lang="en-US" dirty="0"/>
              <a:t>. This occurs because of the </a:t>
            </a:r>
            <a:r>
              <a:rPr lang="en-US" dirty="0" err="1"/>
              <a:t>dropoff</a:t>
            </a:r>
            <a:r>
              <a:rPr lang="en-US" dirty="0"/>
              <a:t> in the</a:t>
            </a:r>
          </a:p>
          <a:p>
            <a:r>
              <a:rPr lang="en-US" dirty="0"/>
              <a:t>stellar mass function at brown dwarfs and the fact that the lenses and</a:t>
            </a:r>
          </a:p>
          <a:p>
            <a:r>
              <a:rPr lang="en-US" dirty="0"/>
              <a:t>sources get very close together, so the lack of volume cuts the event</a:t>
            </a:r>
          </a:p>
          <a:p>
            <a:r>
              <a:rPr lang="en-US" dirty="0"/>
              <a:t>rate. Finally, there is a collection of four events with Einstein</a:t>
            </a:r>
          </a:p>
          <a:p>
            <a:r>
              <a:rPr lang="en-US" dirty="0"/>
              <a:t>radii below 10 </a:t>
            </a:r>
            <a:r>
              <a:rPr lang="en-US" dirty="0" err="1"/>
              <a:t>uas</a:t>
            </a:r>
            <a:r>
              <a:rPr lang="en-US" dirty="0"/>
              <a:t>. These are the free-floating planet candidates. And</a:t>
            </a:r>
          </a:p>
          <a:p>
            <a:r>
              <a:rPr lang="en-US" dirty="0"/>
              <a:t>the fact that there is a gap between them and the brown dwarfs, which</a:t>
            </a:r>
          </a:p>
          <a:p>
            <a:r>
              <a:rPr lang="en-US" dirty="0"/>
              <a:t>we call the Einstein Desert, supports the conclusion that these are a</a:t>
            </a:r>
          </a:p>
          <a:p>
            <a:r>
              <a:rPr lang="en-US" dirty="0"/>
              <a:t>distinct population of objects rather than being produced by the tail</a:t>
            </a:r>
          </a:p>
          <a:p>
            <a:r>
              <a:rPr lang="en-US" dirty="0"/>
              <a:t>of the stellar mass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C4104-7AC8-9747-94E0-A33C5F07EA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58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distribution may be described by a power-law, in which case, a</a:t>
            </a:r>
          </a:p>
          <a:p>
            <a:r>
              <a:rPr lang="en-US" dirty="0"/>
              <a:t>power-law index of 0.6, as is observed for bound planets, is ruled</a:t>
            </a:r>
          </a:p>
          <a:p>
            <a:r>
              <a:rPr lang="en-US" dirty="0"/>
              <a:t>out. Thus, we can conclude that the power-law index for the population</a:t>
            </a:r>
          </a:p>
          <a:p>
            <a:r>
              <a:rPr lang="en-US" dirty="0"/>
              <a:t>of free-floating planet candidates is steeper than for bound planets.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(Left) A sample 18k mosaic CCD image of the Galactic bulge field, taken with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KMTNet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-SSO system. Exposure time was 60 seconds in I-band. The gap between mosaic CCDs was measured to be about 184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arcsec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east-west direction and about 373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arcsec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north-south. (Right) A zoomed image with a FOV of about 3 by 6 square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arcmin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blooming features from saturated stars are visible in this image.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D4E8D-9189-304F-BA54-91760AE564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5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in 2016, Andy Gould redesigned the KMTNet survey area to use a</a:t>
            </a:r>
          </a:p>
          <a:p>
            <a:r>
              <a:rPr lang="en-US" dirty="0"/>
              <a:t>tiered observing strategy. He kept the three best fields from 2015,</a:t>
            </a:r>
          </a:p>
          <a:p>
            <a:r>
              <a:rPr lang="en-US" dirty="0"/>
              <a:t>with some minor adjustments in position, including offset </a:t>
            </a:r>
            <a:r>
              <a:rPr lang="en-US" dirty="0" err="1"/>
              <a:t>pointings</a:t>
            </a:r>
            <a:r>
              <a:rPr lang="en-US" dirty="0"/>
              <a:t> to</a:t>
            </a:r>
          </a:p>
          <a:p>
            <a:r>
              <a:rPr lang="en-US" dirty="0"/>
              <a:t>fill in the gaps between detectors, and reduced their cadence to 4</a:t>
            </a:r>
          </a:p>
          <a:p>
            <a:r>
              <a:rPr lang="en-US" dirty="0"/>
              <a:t>observations per hour. The remaining fields were added at successively</a:t>
            </a:r>
          </a:p>
          <a:p>
            <a:r>
              <a:rPr lang="en-US" dirty="0"/>
              <a:t>lower cadences so that the total survey area now covers 100 square</a:t>
            </a:r>
          </a:p>
          <a:p>
            <a:r>
              <a:rPr lang="en-US" dirty="0"/>
              <a:t>degrees. Roughly speaking, the cadence of a field corresponds to the</a:t>
            </a:r>
          </a:p>
          <a:p>
            <a:r>
              <a:rPr lang="en-US" dirty="0"/>
              <a:t>typical minimum detectable mass ratio in that field. So, in the three</a:t>
            </a:r>
          </a:p>
          <a:p>
            <a:r>
              <a:rPr lang="en-US" dirty="0"/>
              <a:t>core fields the fifteen minute cadence is sufficient to detect planets</a:t>
            </a:r>
          </a:p>
          <a:p>
            <a:r>
              <a:rPr lang="en-US" dirty="0"/>
              <a:t>with super-earth mass ratios (Earth mass for 0.3 </a:t>
            </a:r>
            <a:r>
              <a:rPr lang="en-US" dirty="0" err="1"/>
              <a:t>MSun</a:t>
            </a:r>
            <a:r>
              <a:rPr lang="en-US" dirty="0"/>
              <a:t>) whereas Jupiters are detectable over the</a:t>
            </a:r>
          </a:p>
          <a:p>
            <a:r>
              <a:rPr lang="en-US" dirty="0"/>
              <a:t>full field. In practice, we've also found super earth mass ratio</a:t>
            </a:r>
          </a:p>
          <a:p>
            <a:r>
              <a:rPr lang="en-US" dirty="0"/>
              <a:t>planets in the lower cadence fields, because their detectability</a:t>
            </a:r>
          </a:p>
          <a:p>
            <a:r>
              <a:rPr lang="en-US" dirty="0"/>
              <a:t>actually depends on a variety of factors including the duration of the</a:t>
            </a:r>
          </a:p>
          <a:p>
            <a:r>
              <a:rPr lang="en-US" dirty="0"/>
              <a:t>event.</a:t>
            </a:r>
          </a:p>
          <a:p>
            <a:endParaRPr lang="en-US" dirty="0"/>
          </a:p>
          <a:p>
            <a:r>
              <a:rPr lang="en-US" dirty="0"/>
              <a:t>24*4 = 96 square</a:t>
            </a:r>
            <a:r>
              <a:rPr lang="en-US" baseline="0" dirty="0"/>
              <a:t> degrees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29C3F-0F53-F543-89D0-A29E88AA67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6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I would like to acknowledge that I am here representing the</a:t>
            </a:r>
          </a:p>
          <a:p>
            <a:r>
              <a:rPr lang="en-US" dirty="0"/>
              <a:t>KMTNet collaboration. I have included photos of the members of our</a:t>
            </a:r>
          </a:p>
          <a:p>
            <a:r>
              <a:rPr lang="en-US" dirty="0"/>
              <a:t>Science Team, but there is also an operations team at KASI that runs</a:t>
            </a:r>
          </a:p>
          <a:p>
            <a:r>
              <a:rPr lang="en-US" dirty="0"/>
              <a:t>and maintains the telescopes and network.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10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also like to briefly acknowledge our funding sources.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5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return to the question of bound planets. Recall that there</a:t>
            </a:r>
          </a:p>
          <a:p>
            <a:r>
              <a:rPr lang="en-US" dirty="0"/>
              <a:t>were 30 published planets prior to the commissioning of KMTNet.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69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two planets published from the KMTNet survey were published</a:t>
            </a:r>
          </a:p>
          <a:p>
            <a:r>
              <a:rPr lang="en-US" dirty="0"/>
              <a:t>in 2016. In this plot, we will have the year of publication in the</a:t>
            </a:r>
          </a:p>
          <a:p>
            <a:r>
              <a:rPr lang="en-US" dirty="0"/>
              <a:t>title, and the colored legend will give the season the event is from</a:t>
            </a:r>
          </a:p>
          <a:p>
            <a:r>
              <a:rPr lang="en-US" dirty="0"/>
              <a:t>and the total number of planets published from that season.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67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2017, we add 4 planets from the 2016 season.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7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9021" y="3865804"/>
            <a:ext cx="7875941" cy="7957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293472"/>
                </a:solidFill>
                <a:latin typeface="Roboto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27630" y="985078"/>
            <a:ext cx="3488740" cy="584364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28650" y="2297398"/>
            <a:ext cx="7886700" cy="1325563"/>
          </a:xfrm>
        </p:spPr>
        <p:txBody>
          <a:bodyPr>
            <a:normAutofit/>
          </a:bodyPr>
          <a:lstStyle>
            <a:lvl1pPr algn="ctr">
              <a:defRPr sz="3000">
                <a:solidFill>
                  <a:srgbClr val="293472"/>
                </a:solidFill>
              </a:defRPr>
            </a:lvl1pPr>
          </a:lstStyle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293472"/>
                </a:solidFill>
                <a:effectLst/>
                <a:uLnTx/>
                <a:uFillTx/>
                <a:latin typeface="Charis SIL"/>
                <a:ea typeface="+mj-ea"/>
                <a:cs typeface="Charis SIL"/>
              </a:rPr>
              <a:t>Click to edit Master title style</a:t>
            </a:r>
            <a:endParaRPr lang="id-ID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23047" y="4753091"/>
            <a:ext cx="7891916" cy="37469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29347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23047" y="5136476"/>
            <a:ext cx="7891916" cy="37469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29347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27110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2473" y="6346151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83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7885713" cy="1600200"/>
          </a:xfrm>
        </p:spPr>
        <p:txBody>
          <a:bodyPr anchor="b"/>
          <a:lstStyle>
            <a:lvl1pPr>
              <a:defRPr sz="3200"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272" y="3140305"/>
            <a:ext cx="7890269" cy="27207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253017"/>
            <a:ext cx="7894411" cy="887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2473" y="6346151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1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4258557" cy="2309052"/>
          </a:xfrm>
        </p:spPr>
        <p:txBody>
          <a:bodyPr anchor="b"/>
          <a:lstStyle>
            <a:lvl1pPr>
              <a:defRPr sz="3200"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49345" y="504538"/>
            <a:ext cx="3367196" cy="53565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844541"/>
            <a:ext cx="4258557" cy="30244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2473" y="6346151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26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30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9021" y="3865804"/>
            <a:ext cx="7875941" cy="7957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FFFFFF"/>
                </a:solidFill>
                <a:latin typeface="Roboto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28650" y="2297398"/>
            <a:ext cx="7886700" cy="1325563"/>
          </a:xfrm>
        </p:spPr>
        <p:txBody>
          <a:bodyPr>
            <a:norm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293472"/>
                </a:solidFill>
                <a:effectLst/>
                <a:uLnTx/>
                <a:uFillTx/>
                <a:latin typeface="Charis SIL"/>
                <a:ea typeface="+mj-ea"/>
                <a:cs typeface="Charis SIL"/>
              </a:rPr>
              <a:t>Click to edit Master title style</a:t>
            </a:r>
            <a:endParaRPr lang="id-ID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23047" y="4753091"/>
            <a:ext cx="7891916" cy="37469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23047" y="5136476"/>
            <a:ext cx="7891916" cy="37469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CfA_Logo_Horizontal_REV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2" y="982650"/>
            <a:ext cx="3516936" cy="59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4030" y="3865804"/>
            <a:ext cx="7875941" cy="795786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Roboto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  <a:endParaRPr lang="id-ID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26042" y="4753091"/>
            <a:ext cx="7891916" cy="37469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23047" y="5136476"/>
            <a:ext cx="7891916" cy="374690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26042" y="2412999"/>
            <a:ext cx="7891916" cy="1444781"/>
          </a:xfrm>
        </p:spPr>
        <p:txBody>
          <a:bodyPr anchor="b">
            <a:normAutofit/>
          </a:bodyPr>
          <a:lstStyle>
            <a:lvl1pPr marL="0" indent="0" algn="l">
              <a:buNone/>
              <a:defRPr sz="4400" b="1" baseline="0">
                <a:solidFill>
                  <a:schemeClr val="bg1"/>
                </a:solidFill>
                <a:latin typeface="Charis SIL"/>
                <a:cs typeface="Charis SIL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37819" y="720627"/>
            <a:ext cx="1923383" cy="8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47879"/>
            <a:ext cx="7886700" cy="1325563"/>
          </a:xfrm>
        </p:spPr>
        <p:txBody>
          <a:bodyPr>
            <a:normAutofit/>
          </a:bodyPr>
          <a:lstStyle>
            <a:lvl1pPr>
              <a:defRPr sz="3000">
                <a:solidFill>
                  <a:srgbClr val="293472"/>
                </a:solidFill>
              </a:defRPr>
            </a:lvl1pPr>
          </a:lstStyle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293472"/>
                </a:solidFill>
                <a:effectLst/>
                <a:uLnTx/>
                <a:uFillTx/>
                <a:latin typeface="Charis SIL"/>
                <a:ea typeface="+mj-ea"/>
                <a:cs typeface="Charis SIL"/>
              </a:rPr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920"/>
            <a:ext cx="7886700" cy="3950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2473" y="6346151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5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61486"/>
            <a:ext cx="78867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5629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2473" y="6346151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23888" y="561486"/>
            <a:ext cx="78867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haris SIL"/>
                <a:cs typeface="Charis SIL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3888" y="35629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21" name="Picture 20" descr="CfA_Logo_Horizontal_REV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76" y="6341462"/>
            <a:ext cx="2284583" cy="3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2473" y="6346151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>
            <a:lvl1pPr>
              <a:defRPr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2473" y="6346151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4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95766"/>
            <a:ext cx="7886700" cy="1325563"/>
          </a:xfrm>
        </p:spPr>
        <p:txBody>
          <a:bodyPr/>
          <a:lstStyle>
            <a:lvl1pPr>
              <a:defRPr b="1">
                <a:solidFill>
                  <a:srgbClr val="293472"/>
                </a:solidFill>
                <a:latin typeface="Charis SIL"/>
                <a:cs typeface="Charis SIL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2473" y="6346151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70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293472"/>
                </a:solidFill>
                <a:effectLst/>
                <a:uLnTx/>
                <a:uFillTx/>
                <a:latin typeface="Charis SIL"/>
                <a:ea typeface="+mj-ea"/>
                <a:cs typeface="Charis SIL"/>
              </a:rPr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844542"/>
            <a:ext cx="7886700" cy="3332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2619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93472"/>
                </a:solidFill>
                <a:latin typeface="Roboto"/>
                <a:cs typeface="Roboto"/>
              </a:defRPr>
            </a:lvl1pPr>
          </a:lstStyle>
          <a:p>
            <a:r>
              <a:rPr lang="id-ID" dirty="0"/>
              <a:t>Center for Astrophysics | Harvard &amp; Smithsonian</a:t>
            </a:r>
          </a:p>
        </p:txBody>
      </p:sp>
    </p:spTree>
    <p:extLst>
      <p:ext uri="{BB962C8B-B14F-4D97-AF65-F5344CB8AC3E}">
        <p14:creationId xmlns:p14="http://schemas.microsoft.com/office/powerpoint/2010/main" val="105647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9" r:id="rId3"/>
    <p:sldLayoutId id="2147483650" r:id="rId4"/>
    <p:sldLayoutId id="2147483651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0" r:id="rId13"/>
  </p:sldLayoutIdLst>
  <p:hf sldNum="0" hd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/>
          <a:ea typeface="+mn-ea"/>
          <a:cs typeface="Roboto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g"/><Relationship Id="rId11" Type="http://schemas.openxmlformats.org/officeDocument/2006/relationships/image" Target="../media/image35.jpg"/><Relationship Id="rId5" Type="http://schemas.openxmlformats.org/officeDocument/2006/relationships/image" Target="../media/image30.jpeg"/><Relationship Id="rId10" Type="http://schemas.openxmlformats.org/officeDocument/2006/relationships/image" Target="../media/image34.jpg"/><Relationship Id="rId4" Type="http://schemas.openxmlformats.org/officeDocument/2006/relationships/image" Target="../media/image29.jpeg"/><Relationship Id="rId9" Type="http://schemas.openxmlformats.org/officeDocument/2006/relationships/image" Target="../media/image19.jp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emf"/><Relationship Id="rId4" Type="http://schemas.openxmlformats.org/officeDocument/2006/relationships/image" Target="../media/image5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0.png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047" y="2016946"/>
            <a:ext cx="7886700" cy="2317381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Charis SIL"/>
                <a:cs typeface="Charis SIL"/>
              </a:rPr>
              <a:t>The Microlensing Planet Landscape on the Eve of Roman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7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Jennifer C. Yee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8"/>
          </p:nvPr>
        </p:nvSpPr>
        <p:spPr>
          <a:xfrm>
            <a:off x="631033" y="5417030"/>
            <a:ext cx="7891916" cy="374690"/>
          </a:xfrm>
        </p:spPr>
        <p:txBody>
          <a:bodyPr>
            <a:noAutofit/>
          </a:bodyPr>
          <a:lstStyle/>
          <a:p>
            <a:r>
              <a:rPr lang="en-US" sz="2400" dirty="0"/>
              <a:t>July 9, 2024</a:t>
            </a:r>
          </a:p>
        </p:txBody>
      </p:sp>
    </p:spTree>
    <p:extLst>
      <p:ext uri="{BB962C8B-B14F-4D97-AF65-F5344CB8AC3E}">
        <p14:creationId xmlns:p14="http://schemas.microsoft.com/office/powerpoint/2010/main" val="409719800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umber of stars&#10;&#10;Description automatically generated with medium confidence">
            <a:extLst>
              <a:ext uri="{FF2B5EF4-FFF2-40B4-BE49-F238E27FC236}">
                <a16:creationId xmlns:a16="http://schemas.microsoft.com/office/drawing/2014/main" id="{2CFC3C83-858B-F1B3-E5D4-803188AD1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943166-A6D9-8919-98E5-F52D967958D3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4233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art with numbers and dots&#10;&#10;Description automatically generated with medium confidence">
            <a:extLst>
              <a:ext uri="{FF2B5EF4-FFF2-40B4-BE49-F238E27FC236}">
                <a16:creationId xmlns:a16="http://schemas.microsoft.com/office/drawing/2014/main" id="{43D9FFC3-E58F-694E-411B-D75BAFC3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95245-4FA4-4BEE-9217-93A8B7953ADE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175081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0A7FA33-2CFC-1E2B-985A-9E3CCD3B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FA50D4-13F2-F565-23F4-149E77FC816B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240895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2B92142-8C75-2C06-7DE2-82C3F6D1D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01EA42-6681-3B09-AD03-302C596C628A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3926543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B59F664-4564-03D9-3844-83BB1029C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876F1-3A63-03C6-416C-8C2F19DEE0CA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1992170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419" y="561159"/>
            <a:ext cx="6695440" cy="1325563"/>
          </a:xfrm>
        </p:spPr>
        <p:txBody>
          <a:bodyPr>
            <a:normAutofit/>
          </a:bodyPr>
          <a:lstStyle/>
          <a:p>
            <a:r>
              <a:rPr lang="en-US" dirty="0"/>
              <a:t>The Korea Microlensing Telescope </a:t>
            </a:r>
            <a:r>
              <a:rPr lang="en-US" b="1" dirty="0"/>
              <a:t>NETWORK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6841"/>
            <a:ext cx="9144000" cy="3810000"/>
          </a:xfrm>
          <a:prstGeom prst="rect">
            <a:avLst/>
          </a:prstGeom>
        </p:spPr>
      </p:pic>
      <p:pic>
        <p:nvPicPr>
          <p:cNvPr id="4" name="Picture 3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B2AE94D5-7E68-1A40-522C-B9B46933F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" y="151395"/>
            <a:ext cx="1562164" cy="22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97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EDDC7-D27F-86B7-7A91-7835B88E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547C21-8C7E-372F-7932-A962FE43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building with a dome on the side&#10;&#10;Description automatically generated">
            <a:extLst>
              <a:ext uri="{FF2B5EF4-FFF2-40B4-BE49-F238E27FC236}">
                <a16:creationId xmlns:a16="http://schemas.microsoft.com/office/drawing/2014/main" id="{7A6855EE-C7E2-1E13-F15D-CEF3D7E5D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236"/>
            <a:ext cx="5981075" cy="249211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0AD0378-CFF8-755B-7AB3-0F9708A4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75"/>
            <a:ext cx="9144000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99B380-E3A4-290F-807D-314EF7B4F3ED}"/>
              </a:ext>
            </a:extLst>
          </p:cNvPr>
          <p:cNvSpPr txBox="1"/>
          <p:nvPr/>
        </p:nvSpPr>
        <p:spPr>
          <a:xfrm>
            <a:off x="-262328" y="0"/>
            <a:ext cx="266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CTIO/KMTC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B8506-A3AA-B1F7-B44D-0A2E8BC9F234}"/>
              </a:ext>
            </a:extLst>
          </p:cNvPr>
          <p:cNvSpPr txBox="1"/>
          <p:nvPr/>
        </p:nvSpPr>
        <p:spPr>
          <a:xfrm>
            <a:off x="-262328" y="2111374"/>
            <a:ext cx="266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SAAO/KMTS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B73E0-E032-8638-0287-DA71BD85815E}"/>
              </a:ext>
            </a:extLst>
          </p:cNvPr>
          <p:cNvSpPr txBox="1"/>
          <p:nvPr/>
        </p:nvSpPr>
        <p:spPr>
          <a:xfrm>
            <a:off x="-262328" y="4156622"/>
            <a:ext cx="266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SSO/KMTA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C8F86D0-110B-ED97-ACC1-679B7F59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52" y="4392118"/>
            <a:ext cx="1828436" cy="18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34F9F7-FE0D-D361-6A95-49D45988161B}"/>
              </a:ext>
            </a:extLst>
          </p:cNvPr>
          <p:cNvSpPr txBox="1"/>
          <p:nvPr/>
        </p:nvSpPr>
        <p:spPr>
          <a:xfrm>
            <a:off x="6760564" y="1742042"/>
            <a:ext cx="238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photo by In-Gu Shin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93B76-1738-4A15-D5C9-4F131220726A}"/>
              </a:ext>
            </a:extLst>
          </p:cNvPr>
          <p:cNvSpPr txBox="1"/>
          <p:nvPr/>
        </p:nvSpPr>
        <p:spPr>
          <a:xfrm>
            <a:off x="6760564" y="3840718"/>
            <a:ext cx="238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photo by In-Gu Shin</a:t>
            </a:r>
          </a:p>
        </p:txBody>
      </p:sp>
    </p:spTree>
    <p:extLst>
      <p:ext uri="{BB962C8B-B14F-4D97-AF65-F5344CB8AC3E}">
        <p14:creationId xmlns:p14="http://schemas.microsoft.com/office/powerpoint/2010/main" val="3772948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2" y="135479"/>
            <a:ext cx="7886700" cy="1325563"/>
          </a:xfrm>
        </p:spPr>
        <p:txBody>
          <a:bodyPr/>
          <a:lstStyle/>
          <a:p>
            <a:r>
              <a:rPr lang="en-US" dirty="0"/>
              <a:t>More Stars is Better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65" y="1368239"/>
            <a:ext cx="7700283" cy="5188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886994" y="4628327"/>
            <a:ext cx="22370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Kim et al. 2016 JKAS 49, 37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1169341" y="3726415"/>
            <a:ext cx="30806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2 degrees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35106" y="1603883"/>
            <a:ext cx="0" cy="4844143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41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67AC9B-9071-CE1E-2494-BDCE277BC670}"/>
                  </a:ext>
                </a:extLst>
              </p:cNvPr>
              <p:cNvSpPr txBox="1"/>
              <p:nvPr/>
            </p:nvSpPr>
            <p:spPr>
              <a:xfrm>
                <a:off x="412483" y="2107784"/>
                <a:ext cx="7988968" cy="40621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=0.62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as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4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rel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16 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as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  <a:p>
                <a:pPr/>
                <a:endParaRPr lang="en-US" sz="4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=0.9 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hr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0.62 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m:rPr>
                                  <m:nor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as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40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rel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yr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  <a:p>
                <a:endParaRPr lang="en-US" sz="4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67AC9B-9071-CE1E-2494-BDCE277B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83" y="2107784"/>
                <a:ext cx="7988968" cy="4062138"/>
              </a:xfrm>
              <a:prstGeom prst="rect">
                <a:avLst/>
              </a:prstGeom>
              <a:blipFill>
                <a:blip r:embed="rId2"/>
                <a:stretch>
                  <a:fillRect l="-1429" t="-313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9F1D1D6F-0866-B379-6972-2CBAFE5FF7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782221"/>
                <a:ext cx="7886700" cy="132556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9F1D1D6F-0866-B379-6972-2CBAFE5FF7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782221"/>
                <a:ext cx="78867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189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" y="1159446"/>
            <a:ext cx="6533243" cy="5205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42" y="6469596"/>
            <a:ext cx="3989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Figure courtesy of Matthew Penny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30" y="162069"/>
            <a:ext cx="869405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Higher Cadence = Smaller Planets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35271" y="2151528"/>
            <a:ext cx="2635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437FF"/>
                </a:solidFill>
              </a:rPr>
              <a:t>Super-Earths</a:t>
            </a:r>
          </a:p>
          <a:p>
            <a:r>
              <a:rPr lang="en-US" sz="3600" b="1" dirty="0" err="1">
                <a:solidFill>
                  <a:srgbClr val="009051"/>
                </a:solidFill>
              </a:rPr>
              <a:t>Neptunes</a:t>
            </a:r>
            <a:endParaRPr lang="en-US" sz="3600" b="1" dirty="0">
              <a:solidFill>
                <a:srgbClr val="009051"/>
              </a:solidFill>
            </a:endParaRPr>
          </a:p>
          <a:p>
            <a:r>
              <a:rPr lang="en-US" sz="3600" b="1" dirty="0" err="1">
                <a:solidFill>
                  <a:srgbClr val="0096FF"/>
                </a:solidFill>
              </a:rPr>
              <a:t>Saturns</a:t>
            </a:r>
            <a:endParaRPr lang="en-US" sz="3600" b="1" dirty="0">
              <a:solidFill>
                <a:srgbClr val="0096FF"/>
              </a:solidFill>
            </a:endParaRPr>
          </a:p>
          <a:p>
            <a:r>
              <a:rPr lang="en-US" sz="3600" b="1" dirty="0">
                <a:solidFill>
                  <a:srgbClr val="FFC000"/>
                </a:solidFill>
              </a:rPr>
              <a:t>Jupiters</a:t>
            </a:r>
          </a:p>
        </p:txBody>
      </p:sp>
    </p:spTree>
    <p:extLst>
      <p:ext uri="{BB962C8B-B14F-4D97-AF65-F5344CB8AC3E}">
        <p14:creationId xmlns:p14="http://schemas.microsoft.com/office/powerpoint/2010/main" val="14748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1211276-0B20-FD47-E97A-DA53B588C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08274E9-D2F9-851F-D5B1-093A0209D1CD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2596101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FD0222-9452-391A-1EAD-88B5096F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9" name="Picture 8" descr="A person with short black hair&#10;&#10;Description automatically generated">
            <a:extLst>
              <a:ext uri="{FF2B5EF4-FFF2-40B4-BE49-F238E27FC236}">
                <a16:creationId xmlns:a16="http://schemas.microsoft.com/office/drawing/2014/main" id="{2E27DEC9-9D6C-007B-559C-EDCF31B612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r="13884"/>
          <a:stretch/>
        </p:blipFill>
        <p:spPr>
          <a:xfrm>
            <a:off x="2008841" y="143923"/>
            <a:ext cx="1367790" cy="1828800"/>
          </a:xfrm>
          <a:prstGeom prst="rect">
            <a:avLst/>
          </a:prstGeom>
        </p:spPr>
      </p:pic>
      <p:pic>
        <p:nvPicPr>
          <p:cNvPr id="3074" name="Picture 2" descr="Andrew Gould">
            <a:extLst>
              <a:ext uri="{FF2B5EF4-FFF2-40B4-BE49-F238E27FC236}">
                <a16:creationId xmlns:a16="http://schemas.microsoft.com/office/drawing/2014/main" id="{5F0FFC2E-D18C-D766-BE8B-083DE712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65" y="165365"/>
            <a:ext cx="137245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9CEB1FB-F8CA-4B88-9899-9DEE4EBF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4" y="143923"/>
            <a:ext cx="164803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43F815-8B38-78CC-C78A-67E53D2356EA}"/>
              </a:ext>
            </a:extLst>
          </p:cNvPr>
          <p:cNvSpPr txBox="1"/>
          <p:nvPr/>
        </p:nvSpPr>
        <p:spPr>
          <a:xfrm>
            <a:off x="321039" y="4209610"/>
            <a:ext cx="8448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Science Team: Michael D. </a:t>
            </a:r>
            <a:r>
              <a:rPr lang="en-US" dirty="0" err="1"/>
              <a:t>Albrow</a:t>
            </a:r>
            <a:r>
              <a:rPr lang="en-US" dirty="0"/>
              <a:t>, Sun-Ju Chung, Andrew Gould, </a:t>
            </a:r>
            <a:r>
              <a:rPr lang="en-US" dirty="0" err="1"/>
              <a:t>Cheongho</a:t>
            </a:r>
            <a:r>
              <a:rPr lang="en-US" dirty="0"/>
              <a:t> Han, Kyu-Ha Hwang, </a:t>
            </a:r>
            <a:r>
              <a:rPr lang="en-US" dirty="0" err="1"/>
              <a:t>Youn</a:t>
            </a:r>
            <a:r>
              <a:rPr lang="en-US" dirty="0"/>
              <a:t> </a:t>
            </a:r>
            <a:r>
              <a:rPr lang="en-US" dirty="0" err="1"/>
              <a:t>Kil</a:t>
            </a:r>
            <a:r>
              <a:rPr lang="en-US" dirty="0"/>
              <a:t> Jung, Yoon-Hyun Ryu, In-Gu Shin, Yossi </a:t>
            </a:r>
            <a:r>
              <a:rPr lang="en-US" dirty="0" err="1"/>
              <a:t>Shvartzvald</a:t>
            </a:r>
            <a:r>
              <a:rPr lang="en-US" dirty="0"/>
              <a:t>, Jennifer C. Yee, </a:t>
            </a:r>
            <a:r>
              <a:rPr lang="en-US" dirty="0" err="1"/>
              <a:t>Hongjing</a:t>
            </a:r>
            <a:r>
              <a:rPr lang="en-US" dirty="0"/>
              <a:t> Yang, Weicheng Zang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C3DD6-38E5-7F4F-6E02-F5F869C09F3F}"/>
              </a:ext>
            </a:extLst>
          </p:cNvPr>
          <p:cNvSpPr txBox="1"/>
          <p:nvPr/>
        </p:nvSpPr>
        <p:spPr>
          <a:xfrm>
            <a:off x="347897" y="5411659"/>
            <a:ext cx="844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Operations Team: Sang-</a:t>
            </a:r>
            <a:r>
              <a:rPr lang="en-US" dirty="0" err="1"/>
              <a:t>Mok</a:t>
            </a:r>
            <a:r>
              <a:rPr lang="en-US" dirty="0"/>
              <a:t> Cha, Dong-</a:t>
            </a:r>
            <a:r>
              <a:rPr lang="en-US" dirty="0" err="1"/>
              <a:t>Jin</a:t>
            </a:r>
            <a:r>
              <a:rPr lang="en-US" dirty="0"/>
              <a:t> Kim, </a:t>
            </a:r>
            <a:r>
              <a:rPr lang="en-US" dirty="0" err="1"/>
              <a:t>Hyoun</a:t>
            </a:r>
            <a:r>
              <a:rPr lang="en-US" dirty="0"/>
              <a:t>-Woo Kim, Seung-Lee Kim, Chung-</a:t>
            </a:r>
            <a:r>
              <a:rPr lang="en-US" dirty="0" err="1"/>
              <a:t>Uk</a:t>
            </a:r>
            <a:r>
              <a:rPr lang="en-US" dirty="0"/>
              <a:t> Lee, Dong-</a:t>
            </a:r>
            <a:r>
              <a:rPr lang="en-US" dirty="0" err="1"/>
              <a:t>Joo</a:t>
            </a:r>
            <a:r>
              <a:rPr lang="en-US" dirty="0"/>
              <a:t> Lee, </a:t>
            </a:r>
            <a:r>
              <a:rPr lang="en-US" dirty="0" err="1"/>
              <a:t>Yongseok</a:t>
            </a:r>
            <a:r>
              <a:rPr lang="en-US" dirty="0"/>
              <a:t> Lee, </a:t>
            </a:r>
            <a:r>
              <a:rPr lang="en-US" dirty="0" err="1"/>
              <a:t>Byeong</a:t>
            </a:r>
            <a:r>
              <a:rPr lang="en-US" dirty="0"/>
              <a:t>-Gon Park, Richard W. Pogge</a:t>
            </a:r>
          </a:p>
        </p:txBody>
      </p:sp>
      <p:pic>
        <p:nvPicPr>
          <p:cNvPr id="3" name="Picture 2" descr="A person in a black shirt&#10;&#10;Description automatically generated with low confidence">
            <a:extLst>
              <a:ext uri="{FF2B5EF4-FFF2-40B4-BE49-F238E27FC236}">
                <a16:creationId xmlns:a16="http://schemas.microsoft.com/office/drawing/2014/main" id="{182F5B6F-9309-A7CB-7BCE-044D95307D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r="12555"/>
          <a:stretch/>
        </p:blipFill>
        <p:spPr>
          <a:xfrm>
            <a:off x="1862682" y="2079854"/>
            <a:ext cx="1372459" cy="1828800"/>
          </a:xfrm>
          <a:prstGeom prst="rect">
            <a:avLst/>
          </a:prstGeom>
        </p:spPr>
      </p:pic>
      <p:pic>
        <p:nvPicPr>
          <p:cNvPr id="4" name="Picture 3" descr="A person wearing a black shirt&#10;&#10;Description automatically generated with medium confidence">
            <a:extLst>
              <a:ext uri="{FF2B5EF4-FFF2-40B4-BE49-F238E27FC236}">
                <a16:creationId xmlns:a16="http://schemas.microsoft.com/office/drawing/2014/main" id="{3F47A0CB-13C0-51F2-3F03-A01E886CFB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r="14404"/>
          <a:stretch/>
        </p:blipFill>
        <p:spPr>
          <a:xfrm>
            <a:off x="7450501" y="2058029"/>
            <a:ext cx="1372459" cy="1828800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3679631-5E39-579C-A436-4AFA6D5B3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21" y="2058491"/>
            <a:ext cx="152146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420A6B18-B238-1516-04FF-68FC8ED93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53" y="161227"/>
            <a:ext cx="1282045" cy="1828800"/>
          </a:xfrm>
          <a:prstGeom prst="rect">
            <a:avLst/>
          </a:prstGeom>
        </p:spPr>
      </p:pic>
      <p:pic>
        <p:nvPicPr>
          <p:cNvPr id="21" name="Picture 20" descr="A person with short black hair&#10;&#10;Description automatically generated">
            <a:extLst>
              <a:ext uri="{FF2B5EF4-FFF2-40B4-BE49-F238E27FC236}">
                <a16:creationId xmlns:a16="http://schemas.microsoft.com/office/drawing/2014/main" id="{2D98A743-6E0E-0FAB-EEAF-32ECE54DE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06" y="2065429"/>
            <a:ext cx="1460500" cy="1828800"/>
          </a:xfrm>
          <a:prstGeom prst="rect">
            <a:avLst/>
          </a:prstGeom>
        </p:spPr>
      </p:pic>
      <p:pic>
        <p:nvPicPr>
          <p:cNvPr id="23" name="Picture 2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98A96D89-1B61-CF39-3079-E90F29A10F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29" y="154289"/>
            <a:ext cx="1433015" cy="1828800"/>
          </a:xfrm>
          <a:prstGeom prst="rect">
            <a:avLst/>
          </a:prstGeom>
        </p:spPr>
      </p:pic>
      <p:pic>
        <p:nvPicPr>
          <p:cNvPr id="25" name="Picture 24" descr="A person in a sweater&#10;&#10;Description automatically generated">
            <a:extLst>
              <a:ext uri="{FF2B5EF4-FFF2-40B4-BE49-F238E27FC236}">
                <a16:creationId xmlns:a16="http://schemas.microsoft.com/office/drawing/2014/main" id="{F0F5647C-9803-9114-209D-FF3A9FE17A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1" y="2042282"/>
            <a:ext cx="1422400" cy="1828800"/>
          </a:xfrm>
          <a:prstGeom prst="rect">
            <a:avLst/>
          </a:prstGeom>
        </p:spPr>
      </p:pic>
      <p:pic>
        <p:nvPicPr>
          <p:cNvPr id="29" name="Picture 28" descr="A person in a brown jacket&#10;&#10;Description automatically generated">
            <a:extLst>
              <a:ext uri="{FF2B5EF4-FFF2-40B4-BE49-F238E27FC236}">
                <a16:creationId xmlns:a16="http://schemas.microsoft.com/office/drawing/2014/main" id="{4840EDB7-4BAA-2422-CCB8-744469DEE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37" y="154289"/>
            <a:ext cx="1375508" cy="1828800"/>
          </a:xfrm>
          <a:prstGeom prst="rect">
            <a:avLst/>
          </a:prstGeom>
        </p:spPr>
      </p:pic>
      <p:pic>
        <p:nvPicPr>
          <p:cNvPr id="6" name="Picture 5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C6C20AE4-4621-3485-EB23-4580E45DBFC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11304" r="10953" b="12046"/>
          <a:stretch/>
        </p:blipFill>
        <p:spPr>
          <a:xfrm>
            <a:off x="4741180" y="2065429"/>
            <a:ext cx="1330225" cy="18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61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8758E6-75F9-BDF9-1715-22304497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0B877-D2AF-6F6A-11B1-ADE3171CCFF7}"/>
              </a:ext>
            </a:extLst>
          </p:cNvPr>
          <p:cNvSpPr txBox="1"/>
          <p:nvPr/>
        </p:nvSpPr>
        <p:spPr>
          <a:xfrm>
            <a:off x="337278" y="576497"/>
            <a:ext cx="83195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 acknowledgement:</a:t>
            </a:r>
          </a:p>
          <a:p>
            <a:r>
              <a:rPr lang="en-US" dirty="0"/>
              <a:t>This research has made use of the KMTNet system operated by the Korea Astronomy and Space Science Institute (KASI) at three host sites of CTIO in Chile, SAAO in South</a:t>
            </a:r>
          </a:p>
          <a:p>
            <a:r>
              <a:rPr lang="en-US" dirty="0"/>
              <a:t>Africa, and SSO in Australia. Data transfer from the host site to KASI was supported by the Korea Research Environment Open </a:t>
            </a:r>
            <a:r>
              <a:rPr lang="en-US" dirty="0" err="1"/>
              <a:t>NETwork</a:t>
            </a:r>
            <a:r>
              <a:rPr lang="en-US" dirty="0"/>
              <a:t> (KREONET). This research was supported by KASI under the R\&amp;D program (project No. 2023-1-832-03) supervised</a:t>
            </a:r>
          </a:p>
          <a:p>
            <a:r>
              <a:rPr lang="en-US" dirty="0"/>
              <a:t>by the Ministry of Science and ICT.</a:t>
            </a:r>
          </a:p>
          <a:p>
            <a:endParaRPr lang="en-US" dirty="0"/>
          </a:p>
          <a:p>
            <a:r>
              <a:rPr lang="en-US" dirty="0"/>
              <a:t>Individual acknowledgements:</a:t>
            </a:r>
          </a:p>
          <a:p>
            <a:r>
              <a:rPr lang="en-US" dirty="0" err="1"/>
              <a:t>W.Zang</a:t>
            </a:r>
            <a:r>
              <a:rPr lang="en-US" dirty="0"/>
              <a:t>, H.Y., S.M., R.K., J.Z., and </a:t>
            </a:r>
            <a:r>
              <a:rPr lang="en-US" dirty="0" err="1"/>
              <a:t>W.Zhu</a:t>
            </a:r>
            <a:r>
              <a:rPr lang="en-US" dirty="0"/>
              <a:t> acknowledge support by the National Natural Science Foundation of China (Grant No. 12133005). </a:t>
            </a:r>
            <a:r>
              <a:rPr lang="en-US" dirty="0" err="1"/>
              <a:t>W.Zang</a:t>
            </a:r>
            <a:r>
              <a:rPr lang="en-US" dirty="0"/>
              <a:t> acknowledges the support from the Harvard-Smithsonian Center for Astrophysics through the </a:t>
            </a:r>
            <a:r>
              <a:rPr lang="en-US" dirty="0" err="1"/>
              <a:t>CfA</a:t>
            </a:r>
            <a:r>
              <a:rPr lang="en-US" dirty="0"/>
              <a:t> Fellowship. J.C.Y. and I.-G.S. acknowledge support from U.S. NSF Grant No. AST-2108414. Y.S. acknowledges support from BSF Grant No. 2020740. Work by C.H. was supported by the grants of National Research Foundation of Korea (2019R1A2C2085965 and 2020R1A4A2002885). </a:t>
            </a:r>
          </a:p>
        </p:txBody>
      </p:sp>
    </p:spTree>
    <p:extLst>
      <p:ext uri="{BB962C8B-B14F-4D97-AF65-F5344CB8AC3E}">
        <p14:creationId xmlns:p14="http://schemas.microsoft.com/office/powerpoint/2010/main" val="1503594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A28592-92B3-76E0-BD0F-CA2C36A2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972E7C5-9BA9-BE28-6625-B0C40F2A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4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1">
            <a:extLst>
              <a:ext uri="{FF2B5EF4-FFF2-40B4-BE49-F238E27FC236}">
                <a16:creationId xmlns:a16="http://schemas.microsoft.com/office/drawing/2014/main" id="{1BFF6350-3F8E-A607-DA53-23866D55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/>
          <a:p>
            <a:r>
              <a:rPr lang="id-ID" dirty="0"/>
              <a:t>Center </a:t>
            </a:r>
            <a:r>
              <a:rPr lang="id-ID" dirty="0" err="1"/>
              <a:t>for</a:t>
            </a:r>
            <a:r>
              <a:rPr lang="id-ID" dirty="0"/>
              <a:t> </a:t>
            </a:r>
            <a:r>
              <a:rPr lang="id-ID" dirty="0" err="1"/>
              <a:t>Astrophysics</a:t>
            </a:r>
            <a:r>
              <a:rPr lang="id-ID" dirty="0"/>
              <a:t> | Harvard &amp; </a:t>
            </a:r>
            <a:r>
              <a:rPr lang="id-ID" dirty="0" err="1"/>
              <a:t>Smithsonian</a:t>
            </a:r>
            <a:endParaRPr lang="id-ID" dirty="0"/>
          </a:p>
        </p:txBody>
      </p:sp>
      <p:pic>
        <p:nvPicPr>
          <p:cNvPr id="29" name="Picture 28" descr="A graph of numbers and a number of seasons&#10;&#10;Description automatically generated">
            <a:extLst>
              <a:ext uri="{FF2B5EF4-FFF2-40B4-BE49-F238E27FC236}">
                <a16:creationId xmlns:a16="http://schemas.microsoft.com/office/drawing/2014/main" id="{428FE182-8EE4-62B8-0B23-7EAED0453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57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2042A6-61B0-D56F-6DD0-7DE518D6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/>
              <a:t>Center </a:t>
            </a:r>
            <a:r>
              <a:rPr lang="id-ID" dirty="0" err="1"/>
              <a:t>for</a:t>
            </a:r>
            <a:r>
              <a:rPr lang="id-ID" dirty="0"/>
              <a:t> </a:t>
            </a:r>
            <a:r>
              <a:rPr lang="id-ID" dirty="0" err="1"/>
              <a:t>Astrophysics</a:t>
            </a:r>
            <a:r>
              <a:rPr lang="id-ID" dirty="0"/>
              <a:t> | Harvard &amp; </a:t>
            </a:r>
            <a:r>
              <a:rPr lang="id-ID" dirty="0" err="1"/>
              <a:t>Smithsonian</a:t>
            </a:r>
            <a:endParaRPr lang="id-ID" dirty="0"/>
          </a:p>
        </p:txBody>
      </p:sp>
      <p:pic>
        <p:nvPicPr>
          <p:cNvPr id="4" name="Picture 3" descr="A graph with numbers and numbers&#10;&#10;Description automatically generated">
            <a:extLst>
              <a:ext uri="{FF2B5EF4-FFF2-40B4-BE49-F238E27FC236}">
                <a16:creationId xmlns:a16="http://schemas.microsoft.com/office/drawing/2014/main" id="{F2BADB25-962E-EEB8-9E87-2B5EE2976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95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7CAD70-CC14-6801-B0D7-C1679443E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4" name="Picture 3" descr="A graph with numbers and numbers&#10;&#10;Description automatically generated">
            <a:extLst>
              <a:ext uri="{FF2B5EF4-FFF2-40B4-BE49-F238E27FC236}">
                <a16:creationId xmlns:a16="http://schemas.microsoft.com/office/drawing/2014/main" id="{C457208E-4003-3047-62AD-C20247963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1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62F2B0-8018-B254-9FA0-C9B1B83E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4" name="Picture 3" descr="A graph of numbers and numbers&#10;&#10;Description automatically generated">
            <a:extLst>
              <a:ext uri="{FF2B5EF4-FFF2-40B4-BE49-F238E27FC236}">
                <a16:creationId xmlns:a16="http://schemas.microsoft.com/office/drawing/2014/main" id="{5CE00712-DA75-3F56-7F3A-DC3DFFAA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6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E2D680-D4E5-189C-B63E-097B8687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4" name="Picture 3" descr="A graph with numbers and numbers&#10;&#10;Description automatically generated">
            <a:extLst>
              <a:ext uri="{FF2B5EF4-FFF2-40B4-BE49-F238E27FC236}">
                <a16:creationId xmlns:a16="http://schemas.microsoft.com/office/drawing/2014/main" id="{E3526560-4BBC-1669-482E-02D52939E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78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AD116-5907-DBDE-3882-0977A11E6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4" name="Picture 3" descr="A graph with numbers and numbers&#10;&#10;Description automatically generated">
            <a:extLst>
              <a:ext uri="{FF2B5EF4-FFF2-40B4-BE49-F238E27FC236}">
                <a16:creationId xmlns:a16="http://schemas.microsoft.com/office/drawing/2014/main" id="{97BAA2A3-8F7A-C54F-50B0-1015924FC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2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3157A2-8BF7-1D60-643F-EB18A966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4" name="Picture 3" descr="A graph with numbers and numbers&#10;&#10;Description automatically generated">
            <a:extLst>
              <a:ext uri="{FF2B5EF4-FFF2-40B4-BE49-F238E27FC236}">
                <a16:creationId xmlns:a16="http://schemas.microsoft.com/office/drawing/2014/main" id="{BC38EF42-2FDC-8EFA-9B04-097FCB0C6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8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F8441012-05A5-44BB-40D5-F99F7B0A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72116-9C30-26E0-502F-3B9B0B1EB9AC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368699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D0E9FC-E15B-EE10-1FA7-FB119941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4" name="Picture 3" descr="A graph with numbers and colored bars&#10;&#10;Description automatically generated">
            <a:extLst>
              <a:ext uri="{FF2B5EF4-FFF2-40B4-BE49-F238E27FC236}">
                <a16:creationId xmlns:a16="http://schemas.microsoft.com/office/drawing/2014/main" id="{47D611F1-6149-DD46-6852-1C44F6A08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B2EAE4-E3BB-B2F5-163C-04E9275A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13" name="Picture 12" descr="A graph with numbers and colored bars&#10;&#10;Description automatically generated">
            <a:extLst>
              <a:ext uri="{FF2B5EF4-FFF2-40B4-BE49-F238E27FC236}">
                <a16:creationId xmlns:a16="http://schemas.microsoft.com/office/drawing/2014/main" id="{247B33E0-768C-1295-E186-ED3F83388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84048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08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A9C2C6-F274-51AE-E6E8-99F30E8C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7D3D6-8E83-3FD1-65F9-59BF9BF2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7320906" cy="59436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4CD78B-294B-98DF-0D65-F18C4BB10939}"/>
              </a:ext>
            </a:extLst>
          </p:cNvPr>
          <p:cNvCxnSpPr>
            <a:cxnSpLocks/>
          </p:cNvCxnSpPr>
          <p:nvPr/>
        </p:nvCxnSpPr>
        <p:spPr>
          <a:xfrm>
            <a:off x="4309672" y="419100"/>
            <a:ext cx="0" cy="5164736"/>
          </a:xfrm>
          <a:prstGeom prst="line">
            <a:avLst/>
          </a:prstGeom>
          <a:ln w="38100">
            <a:solidFill>
              <a:srgbClr val="29347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0124B71-E41D-3369-EEE9-86BA4950D447}"/>
              </a:ext>
            </a:extLst>
          </p:cNvPr>
          <p:cNvSpPr txBox="1"/>
          <p:nvPr/>
        </p:nvSpPr>
        <p:spPr>
          <a:xfrm>
            <a:off x="4774366" y="532151"/>
            <a:ext cx="235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2018-2019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23805-54B4-3836-8D0E-ACE807D69883}"/>
              </a:ext>
            </a:extLst>
          </p:cNvPr>
          <p:cNvSpPr txBox="1"/>
          <p:nvPr/>
        </p:nvSpPr>
        <p:spPr>
          <a:xfrm>
            <a:off x="1956219" y="532151"/>
            <a:ext cx="235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2016-2019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7B850-1A4A-CD8E-AD44-943860FCD2E1}"/>
              </a:ext>
            </a:extLst>
          </p:cNvPr>
          <p:cNvSpPr txBox="1"/>
          <p:nvPr/>
        </p:nvSpPr>
        <p:spPr>
          <a:xfrm>
            <a:off x="5265292" y="4976734"/>
            <a:ext cx="220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CED1"/>
                </a:solidFill>
              </a:rPr>
              <a:t>Raw Detections</a:t>
            </a:r>
          </a:p>
        </p:txBody>
      </p:sp>
    </p:spTree>
    <p:extLst>
      <p:ext uri="{BB962C8B-B14F-4D97-AF65-F5344CB8AC3E}">
        <p14:creationId xmlns:p14="http://schemas.microsoft.com/office/powerpoint/2010/main" val="914706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E164DA-40BC-6CC8-D4C4-236B9F80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C8876-1E54-9EC6-7141-072E317D4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7320906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DFFB43-8206-1E59-4E33-75B5BF982B81}"/>
              </a:ext>
            </a:extLst>
          </p:cNvPr>
          <p:cNvSpPr txBox="1"/>
          <p:nvPr/>
        </p:nvSpPr>
        <p:spPr>
          <a:xfrm>
            <a:off x="5265292" y="4976734"/>
            <a:ext cx="220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CED1"/>
                </a:solidFill>
              </a:rPr>
              <a:t>Raw Detections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DC851-3CD8-8961-7BD4-126CC971C397}"/>
              </a:ext>
            </a:extLst>
          </p:cNvPr>
          <p:cNvSpPr txBox="1"/>
          <p:nvPr/>
        </p:nvSpPr>
        <p:spPr>
          <a:xfrm>
            <a:off x="4964239" y="1503243"/>
            <a:ext cx="2808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Corrected for Sensitivity</a:t>
            </a:r>
          </a:p>
        </p:txBody>
      </p:sp>
    </p:spTree>
    <p:extLst>
      <p:ext uri="{BB962C8B-B14F-4D97-AF65-F5344CB8AC3E}">
        <p14:creationId xmlns:p14="http://schemas.microsoft.com/office/powerpoint/2010/main" val="1237977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0F94BF-A1EE-C452-583D-A400780C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B1A35-2ECB-C28D-F236-F807CDBBC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7320906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C3CFD3-76D9-703C-7C81-C99054F789E0}"/>
              </a:ext>
            </a:extLst>
          </p:cNvPr>
          <p:cNvSpPr txBox="1"/>
          <p:nvPr/>
        </p:nvSpPr>
        <p:spPr>
          <a:xfrm>
            <a:off x="5265292" y="4976734"/>
            <a:ext cx="220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CED1"/>
                </a:solidFill>
              </a:rPr>
              <a:t>Raw Detections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BE52A-99CA-AFB8-F653-3223CFA524E7}"/>
              </a:ext>
            </a:extLst>
          </p:cNvPr>
          <p:cNvSpPr txBox="1"/>
          <p:nvPr/>
        </p:nvSpPr>
        <p:spPr>
          <a:xfrm>
            <a:off x="4964239" y="1503243"/>
            <a:ext cx="2808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Corrected for Sensitivity</a:t>
            </a:r>
          </a:p>
        </p:txBody>
      </p:sp>
    </p:spTree>
    <p:extLst>
      <p:ext uri="{BB962C8B-B14F-4D97-AF65-F5344CB8AC3E}">
        <p14:creationId xmlns:p14="http://schemas.microsoft.com/office/powerpoint/2010/main" val="209433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8AFA57-FC4A-CA8B-F7CC-C1220387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67868-FA05-0B71-F1ED-8AA9B4067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7320906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BA89BB-CF9E-3CAF-7340-B1A2B1D9913C}"/>
              </a:ext>
            </a:extLst>
          </p:cNvPr>
          <p:cNvSpPr txBox="1"/>
          <p:nvPr/>
        </p:nvSpPr>
        <p:spPr>
          <a:xfrm>
            <a:off x="5265292" y="4976734"/>
            <a:ext cx="220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CED1"/>
                </a:solidFill>
              </a:rPr>
              <a:t>Raw Detections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05B6D-DBA7-2B6F-F343-4E56B7033E05}"/>
              </a:ext>
            </a:extLst>
          </p:cNvPr>
          <p:cNvSpPr txBox="1"/>
          <p:nvPr/>
        </p:nvSpPr>
        <p:spPr>
          <a:xfrm>
            <a:off x="4964239" y="1503243"/>
            <a:ext cx="2808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Corrected for Sensitivity</a:t>
            </a:r>
          </a:p>
        </p:txBody>
      </p:sp>
    </p:spTree>
    <p:extLst>
      <p:ext uri="{BB962C8B-B14F-4D97-AF65-F5344CB8AC3E}">
        <p14:creationId xmlns:p14="http://schemas.microsoft.com/office/powerpoint/2010/main" val="3349050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67AC9B-9071-CE1E-2494-BDCE277BC670}"/>
                  </a:ext>
                </a:extLst>
              </p:cNvPr>
              <p:cNvSpPr txBox="1"/>
              <p:nvPr/>
            </p:nvSpPr>
            <p:spPr>
              <a:xfrm>
                <a:off x="412483" y="2107784"/>
                <a:ext cx="7988968" cy="40621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=0.62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as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4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rel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16 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as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  <a:p>
                <a:pPr/>
                <a:endParaRPr lang="en-US" sz="4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=0.9 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hr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0.62 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m:rPr>
                                  <m:nor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as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40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rel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yr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  <a:p>
                <a:endParaRPr lang="en-US" sz="4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67AC9B-9071-CE1E-2494-BDCE277B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83" y="2107784"/>
                <a:ext cx="7988968" cy="4062138"/>
              </a:xfrm>
              <a:prstGeom prst="rect">
                <a:avLst/>
              </a:prstGeom>
              <a:blipFill>
                <a:blip r:embed="rId2"/>
                <a:stretch>
                  <a:fillRect l="-1429" t="-313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9F1D1D6F-0866-B379-6972-2CBAFE5FF7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782221"/>
                <a:ext cx="7886700" cy="132556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9F1D1D6F-0866-B379-6972-2CBAFE5FF7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782221"/>
                <a:ext cx="78867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732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729" y="0"/>
            <a:ext cx="9024875" cy="6354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52882" y="395674"/>
            <a:ext cx="2286000" cy="15407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200" i="1" dirty="0" err="1"/>
              <a:t>t</a:t>
            </a:r>
            <a:r>
              <a:rPr lang="en-US" sz="3200" baseline="-25000" dirty="0" err="1"/>
              <a:t>E</a:t>
            </a:r>
            <a:r>
              <a:rPr lang="en-US" sz="3200" dirty="0"/>
              <a:t> = 7.7h</a:t>
            </a:r>
          </a:p>
          <a:p>
            <a:r>
              <a:rPr lang="en-US" sz="3200" dirty="0"/>
              <a:t>𝜃</a:t>
            </a:r>
            <a:r>
              <a:rPr lang="en-US" sz="3200" baseline="-25000" dirty="0"/>
              <a:t>E</a:t>
            </a:r>
            <a:r>
              <a:rPr lang="en-US" sz="3200" dirty="0"/>
              <a:t> = 9.2 𝜇as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04222"/>
            <a:ext cx="294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Mroz</a:t>
            </a:r>
            <a:r>
              <a:rPr lang="en-US" dirty="0"/>
              <a:t> et al. 2018, AJ, 155, 121</a:t>
            </a:r>
          </a:p>
        </p:txBody>
      </p:sp>
    </p:spTree>
    <p:extLst>
      <p:ext uri="{BB962C8B-B14F-4D97-AF65-F5344CB8AC3E}">
        <p14:creationId xmlns:p14="http://schemas.microsoft.com/office/powerpoint/2010/main" val="2353702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693023" y="4822958"/>
            <a:ext cx="445097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Mroz</a:t>
            </a:r>
            <a:r>
              <a:rPr lang="en-US" sz="2400" dirty="0"/>
              <a:t> et al. 2020 AJ, 159, 282</a:t>
            </a:r>
          </a:p>
          <a:p>
            <a:pPr>
              <a:defRPr/>
            </a:pPr>
            <a:r>
              <a:rPr lang="en-US" sz="2400" dirty="0" err="1"/>
              <a:t>Mroz</a:t>
            </a:r>
            <a:r>
              <a:rPr lang="en-US" sz="2400" dirty="0"/>
              <a:t> et al. 2020, </a:t>
            </a:r>
            <a:r>
              <a:rPr lang="en-US" sz="2400" dirty="0" err="1"/>
              <a:t>ApJL</a:t>
            </a:r>
            <a:r>
              <a:rPr lang="en-US" sz="2400" dirty="0"/>
              <a:t>, 903, 11</a:t>
            </a:r>
          </a:p>
          <a:p>
            <a:pPr>
              <a:defRPr/>
            </a:pPr>
            <a:r>
              <a:rPr lang="en-US" sz="2400" dirty="0"/>
              <a:t>Ryu et al. 2021, AJ, 161, 126</a:t>
            </a:r>
          </a:p>
          <a:p>
            <a:pPr>
              <a:defRPr/>
            </a:pPr>
            <a:r>
              <a:rPr lang="en-US" sz="2400" dirty="0"/>
              <a:t>Kim et al. 2021, AJ, 162, 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40667"/>
          <a:stretch/>
        </p:blipFill>
        <p:spPr>
          <a:xfrm>
            <a:off x="1" y="3403956"/>
            <a:ext cx="4572000" cy="3390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3672" y="5847943"/>
            <a:ext cx="3488704" cy="593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200" i="1" dirty="0" err="1"/>
              <a:t>t</a:t>
            </a:r>
            <a:r>
              <a:rPr lang="en-US" sz="3200" baseline="-25000" dirty="0" err="1"/>
              <a:t>E</a:t>
            </a:r>
            <a:r>
              <a:rPr lang="en-US" sz="3200" dirty="0"/>
              <a:t> = 9h, 𝜃</a:t>
            </a:r>
            <a:r>
              <a:rPr lang="en-US" sz="3200" baseline="-25000" dirty="0"/>
              <a:t>E</a:t>
            </a:r>
            <a:r>
              <a:rPr lang="en-US" sz="3200" dirty="0"/>
              <a:t> = 4.4 𝜇as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2E8598-8A68-AF4D-B4C4-2D6334940225}"/>
              </a:ext>
            </a:extLst>
          </p:cNvPr>
          <p:cNvGrpSpPr/>
          <p:nvPr/>
        </p:nvGrpSpPr>
        <p:grpSpPr>
          <a:xfrm>
            <a:off x="4579577" y="2366682"/>
            <a:ext cx="4564423" cy="2321560"/>
            <a:chOff x="4498848" y="3429000"/>
            <a:chExt cx="4564423" cy="23215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8848" y="3429000"/>
              <a:ext cx="4564423" cy="23215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407052-3F9D-A54E-ACE1-66E46836B054}"/>
                </a:ext>
              </a:extLst>
            </p:cNvPr>
            <p:cNvSpPr txBox="1"/>
            <p:nvPr/>
          </p:nvSpPr>
          <p:spPr>
            <a:xfrm>
              <a:off x="5056094" y="3563716"/>
              <a:ext cx="2228406" cy="12961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3200" i="1" dirty="0" err="1"/>
                <a:t>t</a:t>
              </a:r>
              <a:r>
                <a:rPr lang="en-US" sz="3200" baseline="-25000" dirty="0" err="1"/>
                <a:t>E</a:t>
              </a:r>
              <a:r>
                <a:rPr lang="en-US" sz="3200" dirty="0"/>
                <a:t> = 6.5h</a:t>
              </a:r>
            </a:p>
            <a:p>
              <a:r>
                <a:rPr lang="en-US" sz="3200" dirty="0"/>
                <a:t>𝜃</a:t>
              </a:r>
              <a:r>
                <a:rPr lang="en-US" sz="3200" baseline="-25000" dirty="0"/>
                <a:t>E</a:t>
              </a:r>
              <a:r>
                <a:rPr lang="en-US" sz="3200" dirty="0"/>
                <a:t> = 5.9 𝜇as</a:t>
              </a:r>
            </a:p>
            <a:p>
              <a:endParaRPr lang="en-US" sz="32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3443491-7067-7147-8EB6-84BA003575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907"/>
          <a:stretch/>
        </p:blipFill>
        <p:spPr>
          <a:xfrm>
            <a:off x="105622" y="0"/>
            <a:ext cx="4466378" cy="33893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4F4554-830E-EC4A-B2CA-FA49CAC71681}"/>
              </a:ext>
            </a:extLst>
          </p:cNvPr>
          <p:cNvSpPr txBox="1"/>
          <p:nvPr/>
        </p:nvSpPr>
        <p:spPr>
          <a:xfrm>
            <a:off x="578446" y="2052109"/>
            <a:ext cx="2379908" cy="1027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200" i="1" dirty="0" err="1"/>
              <a:t>t</a:t>
            </a:r>
            <a:r>
              <a:rPr lang="en-US" sz="3200" baseline="-25000" dirty="0" err="1"/>
              <a:t>E</a:t>
            </a:r>
            <a:r>
              <a:rPr lang="en-US" sz="3200" dirty="0"/>
              <a:t> = 41 min!</a:t>
            </a:r>
          </a:p>
          <a:p>
            <a:r>
              <a:rPr lang="en-US" sz="3200" dirty="0"/>
              <a:t>𝜃</a:t>
            </a:r>
            <a:r>
              <a:rPr lang="en-US" sz="3200" baseline="-25000" dirty="0"/>
              <a:t>E</a:t>
            </a:r>
            <a:r>
              <a:rPr lang="en-US" sz="3200" dirty="0"/>
              <a:t> = 4.4 𝜇as</a:t>
            </a:r>
          </a:p>
          <a:p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40F83E-359E-E54C-B862-74609DE7E10D}"/>
              </a:ext>
            </a:extLst>
          </p:cNvPr>
          <p:cNvSpPr/>
          <p:nvPr/>
        </p:nvSpPr>
        <p:spPr>
          <a:xfrm>
            <a:off x="2998694" y="389965"/>
            <a:ext cx="150607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98D671-9288-9049-A88C-A474128B41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7" b="17086"/>
          <a:stretch/>
        </p:blipFill>
        <p:spPr>
          <a:xfrm>
            <a:off x="4572000" y="282389"/>
            <a:ext cx="4810500" cy="22994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44D97B-5DFF-594F-BC67-F81984B61DF3}"/>
              </a:ext>
            </a:extLst>
          </p:cNvPr>
          <p:cNvSpPr txBox="1"/>
          <p:nvPr/>
        </p:nvSpPr>
        <p:spPr>
          <a:xfrm>
            <a:off x="6481483" y="655577"/>
            <a:ext cx="2189937" cy="12961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i="1" dirty="0" err="1"/>
              <a:t>t</a:t>
            </a:r>
            <a:r>
              <a:rPr lang="en-US" sz="3200" baseline="-25000" dirty="0" err="1"/>
              <a:t>E</a:t>
            </a:r>
            <a:r>
              <a:rPr lang="en-US" sz="3200" dirty="0"/>
              <a:t> = 7h</a:t>
            </a:r>
          </a:p>
          <a:p>
            <a:r>
              <a:rPr lang="en-US" sz="3200" dirty="0"/>
              <a:t>𝜃</a:t>
            </a:r>
            <a:r>
              <a:rPr lang="en-US" sz="3200" baseline="-25000" dirty="0"/>
              <a:t>E</a:t>
            </a:r>
            <a:r>
              <a:rPr lang="en-US" sz="3200" dirty="0"/>
              <a:t> = 4.8 𝜇as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9635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C9F63-9ACA-5609-9766-2D760280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71" y="770538"/>
            <a:ext cx="6279478" cy="57751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9F67E4-CBD2-50DD-5BC2-E276C46428AD}"/>
              </a:ext>
            </a:extLst>
          </p:cNvPr>
          <p:cNvGrpSpPr/>
          <p:nvPr/>
        </p:nvGrpSpPr>
        <p:grpSpPr>
          <a:xfrm>
            <a:off x="2061481" y="1124825"/>
            <a:ext cx="1517745" cy="4599608"/>
            <a:chOff x="1734863" y="625296"/>
            <a:chExt cx="1696127" cy="514020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A617296-55FA-09A5-9598-397CC6B62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990" y="625296"/>
              <a:ext cx="0" cy="5140204"/>
            </a:xfrm>
            <a:prstGeom prst="line">
              <a:avLst/>
            </a:prstGeom>
            <a:ln w="38100">
              <a:solidFill>
                <a:srgbClr val="FF4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80427B-DC26-4724-9184-86F81778C63B}"/>
                    </a:ext>
                  </a:extLst>
                </p:cNvPr>
                <p:cNvSpPr txBox="1"/>
                <p:nvPr/>
              </p:nvSpPr>
              <p:spPr>
                <a:xfrm>
                  <a:off x="1734863" y="1595507"/>
                  <a:ext cx="1587547" cy="1593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400" dirty="0"/>
                    <a:t>Brown dwarf/</a:t>
                  </a:r>
                </a:p>
                <a:p>
                  <a:pPr algn="r"/>
                  <a:r>
                    <a:rPr lang="en-US" sz="2400" dirty="0"/>
                    <a:t>small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𝑟𝑒𝑙</m:t>
                          </m:r>
                        </m:sub>
                      </m:sSub>
                    </m:oMath>
                  </a14:m>
                  <a:r>
                    <a:rPr lang="en-US" sz="2400" dirty="0"/>
                    <a:t> cutoff 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80427B-DC26-4724-9184-86F81778C6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4863" y="1595507"/>
                  <a:ext cx="1587547" cy="1593663"/>
                </a:xfrm>
                <a:prstGeom prst="rect">
                  <a:avLst/>
                </a:prstGeom>
                <a:blipFill>
                  <a:blip r:embed="rId4"/>
                  <a:stretch>
                    <a:fillRect l="-6195" t="-2632" r="-11504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F885A4-AA3C-F008-8155-67ACA3FD9338}"/>
              </a:ext>
            </a:extLst>
          </p:cNvPr>
          <p:cNvGrpSpPr/>
          <p:nvPr/>
        </p:nvGrpSpPr>
        <p:grpSpPr>
          <a:xfrm>
            <a:off x="5295824" y="1056026"/>
            <a:ext cx="1861243" cy="4599608"/>
            <a:chOff x="5349354" y="548412"/>
            <a:chExt cx="2080001" cy="514020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7B6E5B3-32F9-0CAF-3468-D94BA0CA49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9354" y="548412"/>
              <a:ext cx="0" cy="5140204"/>
            </a:xfrm>
            <a:prstGeom prst="line">
              <a:avLst/>
            </a:prstGeom>
            <a:ln w="38100">
              <a:solidFill>
                <a:srgbClr val="FF4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07166AE-67A8-6D2D-7BDA-6E76102FF30B}"/>
                    </a:ext>
                  </a:extLst>
                </p:cNvPr>
                <p:cNvSpPr txBox="1"/>
                <p:nvPr/>
              </p:nvSpPr>
              <p:spPr>
                <a:xfrm>
                  <a:off x="5488459" y="1554550"/>
                  <a:ext cx="1940896" cy="16108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dirty="0"/>
                    <a:t>+ saturation cutoff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07166AE-67A8-6D2D-7BDA-6E76102FF3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8459" y="1554550"/>
                  <a:ext cx="1940896" cy="1610868"/>
                </a:xfrm>
                <a:prstGeom prst="rect">
                  <a:avLst/>
                </a:prstGeom>
                <a:blipFill>
                  <a:blip r:embed="rId5"/>
                  <a:stretch>
                    <a:fillRect l="-5072" t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25B21C-D4A8-8AA7-1DE5-57DDC42C46FC}"/>
              </a:ext>
            </a:extLst>
          </p:cNvPr>
          <p:cNvCxnSpPr>
            <a:cxnSpLocks/>
          </p:cNvCxnSpPr>
          <p:nvPr/>
        </p:nvCxnSpPr>
        <p:spPr>
          <a:xfrm>
            <a:off x="2281909" y="4042779"/>
            <a:ext cx="0" cy="983827"/>
          </a:xfrm>
          <a:prstGeom prst="straightConnector1">
            <a:avLst/>
          </a:prstGeom>
          <a:ln w="3810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1">
                <a:extLst>
                  <a:ext uri="{FF2B5EF4-FFF2-40B4-BE49-F238E27FC236}">
                    <a16:creationId xmlns:a16="http://schemas.microsoft.com/office/drawing/2014/main" id="{999C2487-C590-6454-B399-505CE39B18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33969" y="8601"/>
                <a:ext cx="8286749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A population of planets with</a:t>
                </a:r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sub>
                    </m:sSub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3200" dirty="0"/>
                  <a:t>as</a:t>
                </a:r>
              </a:p>
            </p:txBody>
          </p:sp>
        </mc:Choice>
        <mc:Fallback xmlns="">
          <p:sp>
            <p:nvSpPr>
              <p:cNvPr id="12" name="Title 11">
                <a:extLst>
                  <a:ext uri="{FF2B5EF4-FFF2-40B4-BE49-F238E27FC236}">
                    <a16:creationId xmlns:a16="http://schemas.microsoft.com/office/drawing/2014/main" id="{999C2487-C590-6454-B399-505CE39B18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33969" y="8601"/>
                <a:ext cx="8286749" cy="1325563"/>
              </a:xfrm>
              <a:blipFill>
                <a:blip r:embed="rId6"/>
                <a:stretch>
                  <a:fillRect l="-1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8F231B4-8E9D-D7FD-DF4F-E75B1CDBE681}"/>
              </a:ext>
            </a:extLst>
          </p:cNvPr>
          <p:cNvSpPr txBox="1"/>
          <p:nvPr/>
        </p:nvSpPr>
        <p:spPr>
          <a:xfrm>
            <a:off x="6522262" y="5638834"/>
            <a:ext cx="250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(2016 – 2019)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653F7BC4-7506-1D08-92B7-E2EF8BF2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631" y="6356352"/>
            <a:ext cx="3086100" cy="365125"/>
          </a:xfrm>
        </p:spPr>
        <p:txBody>
          <a:bodyPr/>
          <a:lstStyle/>
          <a:p>
            <a:r>
              <a:rPr lang="id-ID" dirty="0"/>
              <a:t>Center </a:t>
            </a:r>
            <a:r>
              <a:rPr lang="id-ID" dirty="0" err="1"/>
              <a:t>for</a:t>
            </a:r>
            <a:r>
              <a:rPr lang="id-ID" dirty="0"/>
              <a:t> </a:t>
            </a:r>
            <a:r>
              <a:rPr lang="id-ID" dirty="0" err="1"/>
              <a:t>Astrophysics</a:t>
            </a:r>
            <a:r>
              <a:rPr lang="id-ID" dirty="0"/>
              <a:t> | Harvard &amp; </a:t>
            </a:r>
            <a:r>
              <a:rPr lang="id-ID" dirty="0" err="1"/>
              <a:t>Smithsonian</a:t>
            </a:r>
            <a:endParaRPr lang="id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5230CB-66D3-1B90-DDFD-9489B71F7F08}"/>
              </a:ext>
            </a:extLst>
          </p:cNvPr>
          <p:cNvSpPr txBox="1"/>
          <p:nvPr/>
        </p:nvSpPr>
        <p:spPr>
          <a:xfrm>
            <a:off x="0" y="6038943"/>
            <a:ext cx="317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Gould et al. 2022, JKAS, 55, 173</a:t>
            </a:r>
          </a:p>
        </p:txBody>
      </p:sp>
    </p:spTree>
    <p:extLst>
      <p:ext uri="{BB962C8B-B14F-4D97-AF65-F5344CB8AC3E}">
        <p14:creationId xmlns:p14="http://schemas.microsoft.com/office/powerpoint/2010/main" val="329035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umber of stars&#10;&#10;Description automatically generated with medium confidence">
            <a:extLst>
              <a:ext uri="{FF2B5EF4-FFF2-40B4-BE49-F238E27FC236}">
                <a16:creationId xmlns:a16="http://schemas.microsoft.com/office/drawing/2014/main" id="{D347BCBD-2CE8-3480-BF28-E99BBA679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3A2285-3542-0A5D-55BB-88CE31BD59B5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2646442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F78BC-5A72-6487-3E84-75CBDF32B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551" y="1416571"/>
            <a:ext cx="5420441" cy="5286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3A8097-F23D-A323-924F-92FF8A220873}"/>
                  </a:ext>
                </a:extLst>
              </p:cNvPr>
              <p:cNvSpPr txBox="1"/>
              <p:nvPr/>
            </p:nvSpPr>
            <p:spPr>
              <a:xfrm>
                <a:off x="1514006" y="160586"/>
                <a:ext cx="6370820" cy="1255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FFP</m:t>
                              </m:r>
                            </m:sub>
                          </m:sSub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func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=0.4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38 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32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star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3A8097-F23D-A323-924F-92FF8A220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006" y="160586"/>
                <a:ext cx="6370820" cy="1255985"/>
              </a:xfrm>
              <a:prstGeom prst="rect">
                <a:avLst/>
              </a:prstGeom>
              <a:blipFill>
                <a:blip r:embed="rId4"/>
                <a:stretch>
                  <a:fillRect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5E63E6E-241B-3767-5A8A-F4CAECA81970}"/>
              </a:ext>
            </a:extLst>
          </p:cNvPr>
          <p:cNvSpPr txBox="1"/>
          <p:nvPr/>
        </p:nvSpPr>
        <p:spPr>
          <a:xfrm>
            <a:off x="3785420" y="2349911"/>
            <a:ext cx="216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40FF"/>
                </a:solidFill>
              </a:rPr>
              <a:t>(bound planets)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C39B1-C12A-D688-76E7-E6EB783327B2}"/>
              </a:ext>
            </a:extLst>
          </p:cNvPr>
          <p:cNvSpPr txBox="1"/>
          <p:nvPr/>
        </p:nvSpPr>
        <p:spPr>
          <a:xfrm>
            <a:off x="0" y="6245421"/>
            <a:ext cx="317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Gould et al. 2022, JKAS, 55, 173</a:t>
            </a:r>
          </a:p>
        </p:txBody>
      </p:sp>
    </p:spTree>
    <p:extLst>
      <p:ext uri="{BB962C8B-B14F-4D97-AF65-F5344CB8AC3E}">
        <p14:creationId xmlns:p14="http://schemas.microsoft.com/office/powerpoint/2010/main" val="175187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263CF2-E0D5-9C88-E296-A54B21C6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818A45-46B9-EAC2-ACE7-BB27D9F242E7}"/>
              </a:ext>
            </a:extLst>
          </p:cNvPr>
          <p:cNvGrpSpPr/>
          <p:nvPr/>
        </p:nvGrpSpPr>
        <p:grpSpPr>
          <a:xfrm>
            <a:off x="551554" y="346383"/>
            <a:ext cx="7689954" cy="5964474"/>
            <a:chOff x="119921" y="136523"/>
            <a:chExt cx="7689954" cy="59644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551A92-06AB-15DB-ED81-E1B28C468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56" r="27131" b="3646"/>
            <a:stretch/>
          </p:blipFill>
          <p:spPr>
            <a:xfrm>
              <a:off x="119921" y="136523"/>
              <a:ext cx="7689954" cy="596447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75FA4-7798-6963-EFF3-004ACBEC9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987" t="7276" r="2580" b="60055"/>
            <a:stretch/>
          </p:blipFill>
          <p:spPr>
            <a:xfrm>
              <a:off x="1543986" y="3207896"/>
              <a:ext cx="2578308" cy="2068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739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B59F664-4564-03D9-3844-83BB1029C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876F1-3A63-03C6-416C-8C2F19DEE0CA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3163843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umber of particles&#10;&#10;Description automatically generated">
            <a:extLst>
              <a:ext uri="{FF2B5EF4-FFF2-40B4-BE49-F238E27FC236}">
                <a16:creationId xmlns:a16="http://schemas.microsoft.com/office/drawing/2014/main" id="{869AE7DA-3088-BCC2-D472-B553E7A0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0677A-869A-C2C0-77E1-48E41EB31982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2247224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A9AA5AAA-94F8-601A-53A3-418E8D7D6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872D27-0497-E516-610A-20144033419D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2D08D-980D-3510-CA15-4005F598EC2F}"/>
              </a:ext>
            </a:extLst>
          </p:cNvPr>
          <p:cNvSpPr txBox="1"/>
          <p:nvPr/>
        </p:nvSpPr>
        <p:spPr>
          <a:xfrm>
            <a:off x="2098764" y="6435522"/>
            <a:ext cx="708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ighlight>
                  <a:srgbClr val="00FFFF"/>
                </a:highlight>
              </a:rPr>
              <a:t>Simulated Roman planets from Penny et al.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F511A7-E63E-CA54-6771-7DC475CF30ED}"/>
              </a:ext>
            </a:extLst>
          </p:cNvPr>
          <p:cNvSpPr/>
          <p:nvPr/>
        </p:nvSpPr>
        <p:spPr>
          <a:xfrm>
            <a:off x="5417820" y="502920"/>
            <a:ext cx="2651760" cy="33147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80FAA2-925E-3F1C-44C0-3BCD96A3A0EF}"/>
              </a:ext>
            </a:extLst>
          </p:cNvPr>
          <p:cNvSpPr/>
          <p:nvPr/>
        </p:nvSpPr>
        <p:spPr>
          <a:xfrm>
            <a:off x="4255770" y="3337560"/>
            <a:ext cx="1840230" cy="12573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1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67AC9B-9071-CE1E-2494-BDCE277BC670}"/>
                  </a:ext>
                </a:extLst>
              </p:cNvPr>
              <p:cNvSpPr txBox="1"/>
              <p:nvPr/>
            </p:nvSpPr>
            <p:spPr>
              <a:xfrm>
                <a:off x="401053" y="2526631"/>
                <a:ext cx="7988968" cy="36745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=0.62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as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4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rel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16 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as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=1.2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as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4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rel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60 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as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  <a:p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67AC9B-9071-CE1E-2494-BDCE277B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53" y="2526631"/>
                <a:ext cx="7988968" cy="3674596"/>
              </a:xfrm>
              <a:prstGeom prst="rect">
                <a:avLst/>
              </a:prstGeom>
              <a:blipFill>
                <a:blip r:embed="rId2"/>
                <a:stretch>
                  <a:fillRect l="-1111" r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9F1D1D6F-0866-B379-6972-2CBAFE5FF7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782221"/>
                <a:ext cx="7886700" cy="1325563"/>
              </a:xfrm>
            </p:spPr>
            <p:txBody>
              <a:bodyPr/>
              <a:lstStyle/>
              <a:p>
                <a:pPr/>
                <a:r>
                  <a:rPr lang="en-US" dirty="0"/>
                  <a:t>Roman: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⨁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9F1D1D6F-0866-B379-6972-2CBAFE5FF7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782221"/>
                <a:ext cx="7886700" cy="1325563"/>
              </a:xfrm>
              <a:blipFill>
                <a:blip r:embed="rId3"/>
                <a:stretch>
                  <a:fillRect l="-3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381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5501B53-AEBD-A56B-1F3D-74C4C83C2379}"/>
                  </a:ext>
                </a:extLst>
              </p:cNvPr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0" y="-33338"/>
                <a:ext cx="9063990" cy="1752601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rgbClr val="293472"/>
                    </a:solidFill>
                    <a:latin typeface="Charis SIL" panose="02000500060000020004" pitchFamily="2" charset="77"/>
                    <a:ea typeface="Charis SIL" panose="02000500060000020004" pitchFamily="2" charset="77"/>
                    <a:cs typeface="Charis SIL" panose="02000500060000020004" pitchFamily="2" charset="77"/>
                  </a:rPr>
                  <a:t>Roman FFP detections plummet below 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9347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9347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29347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⨁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293472"/>
                    </a:solidFill>
                    <a:latin typeface="Charis SIL" panose="02000500060000020004" pitchFamily="2" charset="77"/>
                    <a:ea typeface="Charis SIL" panose="02000500060000020004" pitchFamily="2" charset="77"/>
                    <a:cs typeface="Charis SIL" panose="02000500060000020004" pitchFamily="2" charset="77"/>
                  </a:rPr>
                  <a:t> despite flat x-section and MF.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5501B53-AEBD-A56B-1F3D-74C4C83C23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0" y="-33338"/>
                <a:ext cx="9063990" cy="1752601"/>
              </a:xfrm>
              <a:blipFill>
                <a:blip r:embed="rId2"/>
                <a:stretch>
                  <a:fillRect l="-2381" r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B549F7E-6911-4013-CC39-78984ACDF49F}"/>
              </a:ext>
            </a:extLst>
          </p:cNvPr>
          <p:cNvSpPr txBox="1"/>
          <p:nvPr/>
        </p:nvSpPr>
        <p:spPr>
          <a:xfrm>
            <a:off x="0" y="6396335"/>
            <a:ext cx="489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Johnson et al. 2020, AJ, 160, 123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09469D89-4471-A747-5BF2-D48375F1485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780673" y="1781021"/>
              <a:ext cx="5582654" cy="449211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91327">
                      <a:extLst>
                        <a:ext uri="{9D8B030D-6E8A-4147-A177-3AD203B41FA5}">
                          <a16:colId xmlns:a16="http://schemas.microsoft.com/office/drawing/2014/main" val="2137334966"/>
                        </a:ext>
                      </a:extLst>
                    </a:gridCol>
                    <a:gridCol w="2791327">
                      <a:extLst>
                        <a:ext uri="{9D8B030D-6E8A-4147-A177-3AD203B41FA5}">
                          <a16:colId xmlns:a16="http://schemas.microsoft.com/office/drawing/2014/main" val="60035139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b="1" dirty="0"/>
                            <a:t>Mass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⨁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3600" b="1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1" dirty="0"/>
                            <a:t>N (Fiducial)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0824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0.69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04016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10.3-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6741514"/>
                      </a:ext>
                    </a:extLst>
                  </a:tr>
                  <a:tr h="445563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50.5-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87846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103.--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88163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68.9-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28436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42.0-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627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09469D89-4471-A747-5BF2-D48375F148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5983032"/>
                  </p:ext>
                </p:extLst>
              </p:nvPr>
            </p:nvGraphicFramePr>
            <p:xfrm>
              <a:off x="1780673" y="1781021"/>
              <a:ext cx="5582654" cy="449211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91327">
                      <a:extLst>
                        <a:ext uri="{9D8B030D-6E8A-4147-A177-3AD203B41FA5}">
                          <a16:colId xmlns:a16="http://schemas.microsoft.com/office/drawing/2014/main" val="2137334966"/>
                        </a:ext>
                      </a:extLst>
                    </a:gridCol>
                    <a:gridCol w="2791327">
                      <a:extLst>
                        <a:ext uri="{9D8B030D-6E8A-4147-A177-3AD203B41FA5}">
                          <a16:colId xmlns:a16="http://schemas.microsoft.com/office/drawing/2014/main" val="600351394"/>
                        </a:ext>
                      </a:extLst>
                    </a:gridCol>
                  </a:tblGrid>
                  <a:tr h="65163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" t="-15686" r="-100455" b="-6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1" dirty="0"/>
                            <a:t>N (Fiducial)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082449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0.69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040160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10.3-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674151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50.5-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878465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103.--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881634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68.9-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284360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>
                              <a:latin typeface="Courier New" panose="02070309020205020404" pitchFamily="49" charset="0"/>
                              <a:cs typeface="Courier New" panose="02070309020205020404" pitchFamily="49" charset="0"/>
                            </a:rPr>
                            <a:t>42.0-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62754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50340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C905-0E6F-A02B-069E-E6F55D952E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0119" y="129554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293472"/>
                </a:solidFill>
                <a:latin typeface="Charis SIL" panose="02000500060000020004" pitchFamily="2" charset="77"/>
                <a:ea typeface="Charis SIL" panose="02000500060000020004" pitchFamily="2" charset="77"/>
                <a:cs typeface="Charis SIL" panose="02000500060000020004" pitchFamily="2" charset="77"/>
              </a:rPr>
              <a:t>Low-Mass FFP Events are Short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D5815D-5E11-FB8C-5364-E33A1E73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63" y="1241512"/>
            <a:ext cx="703687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FE1A37-5B6E-9564-DC27-D9E8AC526F56}"/>
              </a:ext>
            </a:extLst>
          </p:cNvPr>
          <p:cNvSpPr txBox="1"/>
          <p:nvPr/>
        </p:nvSpPr>
        <p:spPr>
          <a:xfrm>
            <a:off x="0" y="6396335"/>
            <a:ext cx="489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Johnson et al. 2020, AJ, 160, 123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A5D9E-1180-EEC6-275F-FBE6915285AA}"/>
              </a:ext>
            </a:extLst>
          </p:cNvPr>
          <p:cNvSpPr txBox="1"/>
          <p:nvPr/>
        </p:nvSpPr>
        <p:spPr>
          <a:xfrm>
            <a:off x="6742900" y="1434017"/>
            <a:ext cx="187391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S/N is NOT the problem!</a:t>
            </a:r>
          </a:p>
        </p:txBody>
      </p:sp>
    </p:spTree>
    <p:extLst>
      <p:ext uri="{BB962C8B-B14F-4D97-AF65-F5344CB8AC3E}">
        <p14:creationId xmlns:p14="http://schemas.microsoft.com/office/powerpoint/2010/main" val="1291543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A80FF-1051-B4A2-56A4-B94FDC4E37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2156" y="166053"/>
            <a:ext cx="7659687" cy="13255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293472"/>
                </a:solidFill>
                <a:latin typeface="Charis SIL" panose="02000500060000020004" pitchFamily="2" charset="77"/>
                <a:ea typeface="Charis SIL" panose="02000500060000020004" pitchFamily="2" charset="77"/>
                <a:cs typeface="Charis SIL" panose="02000500060000020004" pitchFamily="2" charset="77"/>
              </a:rPr>
              <a:t>6 </a:t>
            </a:r>
            <a:r>
              <a:rPr lang="en-US" sz="4000" dirty="0" err="1">
                <a:solidFill>
                  <a:srgbClr val="293472"/>
                </a:solidFill>
                <a:latin typeface="Charis SIL" panose="02000500060000020004" pitchFamily="2" charset="77"/>
                <a:ea typeface="Charis SIL" panose="02000500060000020004" pitchFamily="2" charset="77"/>
                <a:cs typeface="Charis SIL" panose="02000500060000020004" pitchFamily="2" charset="77"/>
              </a:rPr>
              <a:t>obs</a:t>
            </a:r>
            <a:r>
              <a:rPr lang="en-US" sz="4000" dirty="0">
                <a:solidFill>
                  <a:srgbClr val="293472"/>
                </a:solidFill>
                <a:latin typeface="Charis SIL" panose="02000500060000020004" pitchFamily="2" charset="77"/>
                <a:ea typeface="Charis SIL" panose="02000500060000020004" pitchFamily="2" charset="77"/>
                <a:cs typeface="Charis SIL" panose="02000500060000020004" pitchFamily="2" charset="77"/>
              </a:rPr>
              <a:t> required but 3 are typical.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1C68D-487D-7D88-48BD-DC3917E50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83380" b="-1879"/>
          <a:stretch/>
        </p:blipFill>
        <p:spPr>
          <a:xfrm>
            <a:off x="2591878" y="1291262"/>
            <a:ext cx="3960243" cy="2245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86E83-A1F8-C367-CCC9-2E1E2535F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80" t="10151"/>
          <a:stretch/>
        </p:blipFill>
        <p:spPr>
          <a:xfrm>
            <a:off x="4901138" y="4899800"/>
            <a:ext cx="3983022" cy="1333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F59CE-9777-A856-D3FA-701348B0C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5" t="-1" r="28576" b="-1879"/>
          <a:stretch/>
        </p:blipFill>
        <p:spPr>
          <a:xfrm>
            <a:off x="259840" y="3376863"/>
            <a:ext cx="8624320" cy="1452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31D06A-73A0-C4D4-20BD-0418A33423FE}"/>
              </a:ext>
            </a:extLst>
          </p:cNvPr>
          <p:cNvSpPr txBox="1"/>
          <p:nvPr/>
        </p:nvSpPr>
        <p:spPr>
          <a:xfrm>
            <a:off x="0" y="6396335"/>
            <a:ext cx="607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Gould, Yee &amp; Dong 2024, arXiv:2406.14531</a:t>
            </a:r>
          </a:p>
        </p:txBody>
      </p:sp>
    </p:spTree>
    <p:extLst>
      <p:ext uri="{BB962C8B-B14F-4D97-AF65-F5344CB8AC3E}">
        <p14:creationId xmlns:p14="http://schemas.microsoft.com/office/powerpoint/2010/main" val="632958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069AC57-01AC-50A1-E332-C21144AD008E}"/>
                  </a:ext>
                </a:extLst>
              </p:cNvPr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298450" y="0"/>
                <a:ext cx="8845550" cy="132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i="1" smtClean="0">
                        <a:solidFill>
                          <a:srgbClr val="29347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4000" b="0" i="1" smtClean="0">
                        <a:solidFill>
                          <a:srgbClr val="29347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=8/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rgbClr val="293472"/>
                        </a:solidFill>
                        <a:latin typeface="Charis SIL" panose="02000500060000020004" pitchFamily="2" charset="77"/>
                        <a:ea typeface="Charis SIL" panose="02000500060000020004" pitchFamily="2" charset="77"/>
                        <a:cs typeface="Charis SIL" panose="02000500060000020004" pitchFamily="2" charset="77"/>
                      </a:rPr>
                      <m:t>hr</m:t>
                    </m:r>
                  </m:oMath>
                </a14:m>
                <a:r>
                  <a:rPr lang="en-US" sz="4000" dirty="0">
                    <a:solidFill>
                      <a:srgbClr val="293472"/>
                    </a:solidFill>
                    <a:latin typeface="Charis SIL" panose="02000500060000020004" pitchFamily="2" charset="77"/>
                    <a:ea typeface="Charis SIL" panose="02000500060000020004" pitchFamily="2" charset="77"/>
                    <a:cs typeface="Charis SIL" panose="02000500060000020004" pitchFamily="2" charset="77"/>
                  </a:rPr>
                  <a:t>: detections increase by 3.4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069AC57-01AC-50A1-E332-C21144AD00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298450" y="0"/>
                <a:ext cx="8845550" cy="1325563"/>
              </a:xfrm>
              <a:blipFill>
                <a:blip r:embed="rId2"/>
                <a:stretch>
                  <a:fillRect l="-1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426298D-D130-DADE-DD20-1D372CB8A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09" y="747168"/>
            <a:ext cx="6261433" cy="5986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38E9A-D624-BF93-AF84-83E24AFBF8A8}"/>
              </a:ext>
            </a:extLst>
          </p:cNvPr>
          <p:cNvSpPr txBox="1"/>
          <p:nvPr/>
        </p:nvSpPr>
        <p:spPr>
          <a:xfrm>
            <a:off x="5550568" y="6155253"/>
            <a:ext cx="359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Gould, Yee &amp; Dong 2024, arXiv:2406.14531</a:t>
            </a:r>
          </a:p>
        </p:txBody>
      </p:sp>
    </p:spTree>
    <p:extLst>
      <p:ext uri="{BB962C8B-B14F-4D97-AF65-F5344CB8AC3E}">
        <p14:creationId xmlns:p14="http://schemas.microsoft.com/office/powerpoint/2010/main" val="185164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umber of stars&#10;&#10;Description automatically generated with medium confidence">
            <a:extLst>
              <a:ext uri="{FF2B5EF4-FFF2-40B4-BE49-F238E27FC236}">
                <a16:creationId xmlns:a16="http://schemas.microsoft.com/office/drawing/2014/main" id="{D2DA72DE-8BCD-9C4A-4184-CEA75DE67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59396-9767-CF0D-20A0-36A5C9891BBE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6843431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2557C-FB4A-62BE-CAAA-8EC9A1352DE8}"/>
              </a:ext>
            </a:extLst>
          </p:cNvPr>
          <p:cNvSpPr txBox="1"/>
          <p:nvPr/>
        </p:nvSpPr>
        <p:spPr>
          <a:xfrm>
            <a:off x="5550568" y="6155253"/>
            <a:ext cx="359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Gould, Yee &amp; Dong 2024, arXiv:2406.14531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3AF594A-F331-EAC1-D8B9-94B6B2E60FA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0026" y="624743"/>
              <a:ext cx="5550567" cy="5029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27746">
                      <a:extLst>
                        <a:ext uri="{9D8B030D-6E8A-4147-A177-3AD203B41FA5}">
                          <a16:colId xmlns:a16="http://schemas.microsoft.com/office/drawing/2014/main" val="2632955649"/>
                        </a:ext>
                      </a:extLst>
                    </a:gridCol>
                    <a:gridCol w="2101516">
                      <a:extLst>
                        <a:ext uri="{9D8B030D-6E8A-4147-A177-3AD203B41FA5}">
                          <a16:colId xmlns:a16="http://schemas.microsoft.com/office/drawing/2014/main" val="3910754507"/>
                        </a:ext>
                      </a:extLst>
                    </a:gridCol>
                    <a:gridCol w="2021305">
                      <a:extLst>
                        <a:ext uri="{9D8B030D-6E8A-4147-A177-3AD203B41FA5}">
                          <a16:colId xmlns:a16="http://schemas.microsoft.com/office/drawing/2014/main" val="422088120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3600" b="1" smtClean="0"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oMath>
                          </a14:m>
                          <a:r>
                            <a:rPr lang="en-US" sz="3600" b="1" dirty="0"/>
                            <a:t>(hr</a:t>
                          </a:r>
                          <a:r>
                            <a:rPr lang="en-US" sz="3600" b="1" baseline="30000" dirty="0"/>
                            <a:t>-1</a:t>
                          </a:r>
                          <a:r>
                            <a:rPr lang="en-US" sz="3600" b="1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1" dirty="0"/>
                            <a:t>Fraction of Events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1" dirty="0"/>
                            <a:t>Net Factor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9582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0.195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0.390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31817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1.000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1.000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34789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2.223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1.482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13765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3.377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1.689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39153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4.212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1.685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19907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4.632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1.544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08452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3AF594A-F331-EAC1-D8B9-94B6B2E60F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8295095"/>
                  </p:ext>
                </p:extLst>
              </p:nvPr>
            </p:nvGraphicFramePr>
            <p:xfrm>
              <a:off x="910026" y="624743"/>
              <a:ext cx="5550567" cy="5029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27746">
                      <a:extLst>
                        <a:ext uri="{9D8B030D-6E8A-4147-A177-3AD203B41FA5}">
                          <a16:colId xmlns:a16="http://schemas.microsoft.com/office/drawing/2014/main" val="2632955649"/>
                        </a:ext>
                      </a:extLst>
                    </a:gridCol>
                    <a:gridCol w="2101516">
                      <a:extLst>
                        <a:ext uri="{9D8B030D-6E8A-4147-A177-3AD203B41FA5}">
                          <a16:colId xmlns:a16="http://schemas.microsoft.com/office/drawing/2014/main" val="3910754507"/>
                        </a:ext>
                      </a:extLst>
                    </a:gridCol>
                    <a:gridCol w="2021305">
                      <a:extLst>
                        <a:ext uri="{9D8B030D-6E8A-4147-A177-3AD203B41FA5}">
                          <a16:colId xmlns:a16="http://schemas.microsoft.com/office/drawing/2014/main" val="4220881201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8511" r="-288496" b="-3414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1" dirty="0"/>
                            <a:t>Fraction of Events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600" b="1" dirty="0"/>
                            <a:t>Net Factor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958200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0.195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0.390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31817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1.000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1.000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347892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2.223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1.482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137651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3.377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b="1" dirty="0"/>
                            <a:t>1.689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391536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4.212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1.685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199077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4.632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3600" dirty="0"/>
                            <a:t>1.544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08452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5C3FBF-0967-060E-FE39-4CE71185B4AC}"/>
              </a:ext>
            </a:extLst>
          </p:cNvPr>
          <p:cNvSpPr txBox="1"/>
          <p:nvPr/>
        </p:nvSpPr>
        <p:spPr>
          <a:xfrm>
            <a:off x="6645918" y="3429000"/>
            <a:ext cx="1999318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+ more due to increased S/N</a:t>
            </a:r>
          </a:p>
        </p:txBody>
      </p:sp>
    </p:spTree>
    <p:extLst>
      <p:ext uri="{BB962C8B-B14F-4D97-AF65-F5344CB8AC3E}">
        <p14:creationId xmlns:p14="http://schemas.microsoft.com/office/powerpoint/2010/main" val="579073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umber of particles&#10;&#10;Description automatically generated">
            <a:extLst>
              <a:ext uri="{FF2B5EF4-FFF2-40B4-BE49-F238E27FC236}">
                <a16:creationId xmlns:a16="http://schemas.microsoft.com/office/drawing/2014/main" id="{869AE7DA-3088-BCC2-D472-B553E7A0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0677A-869A-C2C0-77E1-48E41EB31982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A4F473-75C5-2DAC-D2CB-A4471309C2C6}"/>
              </a:ext>
            </a:extLst>
          </p:cNvPr>
          <p:cNvSpPr/>
          <p:nvPr/>
        </p:nvSpPr>
        <p:spPr>
          <a:xfrm>
            <a:off x="5417820" y="502920"/>
            <a:ext cx="2537460" cy="3314700"/>
          </a:xfrm>
          <a:prstGeom prst="rect">
            <a:avLst/>
          </a:prstGeom>
          <a:noFill/>
          <a:ln w="7620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FFFF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B905B-3709-B5D9-EF72-C337A39B3079}"/>
              </a:ext>
            </a:extLst>
          </p:cNvPr>
          <p:cNvSpPr/>
          <p:nvPr/>
        </p:nvSpPr>
        <p:spPr>
          <a:xfrm>
            <a:off x="4255770" y="3337560"/>
            <a:ext cx="1840230" cy="1257300"/>
          </a:xfrm>
          <a:prstGeom prst="rect">
            <a:avLst/>
          </a:prstGeom>
          <a:noFill/>
          <a:ln w="7620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37225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umber of stars&#10;&#10;Description automatically generated with medium confidence">
            <a:extLst>
              <a:ext uri="{FF2B5EF4-FFF2-40B4-BE49-F238E27FC236}">
                <a16:creationId xmlns:a16="http://schemas.microsoft.com/office/drawing/2014/main" id="{D03EA5C0-92C7-4EB1-8F19-EF5084B09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3AEB9-CD6C-7D43-BA41-533A09468DFC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383391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diagram of a solar system&#10;&#10;Description automatically generated with medium confidence">
            <a:extLst>
              <a:ext uri="{FF2B5EF4-FFF2-40B4-BE49-F238E27FC236}">
                <a16:creationId xmlns:a16="http://schemas.microsoft.com/office/drawing/2014/main" id="{6E24F97D-D9F9-F915-DAB6-06149A7F3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BBC33-1C55-B023-F0D0-927A2ACC461F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331110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diagram of a solar system&#10;&#10;Description automatically generated with medium confidence">
            <a:extLst>
              <a:ext uri="{FF2B5EF4-FFF2-40B4-BE49-F238E27FC236}">
                <a16:creationId xmlns:a16="http://schemas.microsoft.com/office/drawing/2014/main" id="{185EEC55-FB0E-B8B0-D5D0-D041688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3FAE2-90B7-1CE0-E0BA-3E61DB3A0C7B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350053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solar system&#10;&#10;Description automatically generated with medium confidence">
            <a:extLst>
              <a:ext uri="{FF2B5EF4-FFF2-40B4-BE49-F238E27FC236}">
                <a16:creationId xmlns:a16="http://schemas.microsoft.com/office/drawing/2014/main" id="{5B1601B8-B604-1A12-7686-E8807C7F5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A598B-4656-B549-B05E-A488C3A00E38}"/>
              </a:ext>
            </a:extLst>
          </p:cNvPr>
          <p:cNvSpPr txBox="1"/>
          <p:nvPr/>
        </p:nvSpPr>
        <p:spPr>
          <a:xfrm>
            <a:off x="43542" y="6469596"/>
            <a:ext cx="7088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Known planets from NASA Exoplanet Archive accessed 5/20/24</a:t>
            </a:r>
          </a:p>
        </p:txBody>
      </p:sp>
    </p:spTree>
    <p:extLst>
      <p:ext uri="{BB962C8B-B14F-4D97-AF65-F5344CB8AC3E}">
        <p14:creationId xmlns:p14="http://schemas.microsoft.com/office/powerpoint/2010/main" val="2781315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rgbClr val="903046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065CD66-BA1A-004A-AF92-C76B28FA5BFC}" vid="{B79C09CB-ED08-4B4E-9467-A63280956B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8126</TotalTime>
  <Words>2457</Words>
  <Application>Microsoft Macintosh PowerPoint</Application>
  <PresentationFormat>On-screen Show (4:3)</PresentationFormat>
  <Paragraphs>302</Paragraphs>
  <Slides>51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Courier New</vt:lpstr>
      <vt:lpstr>Calibri Light</vt:lpstr>
      <vt:lpstr>Arial</vt:lpstr>
      <vt:lpstr>Roboto Light</vt:lpstr>
      <vt:lpstr>Charis SIL</vt:lpstr>
      <vt:lpstr>Calibri</vt:lpstr>
      <vt:lpstr>Roboto</vt:lpstr>
      <vt:lpstr>Cambria Math</vt:lpstr>
      <vt:lpstr>Office Theme</vt:lpstr>
      <vt:lpstr>The Microlensing Planet Landscape on the Eve of Roman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Korea Microlensing Telescope NETWORK</vt:lpstr>
      <vt:lpstr>PowerPoint Presentation</vt:lpstr>
      <vt:lpstr>More Stars is Better</vt:lpstr>
      <vt:lpstr>t_"E" ∝θ_"E" ∝√M</vt:lpstr>
      <vt:lpstr>Higher Cadence = Smaller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t_"E" ∝θ_"E" ∝√M</vt:lpstr>
      <vt:lpstr>PowerPoint Presentation</vt:lpstr>
      <vt:lpstr>PowerPoint Presentation</vt:lpstr>
      <vt:lpstr>A population of planets with θ_E&lt;10 μas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Roman: θ_"E" ≲θ_"∗"   "for" M≲M_⨁</vt:lpstr>
      <vt:lpstr>Roman FFP detections plummet below 1 M_⨁ despite flat x-section and MF.</vt:lpstr>
      <vt:lpstr>Low-Mass FFP Events are Short</vt:lpstr>
      <vt:lpstr>6 obs required but 3 are typical.</vt:lpstr>
      <vt:lpstr>Γ=8/"hr": detections increase by 3.4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Yee, Jennifer</dc:creator>
  <cp:lastModifiedBy>Yee, Jennifer</cp:lastModifiedBy>
  <cp:revision>7</cp:revision>
  <dcterms:created xsi:type="dcterms:W3CDTF">2024-07-03T20:07:42Z</dcterms:created>
  <dcterms:modified xsi:type="dcterms:W3CDTF">2024-07-09T11:34:42Z</dcterms:modified>
</cp:coreProperties>
</file>