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24" r:id="rId5"/>
    <p:sldId id="315" r:id="rId6"/>
    <p:sldId id="330" r:id="rId7"/>
    <p:sldId id="331" r:id="rId8"/>
    <p:sldId id="340" r:id="rId9"/>
    <p:sldId id="304" r:id="rId10"/>
    <p:sldId id="310" r:id="rId11"/>
    <p:sldId id="332" r:id="rId12"/>
    <p:sldId id="334" r:id="rId13"/>
    <p:sldId id="335" r:id="rId14"/>
    <p:sldId id="337" r:id="rId15"/>
    <p:sldId id="339" r:id="rId16"/>
    <p:sldId id="314" r:id="rId17"/>
    <p:sldId id="333" r:id="rId18"/>
    <p:sldId id="32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408" userDrawn="1">
          <p15:clr>
            <a:srgbClr val="A4A3A4"/>
          </p15:clr>
        </p15:guide>
        <p15:guide id="3" orient="horz" pos="3912" userDrawn="1">
          <p15:clr>
            <a:srgbClr val="A4A3A4"/>
          </p15:clr>
        </p15:guide>
        <p15:guide id="4" pos="7272" userDrawn="1">
          <p15:clr>
            <a:srgbClr val="A4A3A4"/>
          </p15:clr>
        </p15:guide>
        <p15:guide id="5" orient="horz" pos="16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4" autoAdjust="0"/>
    <p:restoredTop sz="73820" autoAdjust="0"/>
  </p:normalViewPr>
  <p:slideViewPr>
    <p:cSldViewPr snapToGrid="0">
      <p:cViewPr varScale="1">
        <p:scale>
          <a:sx n="82" d="100"/>
          <a:sy n="82" d="100"/>
        </p:scale>
        <p:origin x="1752" y="168"/>
      </p:cViewPr>
      <p:guideLst>
        <p:guide orient="horz" pos="1968"/>
        <p:guide pos="408"/>
        <p:guide orient="horz" pos="3912"/>
        <p:guide pos="7272"/>
        <p:guide orient="horz" pos="1656"/>
      </p:guideLst>
    </p:cSldViewPr>
  </p:slideViewPr>
  <p:outlineViewPr>
    <p:cViewPr>
      <p:scale>
        <a:sx n="33" d="100"/>
        <a:sy n="33" d="100"/>
      </p:scale>
      <p:origin x="0" y="-48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965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hmad Sohani" userId="5aa572166125ea72" providerId="LiveId" clId="{81BD1929-7EDC-4983-B356-85CC82C7CADB}"/>
    <pc:docChg chg="modSld">
      <pc:chgData name="Ahmad Sohani" userId="5aa572166125ea72" providerId="LiveId" clId="{81BD1929-7EDC-4983-B356-85CC82C7CADB}" dt="2024-07-10T05:52:52.675" v="0" actId="14100"/>
      <pc:docMkLst>
        <pc:docMk/>
      </pc:docMkLst>
      <pc:sldChg chg="modSp mod">
        <pc:chgData name="Ahmad Sohani" userId="5aa572166125ea72" providerId="LiveId" clId="{81BD1929-7EDC-4983-B356-85CC82C7CADB}" dt="2024-07-10T05:52:52.675" v="0" actId="14100"/>
        <pc:sldMkLst>
          <pc:docMk/>
          <pc:sldMk cId="4101399790" sldId="326"/>
        </pc:sldMkLst>
        <pc:spChg chg="mod">
          <ac:chgData name="Ahmad Sohani" userId="5aa572166125ea72" providerId="LiveId" clId="{81BD1929-7EDC-4983-B356-85CC82C7CADB}" dt="2024-07-10T05:52:52.675" v="0" actId="14100"/>
          <ac:spMkLst>
            <pc:docMk/>
            <pc:sldMk cId="4101399790" sldId="326"/>
            <ac:spMk id="7" creationId="{48461F53-81E4-4F48-8B4D-56B6013B108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7/10/24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7/10/24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42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In events with finite source effects, measurements in different filter bands can lead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measurement, which provides a relationship between the mass and distance to the lens. </a:t>
                </a:r>
                <a:endParaRPr lang="en-US" sz="1000" b="0" i="0" u="none" strike="noStrike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 majority of sources are located in the Bulge, making a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 valuable tool for characterizing microlensing events</a:t>
                </a:r>
                <a:r>
                  <a:rPr lang="en-US" dirty="0">
                    <a:effectLst/>
                  </a:rPr>
                  <a:t> </a:t>
                </a:r>
                <a:endParaRPr lang="en-US" sz="1000" b="0" i="0" u="none" strike="noStrike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In events with finite source effects, measurements in different filter bands can lead to </a:t>
                </a:r>
                <a:r>
                  <a:rPr lang="en-US" sz="12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𝜃_𝐸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measurement, which provides a relationship between the mass and distance to the lens. </a:t>
                </a:r>
                <a:endParaRPr lang="en-US" sz="1000" b="0" i="0" u="none" strike="noStrike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 majority of sources are located in the Bulge, making a measurement of </a:t>
                </a:r>
                <a:r>
                  <a:rPr lang="en-US" sz="12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𝜃_𝐸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 valuable tool for characterizing microlensing events</a:t>
                </a:r>
                <a:r>
                  <a:rPr lang="en-US" dirty="0">
                    <a:effectLst/>
                  </a:rPr>
                  <a:t> </a:t>
                </a:r>
                <a:endParaRPr lang="en-US" sz="1000" b="0" i="0" u="none" strike="noStrike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4579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These plots illustrate the surface brightness relations that would be observed by the Nancy Grace Roman Space Telescope. We used the PARSEC tool to generate isochrones for stars aged between 1 </a:t>
            </a:r>
            <a:r>
              <a:rPr lang="en-US" b="0" i="0" dirty="0" err="1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Gyr</a:t>
            </a:r>
            <a:r>
              <a:rPr lang="en-US" b="0" i="0" dirty="0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 and 12 </a:t>
            </a:r>
            <a:r>
              <a:rPr lang="en-US" b="0" i="0" dirty="0" err="1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Gyr</a:t>
            </a:r>
            <a:r>
              <a:rPr lang="en-US" b="0" i="0" dirty="0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, with metallicities from -1.0 to 0.5, simulating stars found in the galactic bulge. Each plot depicts different color combinations on the x-axis and the logarithm of angular diameters on the y-axis, assuming an anchor value of zero. For instance, if F146 is the anchor, the logarithm of the angular diameter is calculated by log</a:t>
            </a:r>
            <a:r>
              <a:rPr lang="el-GR" b="0" i="0" dirty="0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θ_(</a:t>
            </a:r>
            <a:r>
              <a:rPr lang="en-US" b="0" i="0" dirty="0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F146=0) = log</a:t>
            </a:r>
            <a:r>
              <a:rPr lang="el-GR" b="0" i="0" dirty="0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θ_</a:t>
            </a:r>
            <a:r>
              <a:rPr lang="en-US" b="0" i="0" dirty="0" err="1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obs</a:t>
            </a:r>
            <a:r>
              <a:rPr lang="en-US" b="0" i="0" dirty="0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 + (0.2 × F146), where </a:t>
            </a:r>
            <a:r>
              <a:rPr lang="el-GR" b="0" i="0" dirty="0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θ_</a:t>
            </a:r>
            <a:r>
              <a:rPr lang="en-US" b="0" i="0" dirty="0" err="1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obs</a:t>
            </a:r>
            <a:r>
              <a:rPr lang="en-US" b="0" i="0" dirty="0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 is derived from the luminosity and temperature provided by PARSEC. The plots are color-coded by F146 magnitudes in the bulge, calculated as F146 + 5 log(8000) – 5. The majority of planet detections will occur within the F146 range of 20 to 24. To avoid overcrowding and to clearly differentiate between dashed and solid lines, only the 12 </a:t>
            </a:r>
            <a:r>
              <a:rPr lang="en-US" b="0" i="0" dirty="0" err="1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Gyr</a:t>
            </a:r>
            <a:r>
              <a:rPr lang="en-US" b="0" i="0" dirty="0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 data is displayed.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5756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erpetua" panose="02020502060401020303" pitchFamily="18" charset="77"/>
              </a:rPr>
              <a:t>We extend the gulls simulation from Roman survey to compute Fisher matrix estimates of the planet parameter uncertainties obtainable with Roman observations of individual microlensing events.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7593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The Fisher information is a measure of the amount of information an observation of a random variable carries about a parameter according to a probability function that relates them.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5822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585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393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FA57703-9E4A-48E0-A123-3A5EDC764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ED61BFD1-C421-442F-ACC0-868D35B02015}"/>
              </a:ext>
            </a:extLst>
          </p:cNvPr>
          <p:cNvSpPr/>
          <p:nvPr userDrawn="1"/>
        </p:nvSpPr>
        <p:spPr>
          <a:xfrm>
            <a:off x="3166402" y="903484"/>
            <a:ext cx="5859196" cy="5051033"/>
          </a:xfrm>
          <a:prstGeom prst="hexagon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89B16BC3-CBF9-4BF0-A37A-9F2BB89BED54}"/>
              </a:ext>
            </a:extLst>
          </p:cNvPr>
          <p:cNvSpPr/>
          <p:nvPr userDrawn="1"/>
        </p:nvSpPr>
        <p:spPr>
          <a:xfrm>
            <a:off x="7974278" y="5753530"/>
            <a:ext cx="651613" cy="561736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80EA9ECE-F57C-4B25-AD19-4F78933A61EC}"/>
              </a:ext>
            </a:extLst>
          </p:cNvPr>
          <p:cNvSpPr/>
          <p:nvPr userDrawn="1"/>
        </p:nvSpPr>
        <p:spPr>
          <a:xfrm>
            <a:off x="2255521" y="2751804"/>
            <a:ext cx="785546" cy="677196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DCBDF4EA-BFFB-460D-B9A8-45C097E920DA}"/>
              </a:ext>
            </a:extLst>
          </p:cNvPr>
          <p:cNvSpPr/>
          <p:nvPr userDrawn="1"/>
        </p:nvSpPr>
        <p:spPr>
          <a:xfrm>
            <a:off x="8021783" y="671564"/>
            <a:ext cx="392774" cy="338599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B15A15E-528E-4041-8E63-65C0D0398F3A}"/>
              </a:ext>
            </a:extLst>
          </p:cNvPr>
          <p:cNvSpPr/>
          <p:nvPr userDrawn="1"/>
        </p:nvSpPr>
        <p:spPr>
          <a:xfrm>
            <a:off x="2035398" y="3344350"/>
            <a:ext cx="196388" cy="169300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A620BD-CFAD-4100-8C9F-494D15A0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846" y="2576760"/>
            <a:ext cx="3924935" cy="169563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40C15AA-E296-48AE-857F-0589EEA69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6848" y="1899514"/>
            <a:ext cx="3924934" cy="490538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0A61465-6ECA-46DC-97DD-7BCFDB69EB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4582" y="4459105"/>
            <a:ext cx="3222836" cy="116853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48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FE87B7-32A4-4C7F-9AAF-37688E64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47700"/>
            <a:ext cx="11340000" cy="700114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Click to edit Master title style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61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00" y="2057818"/>
            <a:ext cx="508000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ACFBE9-8475-4CC0-8189-87BFC4059A86}"/>
              </a:ext>
            </a:extLst>
          </p:cNvPr>
          <p:cNvSpPr/>
          <p:nvPr userDrawn="1"/>
        </p:nvSpPr>
        <p:spPr>
          <a:xfrm>
            <a:off x="10385897" y="1443145"/>
            <a:ext cx="471170" cy="47117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F8C6FC8-D350-4A01-A7E0-5AEDAC96F358}"/>
              </a:ext>
            </a:extLst>
          </p:cNvPr>
          <p:cNvSpPr/>
          <p:nvPr userDrawn="1"/>
        </p:nvSpPr>
        <p:spPr>
          <a:xfrm>
            <a:off x="8910011" y="328773"/>
            <a:ext cx="317813" cy="3178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8F1038A-897D-4C38-B499-73FC76C716FA}"/>
              </a:ext>
            </a:extLst>
          </p:cNvPr>
          <p:cNvSpPr/>
          <p:nvPr userDrawn="1"/>
        </p:nvSpPr>
        <p:spPr>
          <a:xfrm flipH="1">
            <a:off x="8634932" y="623939"/>
            <a:ext cx="170406" cy="1704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673522"/>
            <a:ext cx="506730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1600" y="2061363"/>
            <a:ext cx="508000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4300" y="2677067"/>
            <a:ext cx="506730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57B52D4-8D50-4E16-B60E-688B084764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61647" y="0"/>
            <a:ext cx="2930353" cy="1559882"/>
          </a:xfrm>
          <a:custGeom>
            <a:avLst/>
            <a:gdLst>
              <a:gd name="connsiteX0" fmla="*/ 562125 w 2930353"/>
              <a:gd name="connsiteY0" fmla="*/ 435632 h 1559882"/>
              <a:gd name="connsiteX1" fmla="*/ 1124250 w 2930353"/>
              <a:gd name="connsiteY1" fmla="*/ 997757 h 1559882"/>
              <a:gd name="connsiteX2" fmla="*/ 562125 w 2930353"/>
              <a:gd name="connsiteY2" fmla="*/ 1559882 h 1559882"/>
              <a:gd name="connsiteX3" fmla="*/ 0 w 2930353"/>
              <a:gd name="connsiteY3" fmla="*/ 997757 h 1559882"/>
              <a:gd name="connsiteX4" fmla="*/ 562125 w 2930353"/>
              <a:gd name="connsiteY4" fmla="*/ 435632 h 1559882"/>
              <a:gd name="connsiteX5" fmla="*/ 1475035 w 2930353"/>
              <a:gd name="connsiteY5" fmla="*/ 0 h 1559882"/>
              <a:gd name="connsiteX6" fmla="*/ 2930353 w 2930353"/>
              <a:gd name="connsiteY6" fmla="*/ 0 h 1559882"/>
              <a:gd name="connsiteX7" fmla="*/ 2930353 w 2930353"/>
              <a:gd name="connsiteY7" fmla="*/ 1239091 h 1559882"/>
              <a:gd name="connsiteX8" fmla="*/ 2822571 w 2930353"/>
              <a:gd name="connsiteY8" fmla="*/ 1328020 h 1559882"/>
              <a:gd name="connsiteX9" fmla="*/ 2282653 w 2930353"/>
              <a:gd name="connsiteY9" fmla="*/ 1492942 h 1559882"/>
              <a:gd name="connsiteX10" fmla="*/ 1316979 w 2930353"/>
              <a:gd name="connsiteY10" fmla="*/ 527268 h 1559882"/>
              <a:gd name="connsiteX11" fmla="*/ 1392867 w 2930353"/>
              <a:gd name="connsiteY11" fmla="*/ 151384 h 155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0353" h="1559882">
                <a:moveTo>
                  <a:pt x="562125" y="435632"/>
                </a:moveTo>
                <a:cubicBezTo>
                  <a:pt x="872578" y="435632"/>
                  <a:pt x="1124250" y="687304"/>
                  <a:pt x="1124250" y="997757"/>
                </a:cubicBezTo>
                <a:cubicBezTo>
                  <a:pt x="1124250" y="1308210"/>
                  <a:pt x="872578" y="1559882"/>
                  <a:pt x="562125" y="1559882"/>
                </a:cubicBezTo>
                <a:cubicBezTo>
                  <a:pt x="251672" y="1559882"/>
                  <a:pt x="0" y="1308210"/>
                  <a:pt x="0" y="997757"/>
                </a:cubicBezTo>
                <a:cubicBezTo>
                  <a:pt x="0" y="687304"/>
                  <a:pt x="251672" y="435632"/>
                  <a:pt x="562125" y="435632"/>
                </a:cubicBezTo>
                <a:close/>
                <a:moveTo>
                  <a:pt x="1475035" y="0"/>
                </a:moveTo>
                <a:lnTo>
                  <a:pt x="2930353" y="0"/>
                </a:lnTo>
                <a:lnTo>
                  <a:pt x="2930353" y="1239091"/>
                </a:lnTo>
                <a:lnTo>
                  <a:pt x="2822571" y="1328020"/>
                </a:lnTo>
                <a:cubicBezTo>
                  <a:pt x="2668448" y="1432143"/>
                  <a:pt x="2482651" y="1492942"/>
                  <a:pt x="2282653" y="1492942"/>
                </a:cubicBezTo>
                <a:cubicBezTo>
                  <a:pt x="1749326" y="1492942"/>
                  <a:pt x="1316979" y="1060595"/>
                  <a:pt x="1316979" y="527268"/>
                </a:cubicBezTo>
                <a:cubicBezTo>
                  <a:pt x="1316979" y="393936"/>
                  <a:pt x="1344001" y="266916"/>
                  <a:pt x="1392867" y="15138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2F03355-C197-48C4-A4DF-B41338483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01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0" y="2037656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664637"/>
            <a:ext cx="347472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4180" y="2052478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56880" y="2668182"/>
            <a:ext cx="347472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4FDB27CA-009D-4863-B119-0EC3683714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2290" y="2048933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FD03E3EF-D812-4B98-959B-6800BBE59D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990" y="2664637"/>
            <a:ext cx="347472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303FFB35-43AC-4A56-92D0-91038C098B3C}"/>
              </a:ext>
            </a:extLst>
          </p:cNvPr>
          <p:cNvSpPr/>
          <p:nvPr userDrawn="1"/>
        </p:nvSpPr>
        <p:spPr>
          <a:xfrm>
            <a:off x="10700126" y="788523"/>
            <a:ext cx="1155906" cy="996471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AAF31DA0-707D-4A5D-BB7A-A5C90DB11A55}"/>
              </a:ext>
            </a:extLst>
          </p:cNvPr>
          <p:cNvSpPr/>
          <p:nvPr userDrawn="1"/>
        </p:nvSpPr>
        <p:spPr>
          <a:xfrm>
            <a:off x="11388427" y="1859136"/>
            <a:ext cx="315205" cy="271728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39F452B-F55F-4D85-834B-A7EAF742647C}"/>
              </a:ext>
            </a:extLst>
          </p:cNvPr>
          <p:cNvSpPr/>
          <p:nvPr userDrawn="1"/>
        </p:nvSpPr>
        <p:spPr>
          <a:xfrm>
            <a:off x="9014155" y="740289"/>
            <a:ext cx="379060" cy="326776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D9F6BE-FB0B-42EE-8F02-95F5CC039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67FFA0E-8AAA-4DEB-B97E-31969F5792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93238" y="2"/>
            <a:ext cx="2798762" cy="1354861"/>
          </a:xfrm>
          <a:custGeom>
            <a:avLst/>
            <a:gdLst>
              <a:gd name="connsiteX0" fmla="*/ 316595 w 2798762"/>
              <a:gd name="connsiteY0" fmla="*/ 88390 h 1354861"/>
              <a:gd name="connsiteX1" fmla="*/ 1152465 w 2798762"/>
              <a:gd name="connsiteY1" fmla="*/ 88390 h 1354861"/>
              <a:gd name="connsiteX2" fmla="*/ 1469083 w 2798762"/>
              <a:gd name="connsiteY2" fmla="*/ 721626 h 1354861"/>
              <a:gd name="connsiteX3" fmla="*/ 1152465 w 2798762"/>
              <a:gd name="connsiteY3" fmla="*/ 1354861 h 1354861"/>
              <a:gd name="connsiteX4" fmla="*/ 316595 w 2798762"/>
              <a:gd name="connsiteY4" fmla="*/ 1354861 h 1354861"/>
              <a:gd name="connsiteX5" fmla="*/ 0 w 2798762"/>
              <a:gd name="connsiteY5" fmla="*/ 721672 h 1354861"/>
              <a:gd name="connsiteX6" fmla="*/ 0 w 2798762"/>
              <a:gd name="connsiteY6" fmla="*/ 721580 h 1354861"/>
              <a:gd name="connsiteX7" fmla="*/ 1250372 w 2798762"/>
              <a:gd name="connsiteY7" fmla="*/ 0 h 1354861"/>
              <a:gd name="connsiteX8" fmla="*/ 2798762 w 2798762"/>
              <a:gd name="connsiteY8" fmla="*/ 0 h 1354861"/>
              <a:gd name="connsiteX9" fmla="*/ 2798762 w 2798762"/>
              <a:gd name="connsiteY9" fmla="*/ 505978 h 1354861"/>
              <a:gd name="connsiteX10" fmla="*/ 2719777 w 2798762"/>
              <a:gd name="connsiteY10" fmla="*/ 663948 h 1354861"/>
              <a:gd name="connsiteX11" fmla="*/ 1582346 w 2798762"/>
              <a:gd name="connsiteY11" fmla="*/ 663948 h 135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98762" h="1354861">
                <a:moveTo>
                  <a:pt x="316595" y="88390"/>
                </a:moveTo>
                <a:lnTo>
                  <a:pt x="1152465" y="88390"/>
                </a:lnTo>
                <a:lnTo>
                  <a:pt x="1469083" y="721626"/>
                </a:lnTo>
                <a:lnTo>
                  <a:pt x="1152465" y="1354861"/>
                </a:lnTo>
                <a:lnTo>
                  <a:pt x="316595" y="1354861"/>
                </a:lnTo>
                <a:lnTo>
                  <a:pt x="0" y="721672"/>
                </a:lnTo>
                <a:lnTo>
                  <a:pt x="0" y="721580"/>
                </a:lnTo>
                <a:close/>
                <a:moveTo>
                  <a:pt x="1250372" y="0"/>
                </a:moveTo>
                <a:lnTo>
                  <a:pt x="2798762" y="0"/>
                </a:lnTo>
                <a:lnTo>
                  <a:pt x="2798762" y="505978"/>
                </a:lnTo>
                <a:lnTo>
                  <a:pt x="2719777" y="663948"/>
                </a:lnTo>
                <a:lnTo>
                  <a:pt x="1582346" y="6639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59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E74AFC3-1C60-42DE-ABAC-F53CA85AC6F1}"/>
              </a:ext>
            </a:extLst>
          </p:cNvPr>
          <p:cNvSpPr/>
          <p:nvPr userDrawn="1"/>
        </p:nvSpPr>
        <p:spPr>
          <a:xfrm>
            <a:off x="5897272" y="1457542"/>
            <a:ext cx="617218" cy="6172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133261-FFEB-4B3D-B085-14AEAE741F82}"/>
              </a:ext>
            </a:extLst>
          </p:cNvPr>
          <p:cNvSpPr/>
          <p:nvPr userDrawn="1"/>
        </p:nvSpPr>
        <p:spPr>
          <a:xfrm>
            <a:off x="9810348" y="5955461"/>
            <a:ext cx="394539" cy="3945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3FE105-1D8E-48B0-AD9A-95AC9A165651}"/>
              </a:ext>
            </a:extLst>
          </p:cNvPr>
          <p:cNvSpPr/>
          <p:nvPr userDrawn="1"/>
        </p:nvSpPr>
        <p:spPr>
          <a:xfrm>
            <a:off x="6514490" y="946887"/>
            <a:ext cx="335852" cy="33585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C4388F5-0DCA-4A09-A6E1-AE07F40309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1" y="2042790"/>
            <a:ext cx="4143374" cy="26543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2C12FDC-BC11-43E8-B22A-3EC48E034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699" y="4953919"/>
            <a:ext cx="4143375" cy="759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4"/>
                </a:solidFill>
              </a:defRPr>
            </a:lvl1pPr>
            <a:lvl2pPr>
              <a:buNone/>
              <a:defRPr sz="2000"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D43F412-F2C7-4D38-BDD0-9663029081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7402" y="533063"/>
            <a:ext cx="5542598" cy="5611666"/>
          </a:xfrm>
          <a:custGeom>
            <a:avLst/>
            <a:gdLst>
              <a:gd name="connsiteX0" fmla="*/ 3354105 w 5542598"/>
              <a:gd name="connsiteY0" fmla="*/ 4359376 h 5611666"/>
              <a:gd name="connsiteX1" fmla="*/ 3980250 w 5542598"/>
              <a:gd name="connsiteY1" fmla="*/ 4985521 h 5611666"/>
              <a:gd name="connsiteX2" fmla="*/ 3354105 w 5542598"/>
              <a:gd name="connsiteY2" fmla="*/ 5611666 h 5611666"/>
              <a:gd name="connsiteX3" fmla="*/ 2727960 w 5542598"/>
              <a:gd name="connsiteY3" fmla="*/ 4985521 h 5611666"/>
              <a:gd name="connsiteX4" fmla="*/ 3354105 w 5542598"/>
              <a:gd name="connsiteY4" fmla="*/ 4359376 h 5611666"/>
              <a:gd name="connsiteX5" fmla="*/ 1592580 w 5542598"/>
              <a:gd name="connsiteY5" fmla="*/ 1430357 h 5611666"/>
              <a:gd name="connsiteX6" fmla="*/ 3185160 w 5542598"/>
              <a:gd name="connsiteY6" fmla="*/ 3022937 h 5611666"/>
              <a:gd name="connsiteX7" fmla="*/ 1592580 w 5542598"/>
              <a:gd name="connsiteY7" fmla="*/ 4615517 h 5611666"/>
              <a:gd name="connsiteX8" fmla="*/ 0 w 5542598"/>
              <a:gd name="connsiteY8" fmla="*/ 3022937 h 5611666"/>
              <a:gd name="connsiteX9" fmla="*/ 1592580 w 5542598"/>
              <a:gd name="connsiteY9" fmla="*/ 1430357 h 5611666"/>
              <a:gd name="connsiteX10" fmla="*/ 4230267 w 5542598"/>
              <a:gd name="connsiteY10" fmla="*/ 0 h 5611666"/>
              <a:gd name="connsiteX11" fmla="*/ 5542598 w 5542598"/>
              <a:gd name="connsiteY11" fmla="*/ 1312331 h 5611666"/>
              <a:gd name="connsiteX12" fmla="*/ 4230267 w 5542598"/>
              <a:gd name="connsiteY12" fmla="*/ 2624662 h 5611666"/>
              <a:gd name="connsiteX13" fmla="*/ 2917936 w 5542598"/>
              <a:gd name="connsiteY13" fmla="*/ 1312331 h 5611666"/>
              <a:gd name="connsiteX14" fmla="*/ 4230267 w 5542598"/>
              <a:gd name="connsiteY14" fmla="*/ 0 h 561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2598" h="5611666">
                <a:moveTo>
                  <a:pt x="3354105" y="4359376"/>
                </a:moveTo>
                <a:cubicBezTo>
                  <a:pt x="3699915" y="4359376"/>
                  <a:pt x="3980250" y="4639711"/>
                  <a:pt x="3980250" y="4985521"/>
                </a:cubicBezTo>
                <a:cubicBezTo>
                  <a:pt x="3980250" y="5331331"/>
                  <a:pt x="3699915" y="5611666"/>
                  <a:pt x="3354105" y="5611666"/>
                </a:cubicBezTo>
                <a:cubicBezTo>
                  <a:pt x="3008295" y="5611666"/>
                  <a:pt x="2727960" y="5331331"/>
                  <a:pt x="2727960" y="4985521"/>
                </a:cubicBezTo>
                <a:cubicBezTo>
                  <a:pt x="2727960" y="4639711"/>
                  <a:pt x="3008295" y="4359376"/>
                  <a:pt x="3354105" y="4359376"/>
                </a:cubicBezTo>
                <a:close/>
                <a:moveTo>
                  <a:pt x="1592580" y="1430357"/>
                </a:moveTo>
                <a:cubicBezTo>
                  <a:pt x="2472138" y="1430357"/>
                  <a:pt x="3185160" y="2143379"/>
                  <a:pt x="3185160" y="3022937"/>
                </a:cubicBezTo>
                <a:cubicBezTo>
                  <a:pt x="3185160" y="3902495"/>
                  <a:pt x="2472138" y="4615517"/>
                  <a:pt x="1592580" y="4615517"/>
                </a:cubicBezTo>
                <a:cubicBezTo>
                  <a:pt x="713022" y="4615517"/>
                  <a:pt x="0" y="3902495"/>
                  <a:pt x="0" y="3022937"/>
                </a:cubicBezTo>
                <a:cubicBezTo>
                  <a:pt x="0" y="2143379"/>
                  <a:pt x="713022" y="1430357"/>
                  <a:pt x="1592580" y="1430357"/>
                </a:cubicBezTo>
                <a:close/>
                <a:moveTo>
                  <a:pt x="4230267" y="0"/>
                </a:moveTo>
                <a:cubicBezTo>
                  <a:pt x="4955047" y="0"/>
                  <a:pt x="5542598" y="587551"/>
                  <a:pt x="5542598" y="1312331"/>
                </a:cubicBezTo>
                <a:cubicBezTo>
                  <a:pt x="5542598" y="2037111"/>
                  <a:pt x="4955047" y="2624662"/>
                  <a:pt x="4230267" y="2624662"/>
                </a:cubicBezTo>
                <a:cubicBezTo>
                  <a:pt x="3505487" y="2624662"/>
                  <a:pt x="2917936" y="2037111"/>
                  <a:pt x="2917936" y="1312331"/>
                </a:cubicBezTo>
                <a:cubicBezTo>
                  <a:pt x="2917936" y="587551"/>
                  <a:pt x="3505487" y="0"/>
                  <a:pt x="4230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176083-2CE5-4707-A564-46805454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FA57703-9E4A-48E0-A123-3A5EDC764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descr="Tall office building looking up">
            <a:extLst>
              <a:ext uri="{FF2B5EF4-FFF2-40B4-BE49-F238E27FC236}">
                <a16:creationId xmlns:a16="http://schemas.microsoft.com/office/drawing/2014/main" id="{AF7FA146-2A75-4EA7-A9AD-EBCE6F17FB42}"/>
              </a:ext>
            </a:extLst>
          </p:cNvPr>
          <p:cNvSpPr/>
          <p:nvPr userDrawn="1"/>
        </p:nvSpPr>
        <p:spPr>
          <a:xfrm>
            <a:off x="3718560" y="1181123"/>
            <a:ext cx="4754880" cy="4495754"/>
          </a:xfrm>
          <a:prstGeom prst="rect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40C15AA-E296-48AE-857F-0589EEA69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9139" y="4859469"/>
            <a:ext cx="3924934" cy="490538"/>
          </a:xfrm>
          <a:prstGeom prst="rect">
            <a:avLst/>
          </a:prstGeom>
        </p:spPr>
        <p:txBody>
          <a:bodyPr/>
          <a:lstStyle>
            <a:lvl1pPr algn="r">
              <a:buNone/>
              <a:defRPr lang="en-US" sz="2400" b="1" kern="1200" dirty="0" smtClean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2BE5D7-9E35-49F8-A8E4-2093183A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139" y="1529685"/>
            <a:ext cx="3924934" cy="169563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95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1">
            <a:extLst>
              <a:ext uri="{FF2B5EF4-FFF2-40B4-BE49-F238E27FC236}">
                <a16:creationId xmlns:a16="http://schemas.microsoft.com/office/drawing/2014/main" id="{75D96571-69F8-475F-A910-ECC1834250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Oval 2" descr="Tall office building looking up">
            <a:extLst>
              <a:ext uri="{FF2B5EF4-FFF2-40B4-BE49-F238E27FC236}">
                <a16:creationId xmlns:a16="http://schemas.microsoft.com/office/drawing/2014/main" id="{CD4C2457-AECB-4015-9FE4-CCBC516AA9EE}"/>
              </a:ext>
            </a:extLst>
          </p:cNvPr>
          <p:cNvSpPr/>
          <p:nvPr userDrawn="1"/>
        </p:nvSpPr>
        <p:spPr>
          <a:xfrm>
            <a:off x="3352800" y="685800"/>
            <a:ext cx="5486400" cy="5486400"/>
          </a:xfrm>
          <a:prstGeom prst="ellipse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9A018F-D11C-4B07-9830-8336B27A18AD}"/>
              </a:ext>
            </a:extLst>
          </p:cNvPr>
          <p:cNvSpPr/>
          <p:nvPr userDrawn="1"/>
        </p:nvSpPr>
        <p:spPr>
          <a:xfrm>
            <a:off x="8138160" y="5669280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209A32-FE17-4457-B02B-0A1DB9B8ADB1}"/>
              </a:ext>
            </a:extLst>
          </p:cNvPr>
          <p:cNvSpPr/>
          <p:nvPr userDrawn="1"/>
        </p:nvSpPr>
        <p:spPr>
          <a:xfrm>
            <a:off x="2915463" y="1295169"/>
            <a:ext cx="692878" cy="69287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585A541-0EDE-4213-AE62-4D909E8EB7F5}"/>
              </a:ext>
            </a:extLst>
          </p:cNvPr>
          <p:cNvSpPr/>
          <p:nvPr userDrawn="1"/>
        </p:nvSpPr>
        <p:spPr>
          <a:xfrm>
            <a:off x="3398520" y="904895"/>
            <a:ext cx="251460" cy="2514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CBFD020D-881A-48D8-BDA8-55C7B95C59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7927" y="4609453"/>
            <a:ext cx="3924934" cy="490538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lang="en-US" sz="2000" b="1" kern="1200" dirty="0" smtClean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687A5-0BDD-45B2-A892-542449E3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678" y="1988047"/>
            <a:ext cx="4007183" cy="2374194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0"/>
              </a:spcBef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2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4AA38E8C-A334-4183-8ABC-112B8517F4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2044700"/>
            <a:ext cx="4275138" cy="35607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sz="2000"/>
            </a:lvl1pPr>
            <a:lvl2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2pPr>
            <a:lvl3pPr>
              <a:buClr>
                <a:schemeClr val="accent4"/>
              </a:buClr>
              <a:buFont typeface="Wingdings" panose="05000000000000000000" pitchFamily="2" charset="2"/>
              <a:buChar char="§"/>
              <a:defRPr sz="1600"/>
            </a:lvl3pPr>
            <a:lvl4pPr>
              <a:buClr>
                <a:schemeClr val="accent4"/>
              </a:buClr>
              <a:buFont typeface="Wingdings" panose="05000000000000000000" pitchFamily="2" charset="2"/>
              <a:buChar char="§"/>
              <a:defRPr sz="1600"/>
            </a:lvl4pPr>
            <a:lvl5pPr>
              <a:buClr>
                <a:schemeClr val="accent4"/>
              </a:buClr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0624A4-5116-4AAF-8C31-C25D1DB16FEC}"/>
              </a:ext>
            </a:extLst>
          </p:cNvPr>
          <p:cNvSpPr/>
          <p:nvPr userDrawn="1"/>
        </p:nvSpPr>
        <p:spPr>
          <a:xfrm>
            <a:off x="9354457" y="5363987"/>
            <a:ext cx="457200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07EC8A-6024-4DEA-9C4D-AE4228E17854}"/>
              </a:ext>
            </a:extLst>
          </p:cNvPr>
          <p:cNvSpPr/>
          <p:nvPr userDrawn="1"/>
        </p:nvSpPr>
        <p:spPr>
          <a:xfrm>
            <a:off x="6692791" y="1699889"/>
            <a:ext cx="319749" cy="3197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8FAEF-DF78-48CC-AEEF-F9B802055C05}"/>
              </a:ext>
            </a:extLst>
          </p:cNvPr>
          <p:cNvSpPr/>
          <p:nvPr userDrawn="1"/>
        </p:nvSpPr>
        <p:spPr>
          <a:xfrm>
            <a:off x="9354457" y="5897738"/>
            <a:ext cx="179977" cy="1799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66F72D6-AEEE-4CF3-8136-F6782F1E4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0227" y="786181"/>
            <a:ext cx="4441372" cy="5393036"/>
          </a:xfrm>
          <a:custGeom>
            <a:avLst/>
            <a:gdLst>
              <a:gd name="connsiteX0" fmla="*/ 0 w 4441372"/>
              <a:gd name="connsiteY0" fmla="*/ 3188969 h 5393036"/>
              <a:gd name="connsiteX1" fmla="*/ 2173516 w 4441372"/>
              <a:gd name="connsiteY1" fmla="*/ 3188969 h 5393036"/>
              <a:gd name="connsiteX2" fmla="*/ 2173516 w 4441372"/>
              <a:gd name="connsiteY2" fmla="*/ 5393036 h 5393036"/>
              <a:gd name="connsiteX3" fmla="*/ 0 w 4441372"/>
              <a:gd name="connsiteY3" fmla="*/ 5393036 h 5393036"/>
              <a:gd name="connsiteX4" fmla="*/ 2267856 w 4441372"/>
              <a:gd name="connsiteY4" fmla="*/ 2293018 h 5393036"/>
              <a:gd name="connsiteX5" fmla="*/ 4441372 w 4441372"/>
              <a:gd name="connsiteY5" fmla="*/ 2293018 h 5393036"/>
              <a:gd name="connsiteX6" fmla="*/ 4441372 w 4441372"/>
              <a:gd name="connsiteY6" fmla="*/ 4497085 h 5393036"/>
              <a:gd name="connsiteX7" fmla="*/ 2267856 w 4441372"/>
              <a:gd name="connsiteY7" fmla="*/ 4497085 h 5393036"/>
              <a:gd name="connsiteX8" fmla="*/ 0 w 4441372"/>
              <a:gd name="connsiteY8" fmla="*/ 906837 h 5393036"/>
              <a:gd name="connsiteX9" fmla="*/ 2173516 w 4441372"/>
              <a:gd name="connsiteY9" fmla="*/ 906837 h 5393036"/>
              <a:gd name="connsiteX10" fmla="*/ 2173516 w 4441372"/>
              <a:gd name="connsiteY10" fmla="*/ 3110904 h 5393036"/>
              <a:gd name="connsiteX11" fmla="*/ 0 w 4441372"/>
              <a:gd name="connsiteY11" fmla="*/ 3110904 h 5393036"/>
              <a:gd name="connsiteX12" fmla="*/ 2267856 w 4441372"/>
              <a:gd name="connsiteY12" fmla="*/ 0 h 5393036"/>
              <a:gd name="connsiteX13" fmla="*/ 4441372 w 4441372"/>
              <a:gd name="connsiteY13" fmla="*/ 0 h 5393036"/>
              <a:gd name="connsiteX14" fmla="*/ 4441372 w 4441372"/>
              <a:gd name="connsiteY14" fmla="*/ 2204067 h 5393036"/>
              <a:gd name="connsiteX15" fmla="*/ 2267856 w 4441372"/>
              <a:gd name="connsiteY15" fmla="*/ 2204067 h 539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1372" h="5393036">
                <a:moveTo>
                  <a:pt x="0" y="3188969"/>
                </a:moveTo>
                <a:lnTo>
                  <a:pt x="2173516" y="3188969"/>
                </a:lnTo>
                <a:lnTo>
                  <a:pt x="2173516" y="5393036"/>
                </a:lnTo>
                <a:lnTo>
                  <a:pt x="0" y="5393036"/>
                </a:lnTo>
                <a:close/>
                <a:moveTo>
                  <a:pt x="2267856" y="2293018"/>
                </a:moveTo>
                <a:lnTo>
                  <a:pt x="4441372" y="2293018"/>
                </a:lnTo>
                <a:lnTo>
                  <a:pt x="4441372" y="4497085"/>
                </a:lnTo>
                <a:lnTo>
                  <a:pt x="2267856" y="4497085"/>
                </a:lnTo>
                <a:close/>
                <a:moveTo>
                  <a:pt x="0" y="906837"/>
                </a:moveTo>
                <a:lnTo>
                  <a:pt x="2173516" y="906837"/>
                </a:lnTo>
                <a:lnTo>
                  <a:pt x="2173516" y="3110904"/>
                </a:lnTo>
                <a:lnTo>
                  <a:pt x="0" y="3110904"/>
                </a:lnTo>
                <a:close/>
                <a:moveTo>
                  <a:pt x="2267856" y="0"/>
                </a:moveTo>
                <a:lnTo>
                  <a:pt x="4441372" y="0"/>
                </a:lnTo>
                <a:lnTo>
                  <a:pt x="4441372" y="2204067"/>
                </a:lnTo>
                <a:lnTo>
                  <a:pt x="2267856" y="220406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DADC7-BE21-4434-A6E4-BAF80900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37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4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4FAA9D0-7C9C-4043-9931-A15819ABB9B5}"/>
              </a:ext>
            </a:extLst>
          </p:cNvPr>
          <p:cNvSpPr/>
          <p:nvPr userDrawn="1"/>
        </p:nvSpPr>
        <p:spPr>
          <a:xfrm>
            <a:off x="7362825" y="443263"/>
            <a:ext cx="361950" cy="3619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32AB2D-843E-4B5F-8793-6A263DA356BB}"/>
              </a:ext>
            </a:extLst>
          </p:cNvPr>
          <p:cNvSpPr/>
          <p:nvPr userDrawn="1"/>
        </p:nvSpPr>
        <p:spPr>
          <a:xfrm>
            <a:off x="11007246" y="5605994"/>
            <a:ext cx="654227" cy="6542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75A12B-C399-4072-BD69-D872D2C2AD1F}"/>
              </a:ext>
            </a:extLst>
          </p:cNvPr>
          <p:cNvSpPr/>
          <p:nvPr userDrawn="1"/>
        </p:nvSpPr>
        <p:spPr>
          <a:xfrm>
            <a:off x="10683791" y="6132439"/>
            <a:ext cx="251152" cy="251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23AE48B-50E9-4BEA-B66A-B2D2B9CCFE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3416" y="624239"/>
            <a:ext cx="5855754" cy="5631571"/>
          </a:xfrm>
          <a:custGeom>
            <a:avLst/>
            <a:gdLst>
              <a:gd name="connsiteX0" fmla="*/ 3433020 w 5855754"/>
              <a:gd name="connsiteY0" fmla="*/ 786103 h 5631571"/>
              <a:gd name="connsiteX1" fmla="*/ 5855754 w 5855754"/>
              <a:gd name="connsiteY1" fmla="*/ 3208837 h 5631571"/>
              <a:gd name="connsiteX2" fmla="*/ 3433020 w 5855754"/>
              <a:gd name="connsiteY2" fmla="*/ 5631571 h 5631571"/>
              <a:gd name="connsiteX3" fmla="*/ 1010286 w 5855754"/>
              <a:gd name="connsiteY3" fmla="*/ 3208837 h 5631571"/>
              <a:gd name="connsiteX4" fmla="*/ 3433020 w 5855754"/>
              <a:gd name="connsiteY4" fmla="*/ 786103 h 5631571"/>
              <a:gd name="connsiteX5" fmla="*/ 828675 w 5855754"/>
              <a:gd name="connsiteY5" fmla="*/ 0 h 5631571"/>
              <a:gd name="connsiteX6" fmla="*/ 1657350 w 5855754"/>
              <a:gd name="connsiteY6" fmla="*/ 828675 h 5631571"/>
              <a:gd name="connsiteX7" fmla="*/ 828675 w 5855754"/>
              <a:gd name="connsiteY7" fmla="*/ 1657350 h 5631571"/>
              <a:gd name="connsiteX8" fmla="*/ 0 w 5855754"/>
              <a:gd name="connsiteY8" fmla="*/ 828675 h 5631571"/>
              <a:gd name="connsiteX9" fmla="*/ 828675 w 5855754"/>
              <a:gd name="connsiteY9" fmla="*/ 0 h 563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5754" h="5631571">
                <a:moveTo>
                  <a:pt x="3433020" y="786103"/>
                </a:moveTo>
                <a:cubicBezTo>
                  <a:pt x="4771059" y="786103"/>
                  <a:pt x="5855754" y="1870798"/>
                  <a:pt x="5855754" y="3208837"/>
                </a:cubicBezTo>
                <a:cubicBezTo>
                  <a:pt x="5855754" y="4546876"/>
                  <a:pt x="4771059" y="5631571"/>
                  <a:pt x="3433020" y="5631571"/>
                </a:cubicBezTo>
                <a:cubicBezTo>
                  <a:pt x="2094981" y="5631571"/>
                  <a:pt x="1010286" y="4546876"/>
                  <a:pt x="1010286" y="3208837"/>
                </a:cubicBezTo>
                <a:cubicBezTo>
                  <a:pt x="1010286" y="1870798"/>
                  <a:pt x="2094981" y="786103"/>
                  <a:pt x="3433020" y="786103"/>
                </a:cubicBezTo>
                <a:close/>
                <a:moveTo>
                  <a:pt x="828675" y="0"/>
                </a:moveTo>
                <a:cubicBezTo>
                  <a:pt x="1286340" y="0"/>
                  <a:pt x="1657350" y="371010"/>
                  <a:pt x="1657350" y="828675"/>
                </a:cubicBezTo>
                <a:cubicBezTo>
                  <a:pt x="1657350" y="1286340"/>
                  <a:pt x="1286340" y="1657350"/>
                  <a:pt x="828675" y="1657350"/>
                </a:cubicBezTo>
                <a:cubicBezTo>
                  <a:pt x="371010" y="1657350"/>
                  <a:pt x="0" y="1286340"/>
                  <a:pt x="0" y="828675"/>
                </a:cubicBezTo>
                <a:cubicBezTo>
                  <a:pt x="0" y="371010"/>
                  <a:pt x="371010" y="0"/>
                  <a:pt x="82867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82D3E62-6D1A-4E9D-BE54-2EED9BF429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2044700"/>
            <a:ext cx="4275138" cy="3560763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chemeClr val="accent4"/>
              </a:buClr>
              <a:buFont typeface="Wingdings" panose="05000000000000000000" pitchFamily="2" charset="2"/>
              <a:buChar char="§"/>
              <a:defRPr sz="2000"/>
            </a:lvl1pPr>
            <a:lvl2pPr>
              <a:buClr>
                <a:schemeClr val="accent4"/>
              </a:buClr>
              <a:buFont typeface="Wingdings" panose="05000000000000000000" pitchFamily="2" charset="2"/>
              <a:buChar char="§"/>
              <a:defRPr sz="2000"/>
            </a:lvl2pPr>
            <a:lvl3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3pPr>
            <a:lvl4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4pPr>
            <a:lvl5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B8F0E5-B89F-48AD-87BD-534EA946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7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3CD802-D0A0-4EAC-8222-78FFDDD76A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39392"/>
            <a:ext cx="10515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CB8BF-DA17-4856-91E9-77C601F2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5000"/>
            <a:ext cx="10515600" cy="700115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89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DA3C6F-5F6A-4D64-8BFE-AFFF58B1A0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2871" y="4141999"/>
            <a:ext cx="4220845" cy="861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>
              <a:buNone/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AC159667-7690-4645-986D-BE501438455F}"/>
              </a:ext>
            </a:extLst>
          </p:cNvPr>
          <p:cNvSpPr/>
          <p:nvPr userDrawn="1"/>
        </p:nvSpPr>
        <p:spPr>
          <a:xfrm>
            <a:off x="740309" y="1382809"/>
            <a:ext cx="1229566" cy="1059971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4667EE4-E77F-453B-BF8B-B1EE2AE80715}"/>
              </a:ext>
            </a:extLst>
          </p:cNvPr>
          <p:cNvSpPr/>
          <p:nvPr userDrawn="1"/>
        </p:nvSpPr>
        <p:spPr>
          <a:xfrm>
            <a:off x="3755031" y="1194620"/>
            <a:ext cx="1666162" cy="143634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FC050232-A229-425F-BFC8-D50374F2D171}"/>
              </a:ext>
            </a:extLst>
          </p:cNvPr>
          <p:cNvSpPr/>
          <p:nvPr userDrawn="1"/>
        </p:nvSpPr>
        <p:spPr>
          <a:xfrm>
            <a:off x="3804994" y="5233183"/>
            <a:ext cx="718261" cy="619191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53E4EBC7-340A-43A5-9E23-4B73A6F700B6}"/>
              </a:ext>
            </a:extLst>
          </p:cNvPr>
          <p:cNvSpPr/>
          <p:nvPr userDrawn="1"/>
        </p:nvSpPr>
        <p:spPr>
          <a:xfrm>
            <a:off x="1837838" y="1101306"/>
            <a:ext cx="651613" cy="561736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ED0E31A-F0A3-481D-8D9C-E3C4531FD2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1515" y="1914044"/>
            <a:ext cx="3993624" cy="3617848"/>
          </a:xfrm>
          <a:custGeom>
            <a:avLst/>
            <a:gdLst>
              <a:gd name="connsiteX0" fmla="*/ 1223161 w 3993624"/>
              <a:gd name="connsiteY0" fmla="*/ 2354088 h 3617848"/>
              <a:gd name="connsiteX1" fmla="*/ 2057242 w 3993624"/>
              <a:gd name="connsiteY1" fmla="*/ 2354088 h 3617848"/>
              <a:gd name="connsiteX2" fmla="*/ 2373182 w 3993624"/>
              <a:gd name="connsiteY2" fmla="*/ 2985968 h 3617848"/>
              <a:gd name="connsiteX3" fmla="*/ 2057242 w 3993624"/>
              <a:gd name="connsiteY3" fmla="*/ 3617848 h 3617848"/>
              <a:gd name="connsiteX4" fmla="*/ 1223161 w 3993624"/>
              <a:gd name="connsiteY4" fmla="*/ 3617848 h 3617848"/>
              <a:gd name="connsiteX5" fmla="*/ 907221 w 3993624"/>
              <a:gd name="connsiteY5" fmla="*/ 2985968 h 3617848"/>
              <a:gd name="connsiteX6" fmla="*/ 2569631 w 3993624"/>
              <a:gd name="connsiteY6" fmla="*/ 1425984 h 3617848"/>
              <a:gd name="connsiteX7" fmla="*/ 3602417 w 3993624"/>
              <a:gd name="connsiteY7" fmla="*/ 1425984 h 3617848"/>
              <a:gd name="connsiteX8" fmla="*/ 3993624 w 3993624"/>
              <a:gd name="connsiteY8" fmla="*/ 2208398 h 3617848"/>
              <a:gd name="connsiteX9" fmla="*/ 3602417 w 3993624"/>
              <a:gd name="connsiteY9" fmla="*/ 2990812 h 3617848"/>
              <a:gd name="connsiteX10" fmla="*/ 2569631 w 3993624"/>
              <a:gd name="connsiteY10" fmla="*/ 2990812 h 3617848"/>
              <a:gd name="connsiteX11" fmla="*/ 2178424 w 3993624"/>
              <a:gd name="connsiteY11" fmla="*/ 2208398 h 3617848"/>
              <a:gd name="connsiteX12" fmla="*/ 551406 w 3993624"/>
              <a:gd name="connsiteY12" fmla="*/ 0 h 3617848"/>
              <a:gd name="connsiteX13" fmla="*/ 2007117 w 3993624"/>
              <a:gd name="connsiteY13" fmla="*/ 0 h 3617848"/>
              <a:gd name="connsiteX14" fmla="*/ 2558523 w 3993624"/>
              <a:gd name="connsiteY14" fmla="*/ 1102811 h 3617848"/>
              <a:gd name="connsiteX15" fmla="*/ 2007117 w 3993624"/>
              <a:gd name="connsiteY15" fmla="*/ 2205622 h 3617848"/>
              <a:gd name="connsiteX16" fmla="*/ 551406 w 3993624"/>
              <a:gd name="connsiteY16" fmla="*/ 2205622 h 3617848"/>
              <a:gd name="connsiteX17" fmla="*/ 0 w 3993624"/>
              <a:gd name="connsiteY17" fmla="*/ 1102811 h 361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93624" h="3617848">
                <a:moveTo>
                  <a:pt x="1223161" y="2354088"/>
                </a:moveTo>
                <a:lnTo>
                  <a:pt x="2057242" y="2354088"/>
                </a:lnTo>
                <a:lnTo>
                  <a:pt x="2373182" y="2985968"/>
                </a:lnTo>
                <a:lnTo>
                  <a:pt x="2057242" y="3617848"/>
                </a:lnTo>
                <a:lnTo>
                  <a:pt x="1223161" y="3617848"/>
                </a:lnTo>
                <a:lnTo>
                  <a:pt x="907221" y="2985968"/>
                </a:lnTo>
                <a:close/>
                <a:moveTo>
                  <a:pt x="2569631" y="1425984"/>
                </a:moveTo>
                <a:lnTo>
                  <a:pt x="3602417" y="1425984"/>
                </a:lnTo>
                <a:lnTo>
                  <a:pt x="3993624" y="2208398"/>
                </a:lnTo>
                <a:lnTo>
                  <a:pt x="3602417" y="2990812"/>
                </a:lnTo>
                <a:lnTo>
                  <a:pt x="2569631" y="2990812"/>
                </a:lnTo>
                <a:lnTo>
                  <a:pt x="2178424" y="2208398"/>
                </a:lnTo>
                <a:close/>
                <a:moveTo>
                  <a:pt x="551406" y="0"/>
                </a:moveTo>
                <a:lnTo>
                  <a:pt x="2007117" y="0"/>
                </a:lnTo>
                <a:lnTo>
                  <a:pt x="2558523" y="1102811"/>
                </a:lnTo>
                <a:lnTo>
                  <a:pt x="2007117" y="2205622"/>
                </a:lnTo>
                <a:lnTo>
                  <a:pt x="551406" y="2205622"/>
                </a:lnTo>
                <a:lnTo>
                  <a:pt x="0" y="11028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E68100-C56F-4515-A4FD-3F301797E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871" y="2050552"/>
            <a:ext cx="4998720" cy="174898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3056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CF421413-161E-4B36-B693-FB38DF14ED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53508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B5D207AE-9C9C-410A-9F31-2402BAD6DDF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15921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DE3344FC-C4DE-481F-9C31-667EDD563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02465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59094D7D-3613-49C1-BB58-A65B41A9738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840051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FE87B7-32A4-4C7F-9AAF-37688E64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47700"/>
            <a:ext cx="11340000" cy="700114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Click to edit Master title style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476CA45F-A66A-4AD8-A004-10DB55A5D7B2}"/>
              </a:ext>
            </a:extLst>
          </p:cNvPr>
          <p:cNvSpPr/>
          <p:nvPr userDrawn="1"/>
        </p:nvSpPr>
        <p:spPr>
          <a:xfrm>
            <a:off x="546669" y="3467555"/>
            <a:ext cx="458268" cy="39505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27A66A3D-2437-4015-9F5F-380C4D23D83C}"/>
              </a:ext>
            </a:extLst>
          </p:cNvPr>
          <p:cNvSpPr/>
          <p:nvPr userDrawn="1"/>
        </p:nvSpPr>
        <p:spPr>
          <a:xfrm>
            <a:off x="11113337" y="2394722"/>
            <a:ext cx="358391" cy="308958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FFB14F3B-E7EF-4546-8D74-71FFB45C77C0}"/>
              </a:ext>
            </a:extLst>
          </p:cNvPr>
          <p:cNvSpPr/>
          <p:nvPr userDrawn="1"/>
        </p:nvSpPr>
        <p:spPr>
          <a:xfrm>
            <a:off x="10882649" y="2202202"/>
            <a:ext cx="230688" cy="198869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91F943B-ED0D-49A1-844A-E23BA9A487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668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9AC6B9A8-053C-4828-B705-901C6018F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692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BBA6FD52-E179-41F8-AE78-9AF3D65F28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9482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49A82AB-D328-4DB0-841B-186884119E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9483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4E23D5D-9866-48F9-8E08-DD2DBE4C4E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32296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E671C9E6-A1A5-4EE5-8642-94AA7635DB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9201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DF6BB5C9-B678-435A-830F-4C10EB1A95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5110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1861EC87-A9E2-4FC3-B8BC-06C520B8A1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75111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C3EDE91-631F-4947-94DC-557685FD23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17923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8FDDBEF4-1329-49DF-B043-D51B34F5EE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17923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BDB3FD3-4F52-4E28-B639-5F73070E47D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8337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6BB16225-AC51-4525-A1E8-438B8B0B73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739655" y="2117897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Content Placeholder 39">
            <a:extLst>
              <a:ext uri="{FF2B5EF4-FFF2-40B4-BE49-F238E27FC236}">
                <a16:creationId xmlns:a16="http://schemas.microsoft.com/office/drawing/2014/main" id="{6EC38F38-5935-49D5-AA85-4182E82D6F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39655" y="4724146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Content Placeholder 39">
            <a:extLst>
              <a:ext uri="{FF2B5EF4-FFF2-40B4-BE49-F238E27FC236}">
                <a16:creationId xmlns:a16="http://schemas.microsoft.com/office/drawing/2014/main" id="{51C9D5ED-A19A-42A1-9200-C77E39E6F5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739655" y="3420892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Content Placeholder 39">
            <a:extLst>
              <a:ext uri="{FF2B5EF4-FFF2-40B4-BE49-F238E27FC236}">
                <a16:creationId xmlns:a16="http://schemas.microsoft.com/office/drawing/2014/main" id="{47A95437-77F3-4E2C-8470-57587793A1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93865" y="2117897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4" name="Content Placeholder 39">
            <a:extLst>
              <a:ext uri="{FF2B5EF4-FFF2-40B4-BE49-F238E27FC236}">
                <a16:creationId xmlns:a16="http://schemas.microsoft.com/office/drawing/2014/main" id="{CB1EA2BE-D294-486E-88F0-2AA9518A6E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493865" y="4724146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Content Placeholder 39">
            <a:extLst>
              <a:ext uri="{FF2B5EF4-FFF2-40B4-BE49-F238E27FC236}">
                <a16:creationId xmlns:a16="http://schemas.microsoft.com/office/drawing/2014/main" id="{108734A0-880E-44E2-858F-7AA6C6B0A5A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493865" y="3420892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CED4CD-5348-488E-A883-0486DD57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10693400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0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1AD702D-965C-40E9-8D23-D82E2CFA9E61}"/>
              </a:ext>
            </a:extLst>
          </p:cNvPr>
          <p:cNvSpPr txBox="1">
            <a:spLocks/>
          </p:cNvSpPr>
          <p:nvPr userDrawn="1"/>
        </p:nvSpPr>
        <p:spPr>
          <a:xfrm>
            <a:off x="660396" y="6378906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BD5F78-1C10-49D6-8616-C9F20406C112}" type="datetime1">
              <a:rPr lang="en-US" sz="1100" smtClean="0">
                <a:solidFill>
                  <a:schemeClr val="accent2"/>
                </a:solidFill>
              </a:rPr>
              <a:pPr/>
              <a:t>7/10/24</a:t>
            </a:fld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E0959-6855-4447-BAEC-D32B47712F07}"/>
              </a:ext>
            </a:extLst>
          </p:cNvPr>
          <p:cNvSpPr txBox="1">
            <a:spLocks/>
          </p:cNvSpPr>
          <p:nvPr userDrawn="1"/>
        </p:nvSpPr>
        <p:spPr>
          <a:xfrm>
            <a:off x="1445526" y="6378906"/>
            <a:ext cx="411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accent2"/>
                </a:solidFill>
              </a:rPr>
              <a:t>Annual Review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A05B6A-9124-4DBB-843A-84818A8F79FC}"/>
              </a:ext>
            </a:extLst>
          </p:cNvPr>
          <p:cNvSpPr txBox="1">
            <a:spLocks/>
          </p:cNvSpPr>
          <p:nvPr userDrawn="1"/>
        </p:nvSpPr>
        <p:spPr>
          <a:xfrm>
            <a:off x="8805338" y="6378906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18C1E5-FB55-42F5-BD6D-9CC153FCDBE6}" type="slidenum">
              <a:rPr lang="en-US" sz="1100" smtClean="0">
                <a:solidFill>
                  <a:schemeClr val="accent4"/>
                </a:solidFill>
              </a:rPr>
              <a:pPr algn="r"/>
              <a:t>‹#›</a:t>
            </a:fld>
            <a:endParaRPr lang="en-US" sz="11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88" r:id="rId3"/>
    <p:sldLayoutId id="2147483681" r:id="rId4"/>
    <p:sldLayoutId id="2147483680" r:id="rId5"/>
    <p:sldLayoutId id="2147483682" r:id="rId6"/>
    <p:sldLayoutId id="2147483677" r:id="rId7"/>
    <p:sldLayoutId id="2147483654" r:id="rId8"/>
    <p:sldLayoutId id="2147483685" r:id="rId9"/>
    <p:sldLayoutId id="2147483684" r:id="rId10"/>
    <p:sldLayoutId id="2147483686" r:id="rId11"/>
    <p:sldLayoutId id="2147483687" r:id="rId12"/>
    <p:sldLayoutId id="2147483675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lant, outdoor object&#10;&#10;Description automatically generated">
            <a:extLst>
              <a:ext uri="{FF2B5EF4-FFF2-40B4-BE49-F238E27FC236}">
                <a16:creationId xmlns:a16="http://schemas.microsoft.com/office/drawing/2014/main" id="{6282F342-DB49-B28F-04C5-B249211871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colorTemperature colorTemp="7284"/>
                    </a14:imgEffect>
                    <a14:imgEffect>
                      <a14:saturation sat="55000"/>
                    </a14:imgEffect>
                    <a14:imgEffect>
                      <a14:brightnessContrast bright="1000" contrast="6000"/>
                    </a14:imgEffect>
                  </a14:imgLayer>
                </a14:imgProps>
              </a:ext>
            </a:extLst>
          </a:blip>
          <a:srcRect t="4709" r="-1" b="22063"/>
          <a:stretch/>
        </p:blipFill>
        <p:spPr>
          <a:xfrm>
            <a:off x="24840" y="65932"/>
            <a:ext cx="12142315" cy="341502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blurRad="15703" stA="55853" endPos="70535" dist="20233" dir="5400000" sy="-100000" algn="bl" rotWithShape="0"/>
            <a:softEdge rad="0"/>
          </a:effectLst>
        </p:spPr>
      </p:pic>
      <p:pic>
        <p:nvPicPr>
          <p:cNvPr id="23" name="Picture Placeholder 2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8946B1B5-3E7D-771F-0211-F1D0DD56B4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4086" r="4086"/>
          <a:stretch>
            <a:fillRect/>
          </a:stretch>
        </p:blipFill>
        <p:spPr>
          <a:xfrm>
            <a:off x="341014" y="5543561"/>
            <a:ext cx="2068286" cy="1163411"/>
          </a:xfr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38AF5374-EA50-4722-BB45-6C182E5A1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66400" y="903483"/>
            <a:ext cx="5859196" cy="5051033"/>
          </a:xfrm>
          <a:prstGeom prst="hexagon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837CEB-1A69-4F72-95D4-054D82F0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996" y="2157290"/>
            <a:ext cx="5088004" cy="1566514"/>
          </a:xfrm>
        </p:spPr>
        <p:txBody>
          <a:bodyPr/>
          <a:lstStyle/>
          <a:p>
            <a:pPr lvl="0" algn="ctr"/>
            <a:r>
              <a:rPr lang="en-US" sz="3200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Bell MT" panose="02020503060305020303" pitchFamily="18" charset="77"/>
              </a:rPr>
              <a:t>Updates on The Expected Yield Estimates of Bound Planets for Roman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Bell MT" panose="02020503060305020303" pitchFamily="18" charset="77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6DF5064-7AAC-4887-9BD5-FB6BC40A6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2334" y="4512233"/>
            <a:ext cx="2285892" cy="487034"/>
          </a:xfrm>
        </p:spPr>
        <p:txBody>
          <a:bodyPr/>
          <a:lstStyle/>
          <a:p>
            <a:pPr algn="ctr"/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ell MT" panose="02020503060305020303" pitchFamily="18" charset="77"/>
              </a:rPr>
              <a:t>Farzaneh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ll MT" panose="02020503060305020303" pitchFamily="18" charset="77"/>
              </a:rPr>
              <a:t>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ell MT" panose="02020503060305020303" pitchFamily="18" charset="77"/>
              </a:rPr>
              <a:t>Zohrabi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Bell MT" panose="02020503060305020303" pitchFamily="18" charset="77"/>
            </a:endParaRPr>
          </a:p>
          <a:p>
            <a:pPr algn="ctr"/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ll MT" panose="02020503060305020303" pitchFamily="18" charset="77"/>
              </a:rPr>
              <a:t>Emerson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Bell MT" panose="02020503060305020303" pitchFamily="18" charset="77"/>
              </a:rPr>
              <a:t>Gehr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Bell MT" panose="02020503060305020303" pitchFamily="18" charset="77"/>
            </a:endParaRPr>
          </a:p>
          <a:p>
            <a:pPr algn="ctr"/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Bell MT" panose="02020503060305020303" pitchFamily="18" charset="77"/>
              </a:rPr>
              <a:t>Matthew Penny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35FAA64B-9D7A-4109-97E0-B0BAA29C4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74278" y="5753530"/>
            <a:ext cx="651613" cy="561736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0A0E61B-8139-47E5-862B-C6D87AFF3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55521" y="2751804"/>
            <a:ext cx="785546" cy="677196"/>
          </a:xfrm>
          <a:prstGeom prst="hexagon">
            <a:avLst/>
          </a:prstGeom>
          <a:solidFill>
            <a:schemeClr val="accent1">
              <a:lumMod val="40000"/>
              <a:lumOff val="6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B06F39E4-24A5-44F2-BD9A-7E8C8AF2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21783" y="671564"/>
            <a:ext cx="392774" cy="338599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62F7433A-0BB9-4B38-A96F-AB1B77772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5398" y="3344350"/>
            <a:ext cx="196388" cy="169300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9839246-A094-56C9-A18C-766F5DA81FD5}"/>
              </a:ext>
            </a:extLst>
          </p:cNvPr>
          <p:cNvSpPr txBox="1">
            <a:spLocks/>
          </p:cNvSpPr>
          <p:nvPr/>
        </p:nvSpPr>
        <p:spPr>
          <a:xfrm>
            <a:off x="4469535" y="5542866"/>
            <a:ext cx="1732249" cy="356969"/>
          </a:xfrm>
          <a:prstGeom prst="rect">
            <a:avLst/>
          </a:prstGeom>
        </p:spPr>
        <p:txBody>
          <a:bodyPr anchor="b"/>
          <a:lstStyle>
            <a:lvl1pPr marL="266700" indent="-2667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ell MT" panose="02020503060305020303" pitchFamily="18" charset="77"/>
              </a:rPr>
              <a:t>Caltech - July2024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6B105C6E-B0F7-45F8-AF37-67E31837E49E}"/>
              </a:ext>
            </a:extLst>
          </p:cNvPr>
          <p:cNvSpPr txBox="1">
            <a:spLocks/>
          </p:cNvSpPr>
          <p:nvPr/>
        </p:nvSpPr>
        <p:spPr>
          <a:xfrm>
            <a:off x="4247737" y="5116792"/>
            <a:ext cx="3594031" cy="487034"/>
          </a:xfrm>
          <a:prstGeom prst="rect">
            <a:avLst/>
          </a:prstGeom>
        </p:spPr>
        <p:txBody>
          <a:bodyPr anchor="b"/>
          <a:lstStyle>
            <a:lvl1pPr marL="266700" indent="-2667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Bell MT" panose="02020503060305020303" pitchFamily="18" charset="77"/>
              </a:rPr>
              <a:t>Challenging theory with Roman</a:t>
            </a:r>
          </a:p>
        </p:txBody>
      </p:sp>
      <p:pic>
        <p:nvPicPr>
          <p:cNvPr id="25" name="Picture 24" descr="A logo with white squares&#10;&#10;Description automatically generated">
            <a:extLst>
              <a:ext uri="{FF2B5EF4-FFF2-40B4-BE49-F238E27FC236}">
                <a16:creationId xmlns:a16="http://schemas.microsoft.com/office/drawing/2014/main" id="{B5D62387-FD4D-1C26-B562-48C14725C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385" y="5273891"/>
            <a:ext cx="179361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9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711110-503B-C01E-AF9B-F798CC8E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1819" y="-92363"/>
            <a:ext cx="8257309" cy="1302327"/>
          </a:xfrm>
        </p:spPr>
        <p:txBody>
          <a:bodyPr/>
          <a:lstStyle/>
          <a:p>
            <a:r>
              <a:rPr lang="en-US" sz="3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Fisher Uncertainties Distributions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EA0B57-9DBF-EB0E-0CB9-B1A70EDF8CB3}"/>
              </a:ext>
            </a:extLst>
          </p:cNvPr>
          <p:cNvCxnSpPr>
            <a:cxnSpLocks/>
          </p:cNvCxnSpPr>
          <p:nvPr/>
        </p:nvCxnSpPr>
        <p:spPr>
          <a:xfrm>
            <a:off x="665018" y="969818"/>
            <a:ext cx="54309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CD4A61-375D-A02A-BA13-9FC07ABD67C4}"/>
              </a:ext>
            </a:extLst>
          </p:cNvPr>
          <p:cNvCxnSpPr/>
          <p:nvPr/>
        </p:nvCxnSpPr>
        <p:spPr>
          <a:xfrm>
            <a:off x="11591636" y="1209964"/>
            <a:ext cx="0" cy="4729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306E94C-2872-13C0-C573-4AAB17663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3674"/>
            <a:ext cx="5905555" cy="4124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30FD41-D052-3677-B3C9-CD9DF8C8F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969818"/>
            <a:ext cx="6286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32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711110-503B-C01E-AF9B-F798CC8E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1819" y="-92363"/>
            <a:ext cx="8257309" cy="1302327"/>
          </a:xfrm>
        </p:spPr>
        <p:txBody>
          <a:bodyPr/>
          <a:lstStyle/>
          <a:p>
            <a:r>
              <a:rPr lang="en-US" sz="3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Fisher Uncertainties Distributions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EA0B57-9DBF-EB0E-0CB9-B1A70EDF8CB3}"/>
              </a:ext>
            </a:extLst>
          </p:cNvPr>
          <p:cNvCxnSpPr>
            <a:cxnSpLocks/>
          </p:cNvCxnSpPr>
          <p:nvPr/>
        </p:nvCxnSpPr>
        <p:spPr>
          <a:xfrm>
            <a:off x="665018" y="969818"/>
            <a:ext cx="54309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CD4A61-375D-A02A-BA13-9FC07ABD67C4}"/>
              </a:ext>
            </a:extLst>
          </p:cNvPr>
          <p:cNvCxnSpPr/>
          <p:nvPr/>
        </p:nvCxnSpPr>
        <p:spPr>
          <a:xfrm>
            <a:off x="11591636" y="1209964"/>
            <a:ext cx="0" cy="4729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0404651-8DAC-CE55-30B9-56AA4984E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20" y="1038225"/>
            <a:ext cx="6164680" cy="4305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0ECA74-B434-6C99-81C9-55DD337A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8649"/>
            <a:ext cx="6027303" cy="42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22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711110-503B-C01E-AF9B-F798CC8E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1819" y="-92363"/>
            <a:ext cx="8257309" cy="1302327"/>
          </a:xfrm>
        </p:spPr>
        <p:txBody>
          <a:bodyPr/>
          <a:lstStyle/>
          <a:p>
            <a:r>
              <a:rPr lang="en-US" sz="3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Fisher Uncertainties Distributions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EA0B57-9DBF-EB0E-0CB9-B1A70EDF8CB3}"/>
              </a:ext>
            </a:extLst>
          </p:cNvPr>
          <p:cNvCxnSpPr>
            <a:cxnSpLocks/>
          </p:cNvCxnSpPr>
          <p:nvPr/>
        </p:nvCxnSpPr>
        <p:spPr>
          <a:xfrm>
            <a:off x="665018" y="969818"/>
            <a:ext cx="54309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CD4A61-375D-A02A-BA13-9FC07ABD67C4}"/>
              </a:ext>
            </a:extLst>
          </p:cNvPr>
          <p:cNvCxnSpPr/>
          <p:nvPr/>
        </p:nvCxnSpPr>
        <p:spPr>
          <a:xfrm>
            <a:off x="11591636" y="1209964"/>
            <a:ext cx="0" cy="4729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C6163A3-C20E-1A2A-8779-64C904A2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199"/>
            <a:ext cx="5891918" cy="4114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61DC4C-A098-F038-33E7-DB0AC6246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1057275"/>
            <a:ext cx="6286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92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exagon 19">
            <a:extLst>
              <a:ext uri="{FF2B5EF4-FFF2-40B4-BE49-F238E27FC236}">
                <a16:creationId xmlns:a16="http://schemas.microsoft.com/office/drawing/2014/main" id="{184F3FD5-57F6-429C-8A79-BC3E161F9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362" y="2277832"/>
            <a:ext cx="685800" cy="604157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8931DDA4-6E0A-4CD6-92DA-3787D0A64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4548" y="2277832"/>
            <a:ext cx="685800" cy="604157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8DC04250-3EFF-4260-841A-83A3745A3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12960" y="2277832"/>
            <a:ext cx="685800" cy="604157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70414E17-AF31-4773-9D9B-6F287966B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21558" y="2277832"/>
            <a:ext cx="685800" cy="604157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9A460E96-6DE9-4695-B9AA-33D872B9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30156" y="2277832"/>
            <a:ext cx="685800" cy="604157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73AA3A47-BB43-4280-BD7B-7095FEBBB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38754" y="2277832"/>
            <a:ext cx="685800" cy="604157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0D4AF445-4FAA-4F77-90FF-71B4790DF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7352" y="2277832"/>
            <a:ext cx="685800" cy="604157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5160F8B1-281B-40FE-913B-79806DCEB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55950" y="2277832"/>
            <a:ext cx="685800" cy="604157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12A74B3C-CA43-40B8-8377-A34C10C16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73146" y="2277832"/>
            <a:ext cx="685800" cy="604157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06F5B9A6-704C-47AE-B230-105F31223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1744" y="2277832"/>
            <a:ext cx="685800" cy="60415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C9ADA53C-9ACF-479A-B6E8-7BB006F0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0342" y="2277832"/>
            <a:ext cx="685800" cy="60415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4A4865DF-B1A5-4498-AB0B-F562ECEB9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98942" y="2277832"/>
            <a:ext cx="685800" cy="60415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8C20CF-C1EE-4092-B52D-FD4AB2AB250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Future work</a:t>
            </a:r>
            <a:endParaRPr 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4CA3F56-6B4F-4DFF-B133-DBA85DE68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2349" y="2578059"/>
            <a:ext cx="2506948" cy="223408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156482F-4317-491F-AFBA-E1AC4F3E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34200" y="2578060"/>
            <a:ext cx="2487168" cy="223408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4F6EFBC-D760-468D-9BF7-FAAD40BF5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6051" y="2578060"/>
            <a:ext cx="2487168" cy="22340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A80BA8B-9E64-46F6-BB41-F59F1B3E9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3692" y="2578060"/>
            <a:ext cx="2487168" cy="22340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097234-38E0-4114-A29F-508805824B65}"/>
              </a:ext>
            </a:extLst>
          </p:cNvPr>
          <p:cNvSpPr txBox="1"/>
          <p:nvPr/>
        </p:nvSpPr>
        <p:spPr>
          <a:xfrm>
            <a:off x="989441" y="3358599"/>
            <a:ext cx="2085110" cy="1333474"/>
          </a:xfrm>
          <a:prstGeom prst="rect">
            <a:avLst/>
          </a:prstGeom>
          <a:noFill/>
        </p:spPr>
        <p:txBody>
          <a:bodyPr wrap="square" rIns="0" rtlCol="0">
            <a:no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yield baseline with 8+1 fields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en-US" sz="18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en-US" sz="18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9E278-8976-4219-B8E5-16D2E65CD0E0}"/>
              </a:ext>
            </a:extLst>
          </p:cNvPr>
          <p:cNvSpPr txBox="1"/>
          <p:nvPr/>
        </p:nvSpPr>
        <p:spPr>
          <a:xfrm>
            <a:off x="3735228" y="3358599"/>
            <a:ext cx="2212989" cy="1609290"/>
          </a:xfrm>
          <a:prstGeom prst="rect">
            <a:avLst/>
          </a:prstGeom>
          <a:noFill/>
        </p:spPr>
        <p:txBody>
          <a:bodyPr wrap="square" rIns="0" rtlCol="0">
            <a:no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 cadences between 7.5 and 15 minutes (&amp; different fields)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60F69B-8088-4A76-862A-5DC3B7B099A1}"/>
              </a:ext>
            </a:extLst>
          </p:cNvPr>
          <p:cNvSpPr txBox="1"/>
          <p:nvPr/>
        </p:nvSpPr>
        <p:spPr>
          <a:xfrm>
            <a:off x="6452646" y="3358599"/>
            <a:ext cx="2085110" cy="1609290"/>
          </a:xfrm>
          <a:prstGeom prst="rect">
            <a:avLst/>
          </a:prstGeom>
          <a:noFill/>
        </p:spPr>
        <p:txBody>
          <a:bodyPr wrap="square" rIns="0" rtlCol="0">
            <a:no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 color filter choice and cadence (Blue: R062 &amp; Z087, Red: F184 &amp; K213)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673B4-C0B9-43A0-B642-C8D78A87A514}"/>
              </a:ext>
            </a:extLst>
          </p:cNvPr>
          <p:cNvSpPr txBox="1"/>
          <p:nvPr/>
        </p:nvSpPr>
        <p:spPr>
          <a:xfrm>
            <a:off x="9178440" y="3358599"/>
            <a:ext cx="2085110" cy="1609290"/>
          </a:xfrm>
          <a:prstGeom prst="rect">
            <a:avLst/>
          </a:prstGeom>
          <a:noFill/>
        </p:spPr>
        <p:txBody>
          <a:bodyPr wrap="square" rIns="0" rtlCol="0">
            <a:no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 of off-season low-cadence observations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6F2A0-27C8-58A7-13CF-EDB227619647}"/>
              </a:ext>
            </a:extLst>
          </p:cNvPr>
          <p:cNvSpPr txBox="1"/>
          <p:nvPr/>
        </p:nvSpPr>
        <p:spPr>
          <a:xfrm>
            <a:off x="687228" y="4967889"/>
            <a:ext cx="9371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New features: fisher matrix error estimates for bound planet properties, masses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25C4A80-FC68-91E3-9439-45BE96CDBD90}"/>
              </a:ext>
            </a:extLst>
          </p:cNvPr>
          <p:cNvSpPr/>
          <p:nvPr/>
        </p:nvSpPr>
        <p:spPr>
          <a:xfrm>
            <a:off x="11130" y="6077919"/>
            <a:ext cx="2895600" cy="78008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F992BF-7B30-B93D-5818-6E00C7A9EE1C}"/>
              </a:ext>
            </a:extLst>
          </p:cNvPr>
          <p:cNvSpPr txBox="1"/>
          <p:nvPr/>
        </p:nvSpPr>
        <p:spPr>
          <a:xfrm>
            <a:off x="3433159" y="1570389"/>
            <a:ext cx="5176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Roman Yield Simulations Plans</a:t>
            </a:r>
          </a:p>
        </p:txBody>
      </p:sp>
    </p:spTree>
    <p:extLst>
      <p:ext uri="{BB962C8B-B14F-4D97-AF65-F5344CB8AC3E}">
        <p14:creationId xmlns:p14="http://schemas.microsoft.com/office/powerpoint/2010/main" val="1856314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D6DC-1322-FD02-A14A-A5DA68E6D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72" y="358246"/>
            <a:ext cx="11340000" cy="700114"/>
          </a:xfrm>
        </p:spPr>
        <p:txBody>
          <a:bodyPr/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Georgia" panose="02040502050405020303" pitchFamily="18" charset="0"/>
              </a:rPr>
              <a:t>Play around with cadence and field selection at:</a:t>
            </a:r>
            <a:br>
              <a:rPr lang="en-US" sz="3200" dirty="0">
                <a:solidFill>
                  <a:schemeClr val="bg1">
                    <a:lumMod val="95000"/>
                  </a:schemeClr>
                </a:solidFill>
                <a:latin typeface="Georgia" panose="02040502050405020303" pitchFamily="18" charset="0"/>
              </a:rPr>
            </a:b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D433A5-B9A6-F47D-8D2A-F73567E58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519239"/>
            <a:ext cx="10434395" cy="5195886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D985A-B9E9-CEFD-EA4C-CFE279063093}"/>
              </a:ext>
            </a:extLst>
          </p:cNvPr>
          <p:cNvSpPr txBox="1"/>
          <p:nvPr/>
        </p:nvSpPr>
        <p:spPr>
          <a:xfrm>
            <a:off x="5000625" y="800100"/>
            <a:ext cx="6562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Georgia" panose="02040502050405020303" pitchFamily="18" charset="0"/>
              </a:rPr>
              <a:t>https://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Georgia" panose="02040502050405020303" pitchFamily="18" charset="0"/>
              </a:rPr>
              <a:t>github.com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Georgia" panose="02040502050405020303" pitchFamily="18" charset="0"/>
              </a:rPr>
              <a:t>/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Georgia" panose="02040502050405020303" pitchFamily="18" charset="0"/>
              </a:rPr>
              <a:t>mtpenny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Georgia" panose="02040502050405020303" pitchFamily="18" charset="0"/>
              </a:rPr>
              <a:t>/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Georgia" panose="02040502050405020303" pitchFamily="18" charset="0"/>
              </a:rPr>
              <a:t>gbtds_optimizer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80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colorful nebula in space&#10;&#10;Description automatically generated">
            <a:extLst>
              <a:ext uri="{FF2B5EF4-FFF2-40B4-BE49-F238E27FC236}">
                <a16:creationId xmlns:a16="http://schemas.microsoft.com/office/drawing/2014/main" id="{A892D875-20FA-063B-089E-C086EAD9D5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CA4A65-0235-4CB2-B09E-4E2D8F223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8" y="1681682"/>
            <a:ext cx="4007183" cy="2374194"/>
          </a:xfrm>
        </p:spPr>
        <p:txBody>
          <a:bodyPr/>
          <a:lstStyle/>
          <a:p>
            <a:pPr rtl="0" eaLnBrk="1" latinLnBrk="0" hangingPunct="1"/>
            <a:b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b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Thank You</a:t>
            </a:r>
            <a:b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b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b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b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b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Contact me via</a:t>
            </a:r>
            <a:b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 fzohra2@lsu.edu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1399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EF53E3-F88C-4203-A489-8C9D5751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197" y="530758"/>
            <a:ext cx="7347325" cy="1232798"/>
          </a:xfrm>
        </p:spPr>
        <p:txBody>
          <a:bodyPr/>
          <a:lstStyle/>
          <a:p>
            <a:pPr algn="ctr"/>
            <a:r>
              <a:rPr lang="en-US" sz="3600" b="1" cap="all" dirty="0">
                <a:latin typeface="Perpetua" panose="02020502060401020303" pitchFamily="18" charset="77"/>
              </a:rPr>
              <a:t>Roman Science Requirement for host stars </a:t>
            </a:r>
            <a:endParaRPr lang="en-US" sz="3600" dirty="0"/>
          </a:p>
        </p:txBody>
      </p:sp>
      <p:pic>
        <p:nvPicPr>
          <p:cNvPr id="4" name="Picture Placeholder 3" descr="close up of building">
            <a:extLst>
              <a:ext uri="{FF2B5EF4-FFF2-40B4-BE49-F238E27FC236}">
                <a16:creationId xmlns:a16="http://schemas.microsoft.com/office/drawing/2014/main" id="{5EAB7860-C105-46A8-8B51-C886DCFAB5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544" r="22544"/>
          <a:stretch>
            <a:fillRect/>
          </a:stretch>
        </p:blipFill>
        <p:spPr>
          <a:xfrm>
            <a:off x="10855403" y="5710843"/>
            <a:ext cx="4441372" cy="539303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C8D4FA-36FF-6F6B-EB9F-880417890B0A}"/>
              </a:ext>
            </a:extLst>
          </p:cNvPr>
          <p:cNvSpPr/>
          <p:nvPr/>
        </p:nvSpPr>
        <p:spPr>
          <a:xfrm>
            <a:off x="1011576" y="2027349"/>
            <a:ext cx="5084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RST shall be capable of determining the masses of, and distances to, host stars of 40% of the detected planets with a precision of 20% or better.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 useBgFill="1"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A08BCC-E256-F50E-B594-94CD5AFD2F92}"/>
                  </a:ext>
                </a:extLst>
              </p:cNvPr>
              <p:cNvSpPr txBox="1"/>
              <p:nvPr/>
            </p:nvSpPr>
            <p:spPr>
              <a:xfrm>
                <a:off x="4003097" y="4119089"/>
                <a:ext cx="2976864" cy="1015663"/>
              </a:xfrm>
              <a:prstGeom prst="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Source flux in two filters</a:t>
                </a:r>
                <a:endPara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</a:t>
                </a:r>
                <a:r>
                  <a:rPr lang="en-US" sz="2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ρ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≡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 useBgFill="1"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A08BCC-E256-F50E-B594-94CD5AFD2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097" y="4119089"/>
                <a:ext cx="2976864" cy="1015663"/>
              </a:xfrm>
              <a:prstGeom prst="rect">
                <a:avLst/>
              </a:prstGeom>
              <a:blipFill>
                <a:blip r:embed="rId4"/>
                <a:stretch>
                  <a:fillRect t="-2410"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5CE97B-7499-2725-F1B3-686D76C45304}"/>
                  </a:ext>
                </a:extLst>
              </p:cNvPr>
              <p:cNvSpPr txBox="1"/>
              <p:nvPr/>
            </p:nvSpPr>
            <p:spPr>
              <a:xfrm>
                <a:off x="4008440" y="5521528"/>
                <a:ext cx="2976864" cy="400110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sz="20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5CE97B-7499-2725-F1B3-686D76C45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440" y="5521528"/>
                <a:ext cx="2976864" cy="400110"/>
              </a:xfrm>
              <a:prstGeom prst="rect">
                <a:avLst/>
              </a:prstGeom>
              <a:blipFill>
                <a:blip r:embed="rId5"/>
                <a:stretch>
                  <a:fillRect t="-2857" b="-20000"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0FA5EB9-1E1A-A162-F86C-AE6047E05D49}"/>
                  </a:ext>
                </a:extLst>
              </p:cNvPr>
              <p:cNvSpPr/>
              <p:nvPr/>
            </p:nvSpPr>
            <p:spPr>
              <a:xfrm>
                <a:off x="1646213" y="4861059"/>
                <a:ext cx="1468992" cy="849784"/>
              </a:xfrm>
              <a:prstGeom prst="rect">
                <a:avLst/>
              </a:prstGeom>
              <a:ln w="38100" cmpd="tri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latin typeface="Perpetua" panose="02020502060401020303" pitchFamily="18" charset="77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0FA5EB9-1E1A-A162-F86C-AE6047E05D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213" y="4861059"/>
                <a:ext cx="1468992" cy="8497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 cmpd="tri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A78AEF-EE14-469B-2410-51403E77D053}"/>
              </a:ext>
            </a:extLst>
          </p:cNvPr>
          <p:cNvCxnSpPr>
            <a:stCxn id="11" idx="3"/>
            <a:endCxn id="3" idx="1"/>
          </p:cNvCxnSpPr>
          <p:nvPr/>
        </p:nvCxnSpPr>
        <p:spPr>
          <a:xfrm flipV="1">
            <a:off x="3115205" y="4626921"/>
            <a:ext cx="887892" cy="659030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BD1F773-FD7B-2021-6AA2-E96B53EAC52B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>
            <a:off x="3115205" y="5285951"/>
            <a:ext cx="893235" cy="435632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7BEC91D-94CB-C730-D65A-5C8653881A7E}"/>
                  </a:ext>
                </a:extLst>
              </p:cNvPr>
              <p:cNvSpPr/>
              <p:nvPr/>
            </p:nvSpPr>
            <p:spPr>
              <a:xfrm>
                <a:off x="8100509" y="3660329"/>
                <a:ext cx="1429173" cy="6198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&lt;20%</m:t>
                      </m:r>
                    </m:oMath>
                  </m:oMathPara>
                </a14:m>
                <a:endParaRPr lang="en-US" sz="2000" dirty="0">
                  <a:latin typeface="Perpetua" panose="02020502060401020303" pitchFamily="18" charset="77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7BEC91D-94CB-C730-D65A-5C8653881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509" y="3660329"/>
                <a:ext cx="1429173" cy="619850"/>
              </a:xfrm>
              <a:prstGeom prst="rect">
                <a:avLst/>
              </a:prstGeom>
              <a:blipFill>
                <a:blip r:embed="rId7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0075C42B-F09F-3EF3-335A-3B2BA5CDC6C7}"/>
              </a:ext>
            </a:extLst>
          </p:cNvPr>
          <p:cNvSpPr/>
          <p:nvPr/>
        </p:nvSpPr>
        <p:spPr>
          <a:xfrm>
            <a:off x="7102801" y="3687509"/>
            <a:ext cx="10209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40% of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CFEDD89-2DEA-FB0C-5761-8467234A38F2}"/>
              </a:ext>
            </a:extLst>
          </p:cNvPr>
          <p:cNvSpPr/>
          <p:nvPr/>
        </p:nvSpPr>
        <p:spPr>
          <a:xfrm>
            <a:off x="7033747" y="2640375"/>
            <a:ext cx="2632193" cy="2494377"/>
          </a:xfrm>
          <a:prstGeom prst="ellipse">
            <a:avLst/>
          </a:prstGeom>
          <a:solidFill>
            <a:schemeClr val="accent1">
              <a:alpha val="35000"/>
            </a:schemeClr>
          </a:solidFill>
          <a:ln w="53975">
            <a:solidFill>
              <a:schemeClr val="accent1">
                <a:lumMod val="75000"/>
                <a:alpha val="2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20E9B49-28C1-4CBF-4852-83B6DABD50E3}"/>
              </a:ext>
            </a:extLst>
          </p:cNvPr>
          <p:cNvCxnSpPr>
            <a:cxnSpLocks/>
          </p:cNvCxnSpPr>
          <p:nvPr/>
        </p:nvCxnSpPr>
        <p:spPr>
          <a:xfrm>
            <a:off x="758933" y="1588174"/>
            <a:ext cx="5337067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" name="Picture Placeholder 17">
            <a:extLst>
              <a:ext uri="{FF2B5EF4-FFF2-40B4-BE49-F238E27FC236}">
                <a16:creationId xmlns:a16="http://schemas.microsoft.com/office/drawing/2014/main" id="{7542698C-36AB-1493-4F46-D2B5E833518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712" r="20712"/>
          <a:stretch>
            <a:fillRect/>
          </a:stretch>
        </p:blipFill>
        <p:spPr>
          <a:xfrm>
            <a:off x="8882452" y="-2904"/>
            <a:ext cx="3309548" cy="3182155"/>
          </a:xfrm>
          <a:custGeom>
            <a:avLst/>
            <a:gdLst>
              <a:gd name="connsiteX0" fmla="*/ 3433020 w 5855754"/>
              <a:gd name="connsiteY0" fmla="*/ 786103 h 5631571"/>
              <a:gd name="connsiteX1" fmla="*/ 5855754 w 5855754"/>
              <a:gd name="connsiteY1" fmla="*/ 3208837 h 5631571"/>
              <a:gd name="connsiteX2" fmla="*/ 3433020 w 5855754"/>
              <a:gd name="connsiteY2" fmla="*/ 5631571 h 5631571"/>
              <a:gd name="connsiteX3" fmla="*/ 1010286 w 5855754"/>
              <a:gd name="connsiteY3" fmla="*/ 3208837 h 5631571"/>
              <a:gd name="connsiteX4" fmla="*/ 3433020 w 5855754"/>
              <a:gd name="connsiteY4" fmla="*/ 786103 h 5631571"/>
              <a:gd name="connsiteX5" fmla="*/ 828675 w 5855754"/>
              <a:gd name="connsiteY5" fmla="*/ 0 h 5631571"/>
              <a:gd name="connsiteX6" fmla="*/ 1657350 w 5855754"/>
              <a:gd name="connsiteY6" fmla="*/ 828675 h 5631571"/>
              <a:gd name="connsiteX7" fmla="*/ 828675 w 5855754"/>
              <a:gd name="connsiteY7" fmla="*/ 1657350 h 5631571"/>
              <a:gd name="connsiteX8" fmla="*/ 0 w 5855754"/>
              <a:gd name="connsiteY8" fmla="*/ 828675 h 5631571"/>
              <a:gd name="connsiteX9" fmla="*/ 828675 w 5855754"/>
              <a:gd name="connsiteY9" fmla="*/ 0 h 563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5754" h="5631571">
                <a:moveTo>
                  <a:pt x="3433020" y="786103"/>
                </a:moveTo>
                <a:cubicBezTo>
                  <a:pt x="4771059" y="786103"/>
                  <a:pt x="5855754" y="1870798"/>
                  <a:pt x="5855754" y="3208837"/>
                </a:cubicBezTo>
                <a:cubicBezTo>
                  <a:pt x="5855754" y="4546876"/>
                  <a:pt x="4771059" y="5631571"/>
                  <a:pt x="3433020" y="5631571"/>
                </a:cubicBezTo>
                <a:cubicBezTo>
                  <a:pt x="2094981" y="5631571"/>
                  <a:pt x="1010286" y="4546876"/>
                  <a:pt x="1010286" y="3208837"/>
                </a:cubicBezTo>
                <a:cubicBezTo>
                  <a:pt x="1010286" y="1870798"/>
                  <a:pt x="2094981" y="786103"/>
                  <a:pt x="3433020" y="786103"/>
                </a:cubicBezTo>
                <a:close/>
                <a:moveTo>
                  <a:pt x="828675" y="0"/>
                </a:moveTo>
                <a:cubicBezTo>
                  <a:pt x="1286340" y="0"/>
                  <a:pt x="1657350" y="371010"/>
                  <a:pt x="1657350" y="828675"/>
                </a:cubicBezTo>
                <a:cubicBezTo>
                  <a:pt x="1657350" y="1286340"/>
                  <a:pt x="1286340" y="1657350"/>
                  <a:pt x="828675" y="1657350"/>
                </a:cubicBezTo>
                <a:cubicBezTo>
                  <a:pt x="371010" y="1657350"/>
                  <a:pt x="0" y="1286340"/>
                  <a:pt x="0" y="828675"/>
                </a:cubicBezTo>
                <a:cubicBezTo>
                  <a:pt x="0" y="371010"/>
                  <a:pt x="371010" y="0"/>
                  <a:pt x="828675" y="0"/>
                </a:cubicBez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C7E06EA-4153-EA8D-A3BD-5DE422B95DB3}"/>
              </a:ext>
            </a:extLst>
          </p:cNvPr>
          <p:cNvSpPr/>
          <p:nvPr/>
        </p:nvSpPr>
        <p:spPr>
          <a:xfrm>
            <a:off x="609600" y="6327242"/>
            <a:ext cx="1920240" cy="4088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70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8BF8-81B4-BE69-A824-C31373246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80" y="195114"/>
            <a:ext cx="10380548" cy="1256146"/>
          </a:xfrm>
          <a:ln w="63500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br>
              <a:rPr lang="en-US" sz="20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ontent Placeholder 4" descr="A diagram of light curve modeling&#10;&#10;Description automatically generated">
            <a:extLst>
              <a:ext uri="{FF2B5EF4-FFF2-40B4-BE49-F238E27FC236}">
                <a16:creationId xmlns:a16="http://schemas.microsoft.com/office/drawing/2014/main" id="{59564244-C706-64DA-7F31-DF77D3558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2"/>
          <a:stretch/>
        </p:blipFill>
        <p:spPr>
          <a:xfrm>
            <a:off x="2682911" y="1634838"/>
            <a:ext cx="9370546" cy="4806376"/>
          </a:xfrm>
          <a:prstGeom prst="rect">
            <a:avLst/>
          </a:prstGeom>
          <a:noFill/>
          <a:ln w="635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405D7D-02E7-79FF-764E-3383985A06DD}"/>
              </a:ext>
            </a:extLst>
          </p:cNvPr>
          <p:cNvSpPr/>
          <p:nvPr/>
        </p:nvSpPr>
        <p:spPr>
          <a:xfrm>
            <a:off x="2943226" y="1806961"/>
            <a:ext cx="7174648" cy="527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62ACBD-DF4C-DB9E-29F5-9E425DDEC7AC}"/>
                  </a:ext>
                </a:extLst>
              </p:cNvPr>
              <p:cNvSpPr txBox="1"/>
              <p:nvPr/>
            </p:nvSpPr>
            <p:spPr>
              <a:xfrm>
                <a:off x="273522" y="2054469"/>
                <a:ext cx="1468242" cy="660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62ACBD-DF4C-DB9E-29F5-9E425DDEC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22" y="2054469"/>
                <a:ext cx="1468242" cy="660374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AA7D9AD-7DA7-B84C-72BC-D7C194FDFB6E}"/>
              </a:ext>
            </a:extLst>
          </p:cNvPr>
          <p:cNvSpPr txBox="1"/>
          <p:nvPr/>
        </p:nvSpPr>
        <p:spPr>
          <a:xfrm>
            <a:off x="616105" y="638521"/>
            <a:ext cx="878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ell MT" panose="02020503060305020303" pitchFamily="18" charset="77"/>
              </a:rPr>
              <a:t>HOW TO ACHIEVE THE </a:t>
            </a:r>
            <a:r>
              <a:rPr lang="en-US" cap="all" dirty="0">
                <a:solidFill>
                  <a:schemeClr val="bg1">
                    <a:lumMod val="95000"/>
                  </a:schemeClr>
                </a:solidFill>
                <a:latin typeface="Bell MT" panose="02020503060305020303" pitchFamily="18" charset="77"/>
              </a:rPr>
              <a:t>Roman Science Requirement for host stars ?</a:t>
            </a:r>
            <a:endParaRPr lang="en-US" dirty="0">
              <a:solidFill>
                <a:schemeClr val="bg1">
                  <a:lumMod val="95000"/>
                </a:schemeClr>
              </a:solidFill>
              <a:latin typeface="Bell MT" panose="02020503060305020303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EF84898-83D4-1BEC-4E6A-1D46514AD444}"/>
                  </a:ext>
                </a:extLst>
              </p:cNvPr>
              <p:cNvSpPr txBox="1"/>
              <p:nvPr/>
            </p:nvSpPr>
            <p:spPr>
              <a:xfrm>
                <a:off x="-2159593" y="2903219"/>
                <a:ext cx="6096000" cy="660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EF84898-83D4-1BEC-4E6A-1D46514AD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59593" y="2903219"/>
                <a:ext cx="6096000" cy="660374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081CF1-EFA5-81B3-FFFA-84B47B57A4BE}"/>
                  </a:ext>
                </a:extLst>
              </p:cNvPr>
              <p:cNvSpPr txBox="1"/>
              <p:nvPr/>
            </p:nvSpPr>
            <p:spPr>
              <a:xfrm>
                <a:off x="-2092918" y="3719136"/>
                <a:ext cx="6096000" cy="660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081CF1-EFA5-81B3-FFFA-84B47B57A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92918" y="3719136"/>
                <a:ext cx="6096000" cy="660374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AAFC4F-98C1-E305-333C-EF3262C3552C}"/>
                  </a:ext>
                </a:extLst>
              </p:cNvPr>
              <p:cNvSpPr txBox="1"/>
              <p:nvPr/>
            </p:nvSpPr>
            <p:spPr>
              <a:xfrm>
                <a:off x="382766" y="4690596"/>
                <a:ext cx="1250852" cy="5466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</a:rPr>
                  <a:t>q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𝑝𝑙𝑎𝑛𝑒𝑡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h𝑜𝑠𝑡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AAFC4F-98C1-E305-333C-EF3262C35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66" y="4690596"/>
                <a:ext cx="1250852" cy="546688"/>
              </a:xfrm>
              <a:prstGeom prst="rect">
                <a:avLst/>
              </a:prstGeom>
              <a:blipFill>
                <a:blip r:embed="rId6"/>
                <a:stretch>
                  <a:fillRect l="-5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D53597-2197-5DFF-5111-0E1453195AA0}"/>
                  </a:ext>
                </a:extLst>
              </p:cNvPr>
              <p:cNvSpPr txBox="1"/>
              <p:nvPr/>
            </p:nvSpPr>
            <p:spPr>
              <a:xfrm>
                <a:off x="0" y="5804897"/>
                <a:ext cx="31648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  <a:effectLst/>
                    <a:latin typeface="TimesLTStd"/>
                  </a:rPr>
                  <a:t>log2</a:t>
                </a:r>
                <a:r>
                  <a:rPr lang="en-US" sz="18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bg1"/>
                    </a:solidFill>
                    <a:effectLst/>
                    <a:latin typeface="Euclid"/>
                  </a:rPr>
                  <a:t> </a:t>
                </a:r>
                <a:r>
                  <a:rPr lang="en-US" sz="1800" dirty="0">
                    <a:solidFill>
                      <a:schemeClr val="bg1"/>
                    </a:solidFill>
                    <a:effectLst/>
                    <a:latin typeface="EuclidSymbol"/>
                  </a:rPr>
                  <a:t>= </a:t>
                </a:r>
                <a:r>
                  <a:rPr lang="en-US" sz="1800" dirty="0">
                    <a:solidFill>
                      <a:schemeClr val="bg1"/>
                    </a:solidFill>
                    <a:effectLst/>
                    <a:latin typeface="TimesLTStd"/>
                  </a:rPr>
                  <a:t>log</a:t>
                </a:r>
                <a:r>
                  <a:rPr lang="en-US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bg1"/>
                    </a:solidFill>
                    <a:effectLst/>
                    <a:latin typeface="EuclidSymbol"/>
                  </a:rPr>
                  <a:t>- </a:t>
                </a:r>
                <a:r>
                  <a:rPr lang="en-US" sz="1800" dirty="0">
                    <a:solidFill>
                      <a:schemeClr val="bg1"/>
                    </a:solidFill>
                    <a:effectLst/>
                    <a:latin typeface="TimesLTStd"/>
                  </a:rPr>
                  <a:t>0.2 </a:t>
                </a:r>
                <a:r>
                  <a:rPr lang="en-US" sz="1800" i="1" dirty="0">
                    <a:solidFill>
                      <a:schemeClr val="bg1"/>
                    </a:solidFill>
                    <a:effectLst/>
                    <a:latin typeface="TimesLTStd"/>
                  </a:rPr>
                  <a:t>m 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D53597-2197-5DFF-5111-0E1453195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04897"/>
                <a:ext cx="3164882" cy="646331"/>
              </a:xfrm>
              <a:prstGeom prst="rect">
                <a:avLst/>
              </a:prstGeom>
              <a:blipFill>
                <a:blip r:embed="rId7"/>
                <a:stretch>
                  <a:fillRect l="-1600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CBF8C55-19B6-A04F-089C-8C618E334AD0}"/>
              </a:ext>
            </a:extLst>
          </p:cNvPr>
          <p:cNvSpPr/>
          <p:nvPr/>
        </p:nvSpPr>
        <p:spPr>
          <a:xfrm>
            <a:off x="-371577" y="6493316"/>
            <a:ext cx="2758440" cy="2246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79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7E32D-6378-7E48-2AAD-3D2042F39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342900"/>
            <a:ext cx="11340000" cy="700114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Color-Surface Brightness Relation 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hart of a graph&#10;&#10;Description automatically generated with medium confidence">
            <a:extLst>
              <a:ext uri="{FF2B5EF4-FFF2-40B4-BE49-F238E27FC236}">
                <a16:creationId xmlns:a16="http://schemas.microsoft.com/office/drawing/2014/main" id="{33415828-7EB3-2833-6918-6DDD6969D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107" y="1327727"/>
            <a:ext cx="8183419" cy="5187373"/>
          </a:xfrm>
          <a:prstGeom prst="rect">
            <a:avLst/>
          </a:prstGeom>
          <a:ln w="28575" cmpd="tri">
            <a:solidFill>
              <a:schemeClr val="accent1">
                <a:lumMod val="75000"/>
                <a:alpha val="93000"/>
              </a:schemeClr>
            </a:solidFill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64D99E-5F29-B0B6-E76F-6773DC3D8C7B}"/>
              </a:ext>
            </a:extLst>
          </p:cNvPr>
          <p:cNvCxnSpPr/>
          <p:nvPr/>
        </p:nvCxnSpPr>
        <p:spPr>
          <a:xfrm>
            <a:off x="0" y="1097737"/>
            <a:ext cx="39254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7A0B9A-DA52-12FB-C760-890563422DB0}"/>
              </a:ext>
            </a:extLst>
          </p:cNvPr>
          <p:cNvCxnSpPr/>
          <p:nvPr/>
        </p:nvCxnSpPr>
        <p:spPr>
          <a:xfrm>
            <a:off x="11904545" y="0"/>
            <a:ext cx="0" cy="3565236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7747C4-EECF-0502-C34A-3BD4B4F7CE5D}"/>
              </a:ext>
            </a:extLst>
          </p:cNvPr>
          <p:cNvCxnSpPr/>
          <p:nvPr/>
        </p:nvCxnSpPr>
        <p:spPr>
          <a:xfrm>
            <a:off x="234400" y="3092449"/>
            <a:ext cx="0" cy="3565236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erson smiling at camera&#10;&#10;Description automatically generated">
            <a:extLst>
              <a:ext uri="{FF2B5EF4-FFF2-40B4-BE49-F238E27FC236}">
                <a16:creationId xmlns:a16="http://schemas.microsoft.com/office/drawing/2014/main" id="{0806D351-F1FE-E109-6EC9-AC29BA8BA8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08" b="13007"/>
          <a:stretch/>
        </p:blipFill>
        <p:spPr>
          <a:xfrm>
            <a:off x="-80786" y="5181600"/>
            <a:ext cx="1857375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FAF1CDC2-BB1D-4ADC-C845-91DC0767CE7D}"/>
              </a:ext>
            </a:extLst>
          </p:cNvPr>
          <p:cNvSpPr/>
          <p:nvPr/>
        </p:nvSpPr>
        <p:spPr>
          <a:xfrm>
            <a:off x="-692135" y="4408128"/>
            <a:ext cx="3128580" cy="3156667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C058E3-6303-E7D4-9606-0BBCCD77AC99}"/>
              </a:ext>
            </a:extLst>
          </p:cNvPr>
          <p:cNvSpPr txBox="1"/>
          <p:nvPr/>
        </p:nvSpPr>
        <p:spPr>
          <a:xfrm>
            <a:off x="1432280" y="6515100"/>
            <a:ext cx="474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Credit:</a:t>
            </a:r>
            <a:r>
              <a:rPr lang="en-US" dirty="0"/>
              <a:t> </a:t>
            </a:r>
            <a:r>
              <a:rPr lang="en-US" dirty="0" err="1"/>
              <a:t>Emelly</a:t>
            </a:r>
            <a:r>
              <a:rPr lang="en-US" dirty="0"/>
              <a:t> </a:t>
            </a:r>
            <a:r>
              <a:rPr lang="en-US" dirty="0" err="1"/>
              <a:t>Tiburcio</a:t>
            </a:r>
            <a:r>
              <a:rPr lang="en-US" dirty="0"/>
              <a:t>, Tabetha </a:t>
            </a:r>
            <a:r>
              <a:rPr lang="en-US" dirty="0" err="1"/>
              <a:t>Boyajian</a:t>
            </a:r>
            <a:r>
              <a:rPr lang="en-US" dirty="0"/>
              <a:t>, LSU.</a:t>
            </a:r>
          </a:p>
        </p:txBody>
      </p:sp>
    </p:spTree>
    <p:extLst>
      <p:ext uri="{BB962C8B-B14F-4D97-AF65-F5344CB8AC3E}">
        <p14:creationId xmlns:p14="http://schemas.microsoft.com/office/powerpoint/2010/main" val="2788384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E40DF-9D18-CE56-A59F-157692FD6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013123B2-66F9-BD54-2EDA-2CDDDA36C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"/>
            <a:ext cx="12333887" cy="6995160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B29BAB47-99D1-B500-08B9-AE549A32A532}"/>
              </a:ext>
            </a:extLst>
          </p:cNvPr>
          <p:cNvSpPr/>
          <p:nvPr/>
        </p:nvSpPr>
        <p:spPr>
          <a:xfrm>
            <a:off x="7345680" y="845357"/>
            <a:ext cx="304800" cy="67864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5236E2-15D0-2638-8030-720E3F40AB7F}"/>
              </a:ext>
            </a:extLst>
          </p:cNvPr>
          <p:cNvSpPr txBox="1"/>
          <p:nvPr/>
        </p:nvSpPr>
        <p:spPr>
          <a:xfrm>
            <a:off x="6720840" y="1645920"/>
            <a:ext cx="158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Bell MT" panose="02020503060305020303" pitchFamily="18" charset="77"/>
              </a:rPr>
              <a:t>pyLIMASS</a:t>
            </a:r>
            <a:endParaRPr lang="en-US" sz="2000" b="1" dirty="0">
              <a:latin typeface="Bell MT" panose="02020503060305020303" pitchFamily="18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4E6F19-9F57-D962-D737-53318D084953}"/>
              </a:ext>
            </a:extLst>
          </p:cNvPr>
          <p:cNvSpPr/>
          <p:nvPr/>
        </p:nvSpPr>
        <p:spPr>
          <a:xfrm>
            <a:off x="4587240" y="6446520"/>
            <a:ext cx="2926080" cy="41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47BE8-6A40-E121-5434-ECD965003B31}"/>
              </a:ext>
            </a:extLst>
          </p:cNvPr>
          <p:cNvSpPr txBox="1"/>
          <p:nvPr/>
        </p:nvSpPr>
        <p:spPr>
          <a:xfrm>
            <a:off x="0" y="6534834"/>
            <a:ext cx="15438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ell MT" panose="02020503060305020303" pitchFamily="18" charset="77"/>
              </a:rPr>
              <a:t>Credit: </a:t>
            </a:r>
            <a:r>
              <a:rPr lang="en-US" b="1" dirty="0">
                <a:effectLst/>
                <a:latin typeface="Bell MT" panose="02020503060305020303" pitchFamily="18" charset="77"/>
              </a:rPr>
              <a:t>Etienne Bachelet, Markus </a:t>
            </a:r>
            <a:r>
              <a:rPr lang="en-US" b="1" dirty="0" err="1">
                <a:effectLst/>
                <a:latin typeface="Bell MT" panose="02020503060305020303" pitchFamily="18" charset="77"/>
              </a:rPr>
              <a:t>Hundertmark</a:t>
            </a:r>
            <a:r>
              <a:rPr lang="en-US" b="1" dirty="0">
                <a:effectLst/>
                <a:latin typeface="Bell MT" panose="02020503060305020303" pitchFamily="18" charset="77"/>
              </a:rPr>
              <a:t> and Sebastiano </a:t>
            </a:r>
            <a:r>
              <a:rPr lang="en-US" b="1" dirty="0" err="1">
                <a:effectLst/>
                <a:latin typeface="Bell MT" panose="02020503060305020303" pitchFamily="18" charset="77"/>
              </a:rPr>
              <a:t>Calchi</a:t>
            </a:r>
            <a:r>
              <a:rPr lang="en-US" b="1" dirty="0">
                <a:effectLst/>
                <a:latin typeface="Bell MT" panose="02020503060305020303" pitchFamily="18" charset="77"/>
              </a:rPr>
              <a:t> </a:t>
            </a:r>
            <a:r>
              <a:rPr lang="en-US" b="1" dirty="0" err="1">
                <a:effectLst/>
                <a:latin typeface="Bell MT" panose="02020503060305020303" pitchFamily="18" charset="77"/>
              </a:rPr>
              <a:t>Novati</a:t>
            </a:r>
            <a:endParaRPr lang="en-US" b="1" dirty="0">
              <a:effectLst/>
              <a:latin typeface="Bell MT" panose="02020503060305020303" pitchFamily="18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7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picture containing plant, outdoor object&#10;&#10;Description automatically generated">
            <a:extLst>
              <a:ext uri="{FF2B5EF4-FFF2-40B4-BE49-F238E27FC236}">
                <a16:creationId xmlns:a16="http://schemas.microsoft.com/office/drawing/2014/main" id="{F4779E71-310F-CDB2-55C5-1D8B53943E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colorTemperature colorTemp="7284"/>
                    </a14:imgEffect>
                    <a14:imgEffect>
                      <a14:saturation sat="55000"/>
                    </a14:imgEffect>
                    <a14:imgEffect>
                      <a14:brightnessContrast bright="1000" contrast="6000"/>
                    </a14:imgEffect>
                  </a14:imgLayer>
                </a14:imgProps>
              </a:ext>
            </a:extLst>
          </a:blip>
          <a:srcRect t="4709" r="-1" b="22063"/>
          <a:stretch/>
        </p:blipFill>
        <p:spPr>
          <a:xfrm rot="10800000">
            <a:off x="0" y="-45804"/>
            <a:ext cx="12191237" cy="3428784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blurRad="15703" stA="55853" endPos="70535" dist="20233" dir="5400000" sy="-100000" algn="bl" rotWithShape="0"/>
            <a:softEdge rad="0"/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D7076E2-715B-95C5-4A61-F68FD89C8174}"/>
              </a:ext>
            </a:extLst>
          </p:cNvPr>
          <p:cNvSpPr/>
          <p:nvPr/>
        </p:nvSpPr>
        <p:spPr>
          <a:xfrm>
            <a:off x="1407829" y="215861"/>
            <a:ext cx="4017722" cy="4018174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GULLS Simulation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E2425B97-E1D8-0C44-3860-E6A8AEDC2A18}"/>
              </a:ext>
            </a:extLst>
          </p:cNvPr>
          <p:cNvSpPr/>
          <p:nvPr/>
        </p:nvSpPr>
        <p:spPr>
          <a:xfrm>
            <a:off x="526497" y="2842391"/>
            <a:ext cx="1967346" cy="1653309"/>
          </a:xfrm>
          <a:prstGeom prst="hexagon">
            <a:avLst/>
          </a:prstGeom>
          <a:solidFill>
            <a:schemeClr val="accent5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r>
              <a:rPr lang="en-US" dirty="0">
                <a:latin typeface="Georgia" panose="02040502050405020303" pitchFamily="18" charset="0"/>
              </a:rPr>
              <a:t>Parallax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4FE66C4-4660-54F0-67DA-A4A15FE17C3F}"/>
              </a:ext>
            </a:extLst>
          </p:cNvPr>
          <p:cNvSpPr/>
          <p:nvPr/>
        </p:nvSpPr>
        <p:spPr>
          <a:xfrm>
            <a:off x="2479413" y="3636747"/>
            <a:ext cx="1967346" cy="1653309"/>
          </a:xfrm>
          <a:prstGeom prst="hexagon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r>
              <a:rPr lang="en-US" dirty="0">
                <a:latin typeface="Georgia" panose="02040502050405020303" pitchFamily="18" charset="0"/>
              </a:rPr>
              <a:t>Limb Darkening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F0F1B4B2-3A5D-00D2-7F37-180F2BE49337}"/>
              </a:ext>
            </a:extLst>
          </p:cNvPr>
          <p:cNvSpPr/>
          <p:nvPr/>
        </p:nvSpPr>
        <p:spPr>
          <a:xfrm>
            <a:off x="4256418" y="2872361"/>
            <a:ext cx="1967346" cy="1653309"/>
          </a:xfrm>
          <a:prstGeom prst="hexagon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r>
              <a:rPr lang="en-US" dirty="0">
                <a:latin typeface="Georgia" panose="02040502050405020303" pitchFamily="18" charset="0"/>
              </a:rPr>
              <a:t>Binary lenses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6331ABE-7440-110A-5241-3DF6E876432D}"/>
              </a:ext>
            </a:extLst>
          </p:cNvPr>
          <p:cNvSpPr/>
          <p:nvPr/>
        </p:nvSpPr>
        <p:spPr>
          <a:xfrm>
            <a:off x="9213005" y="3329622"/>
            <a:ext cx="2148510" cy="2102036"/>
          </a:xfrm>
          <a:prstGeom prst="ellipse">
            <a:avLst/>
          </a:prstGeom>
          <a:solidFill>
            <a:schemeClr val="tx2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Filters</a:t>
            </a:r>
          </a:p>
        </p:txBody>
      </p:sp>
      <p:sp>
        <p:nvSpPr>
          <p:cNvPr id="47" name="Pentagon 46">
            <a:extLst>
              <a:ext uri="{FF2B5EF4-FFF2-40B4-BE49-F238E27FC236}">
                <a16:creationId xmlns:a16="http://schemas.microsoft.com/office/drawing/2014/main" id="{B07EFA1D-2E36-610F-16D6-92752546A83E}"/>
              </a:ext>
            </a:extLst>
          </p:cNvPr>
          <p:cNvSpPr/>
          <p:nvPr/>
        </p:nvSpPr>
        <p:spPr>
          <a:xfrm>
            <a:off x="10287260" y="4739176"/>
            <a:ext cx="1496290" cy="1384963"/>
          </a:xfrm>
          <a:prstGeom prst="pentagon">
            <a:avLst/>
          </a:prstGeom>
          <a:solidFill>
            <a:schemeClr val="accent6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rt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Z087</a:t>
            </a:r>
          </a:p>
        </p:txBody>
      </p:sp>
      <p:sp>
        <p:nvSpPr>
          <p:cNvPr id="49" name="Pentagon 48">
            <a:extLst>
              <a:ext uri="{FF2B5EF4-FFF2-40B4-BE49-F238E27FC236}">
                <a16:creationId xmlns:a16="http://schemas.microsoft.com/office/drawing/2014/main" id="{CA51CE66-F971-DAF9-5C9E-12C0C4E5A2C0}"/>
              </a:ext>
            </a:extLst>
          </p:cNvPr>
          <p:cNvSpPr/>
          <p:nvPr/>
        </p:nvSpPr>
        <p:spPr>
          <a:xfrm>
            <a:off x="8790970" y="4719766"/>
            <a:ext cx="1496290" cy="1374421"/>
          </a:xfrm>
          <a:prstGeom prst="pentagon">
            <a:avLst/>
          </a:prstGeom>
          <a:solidFill>
            <a:schemeClr val="accent6">
              <a:lumMod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W149</a:t>
            </a:r>
          </a:p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FD00EB8-D10C-F4D1-82F4-0EF7E91BACFD}"/>
              </a:ext>
            </a:extLst>
          </p:cNvPr>
          <p:cNvSpPr/>
          <p:nvPr/>
        </p:nvSpPr>
        <p:spPr>
          <a:xfrm>
            <a:off x="9934417" y="1239619"/>
            <a:ext cx="1967347" cy="1782153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SynthPop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834F264-A4BF-87C6-06E0-98303133CBF0}"/>
              </a:ext>
            </a:extLst>
          </p:cNvPr>
          <p:cNvSpPr/>
          <p:nvPr/>
        </p:nvSpPr>
        <p:spPr>
          <a:xfrm>
            <a:off x="8816824" y="348543"/>
            <a:ext cx="1967347" cy="1782153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Galactic Model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5A0FFF-3475-DB58-6DA2-8C96C9DD4694}"/>
              </a:ext>
            </a:extLst>
          </p:cNvPr>
          <p:cNvSpPr/>
          <p:nvPr/>
        </p:nvSpPr>
        <p:spPr>
          <a:xfrm>
            <a:off x="0" y="6375709"/>
            <a:ext cx="2493843" cy="333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D7A3FC67-C159-DD8A-1E12-257D0B2AA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7583" y="-155145"/>
            <a:ext cx="2285841" cy="2285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F4E026-6D16-C1F9-B8EA-004A60D836E3}"/>
              </a:ext>
            </a:extLst>
          </p:cNvPr>
          <p:cNvSpPr txBox="1"/>
          <p:nvPr/>
        </p:nvSpPr>
        <p:spPr>
          <a:xfrm>
            <a:off x="2612692" y="840187"/>
            <a:ext cx="167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Fisher Matrices</a:t>
            </a:r>
          </a:p>
        </p:txBody>
      </p:sp>
    </p:spTree>
    <p:extLst>
      <p:ext uri="{BB962C8B-B14F-4D97-AF65-F5344CB8AC3E}">
        <p14:creationId xmlns:p14="http://schemas.microsoft.com/office/powerpoint/2010/main" val="340174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356F8B-589B-8FB2-F2B7-589D723EC782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15637" y="1847273"/>
                <a:ext cx="11425381" cy="4906460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endParaRPr lang="en-US" sz="2000" dirty="0">
                  <a:latin typeface="Perpetua" panose="02020502060401020303" pitchFamily="18" charset="77"/>
                </a:endParaRPr>
              </a:p>
              <a:p>
                <a:pPr marL="0" indent="0" algn="just">
                  <a:buNone/>
                </a:pPr>
                <a:r>
                  <a:rPr lang="en-US" sz="2000" b="1" dirty="0">
                    <a:latin typeface="Perpetua" panose="02020502060401020303" pitchFamily="18" charset="77"/>
                  </a:rPr>
                  <a:t>Covariance matrix </a:t>
                </a:r>
                <a:r>
                  <a:rPr lang="en-US" sz="2000" dirty="0">
                    <a:latin typeface="Perpetua" panose="02020502060401020303" pitchFamily="18" charset="77"/>
                  </a:rPr>
                  <a:t>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</m:sSub>
                      <m:r>
                        <a:rPr lang="en-US" sz="2000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2000" b="0" i="1">
                          <a:latin typeface="Cambria Math" panose="02040503050406030204" pitchFamily="18" charset="0"/>
                        </a:rPr>
                        <m:t>𝑐𝑜𝑣</m:t>
                      </m:r>
                      <m:d>
                        <m:dPr>
                          <m:ctrlPr>
                            <a:rPr lang="en-US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latin typeface="Perpetua" panose="02020502060401020303" pitchFamily="18" charset="77"/>
                </a:endParaRPr>
              </a:p>
              <a:p>
                <a:pPr algn="just"/>
                <a:endParaRPr lang="en-US" sz="2000" dirty="0">
                  <a:latin typeface="Perpetua" panose="02020502060401020303" pitchFamily="18" charset="77"/>
                </a:endParaRPr>
              </a:p>
              <a:p>
                <a:pPr marL="0" indent="0" algn="just">
                  <a:buNone/>
                </a:pPr>
                <a:r>
                  <a:rPr lang="en-US" sz="2000" dirty="0">
                    <a:latin typeface="Perpetua" panose="02020502060401020303" pitchFamily="18" charset="77"/>
                  </a:rPr>
                  <a:t>Suppose we have N data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dirty="0">
                    <a:latin typeface="Perpetua" panose="02020502060401020303" pitchFamily="18" charset="77"/>
                  </a:rPr>
                  <a:t> with associated errors </a:t>
                </a:r>
                <a:r>
                  <a:rPr lang="el-GR" sz="2000" dirty="0"/>
                  <a:t>σ</a:t>
                </a:r>
                <a:r>
                  <a:rPr lang="en-US" sz="2000" dirty="0">
                    <a:latin typeface="Perpetua" panose="02020502060401020303" pitchFamily="18" charset="77"/>
                  </a:rPr>
                  <a:t>k, and we have a model that makes predictions for the values of these data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𝑚𝑜𝑑𝑒𝑙</m:t>
                        </m:r>
                      </m:sub>
                    </m:sSub>
                  </m:oMath>
                </a14:m>
                <a:r>
                  <a:rPr lang="en-US" sz="2000" dirty="0">
                    <a:latin typeface="Perpetua" panose="02020502060401020303" pitchFamily="18" charset="77"/>
                  </a:rPr>
                  <a:t>.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2 </m:t>
                        </m:r>
                      </m:sup>
                    </m:sSup>
                    <m:r>
                      <a:rPr lang="en-U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Perpetua" panose="02020502060401020303" pitchFamily="18" charset="77"/>
                  </a:rPr>
                  <a:t>is defined to be:</a:t>
                </a:r>
              </a:p>
              <a:p>
                <a:pPr algn="just"/>
                <a:endParaRPr lang="en-US" sz="2000" dirty="0">
                  <a:latin typeface="Perpetua" panose="02020502060401020303" pitchFamily="18" charset="77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2 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000">
                          <a:latin typeface="Perpetua" panose="02020502060401020303" pitchFamily="18" charset="77"/>
                        </a:rPr>
                        <m:t>≡</m:t>
                      </m:r>
                      <m:r>
                        <m:rPr>
                          <m:nor/>
                        </m:rPr>
                        <a:rPr lang="en-US" sz="2000" b="0" i="0">
                          <a:latin typeface="Perpetua" panose="02020502060401020303" pitchFamily="18" charset="77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2000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𝑚𝑜𝑑𝑒𝑙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en-US" sz="2000" dirty="0">
                  <a:latin typeface="Perpetua" panose="02020502060401020303" pitchFamily="18" charset="77"/>
                </a:endParaRPr>
              </a:p>
              <a:p>
                <a:pPr marL="0" indent="0" algn="just">
                  <a:buNone/>
                </a:pPr>
                <a:endParaRPr lang="en-US" sz="2000" dirty="0">
                  <a:latin typeface="Perpetua" panose="02020502060401020303" pitchFamily="18" charset="77"/>
                </a:endParaRPr>
              </a:p>
              <a:p>
                <a:pPr marL="0" indent="0" algn="just">
                  <a:buNone/>
                </a:pPr>
                <a:r>
                  <a:rPr lang="en-US" sz="2000" dirty="0">
                    <a:latin typeface="Perpetua" panose="02020502060401020303" pitchFamily="18" charset="77"/>
                  </a:rPr>
                  <a:t>Fisher matrix look for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US" sz="2000" dirty="0">
                    <a:latin typeface="Perpetua" panose="02020502060401020303" pitchFamily="18" charset="77"/>
                  </a:rPr>
                  <a:t>is minimum and then measures the second derivative of the model with respect to each parameter</a:t>
                </a:r>
                <a:r>
                  <a:rPr lang="en-US" sz="1300" dirty="0"/>
                  <a:t>.</a:t>
                </a:r>
              </a:p>
              <a:p>
                <a:pPr marL="0" indent="0">
                  <a:buNone/>
                </a:pPr>
                <a:endParaRPr lang="en-US" sz="13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356F8B-589B-8FB2-F2B7-589D723EC7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15637" y="1847273"/>
                <a:ext cx="11425381" cy="4906460"/>
              </a:xfrm>
              <a:blipFill>
                <a:blip r:embed="rId2"/>
                <a:stretch>
                  <a:fillRect l="-534" r="-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625FC8-1AB8-8631-CADE-0A8270A41BA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78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711110-503B-C01E-AF9B-F798CC8E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44" y="2777836"/>
            <a:ext cx="8462222" cy="1594133"/>
          </a:xfrm>
        </p:spPr>
        <p:txBody>
          <a:bodyPr/>
          <a:lstStyle/>
          <a:p>
            <a:r>
              <a:rPr lang="en-US" sz="3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Fisher Uncertainties Distributions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EA0B57-9DBF-EB0E-0CB9-B1A70EDF8CB3}"/>
              </a:ext>
            </a:extLst>
          </p:cNvPr>
          <p:cNvCxnSpPr>
            <a:cxnSpLocks/>
          </p:cNvCxnSpPr>
          <p:nvPr/>
        </p:nvCxnSpPr>
        <p:spPr>
          <a:xfrm>
            <a:off x="665018" y="969818"/>
            <a:ext cx="54309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CD4A61-375D-A02A-BA13-9FC07ABD67C4}"/>
              </a:ext>
            </a:extLst>
          </p:cNvPr>
          <p:cNvCxnSpPr/>
          <p:nvPr/>
        </p:nvCxnSpPr>
        <p:spPr>
          <a:xfrm>
            <a:off x="11591636" y="1209964"/>
            <a:ext cx="0" cy="4729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881EADD-5FC7-F0A9-52C9-F856548D40EF}"/>
              </a:ext>
            </a:extLst>
          </p:cNvPr>
          <p:cNvSpPr/>
          <p:nvPr/>
        </p:nvSpPr>
        <p:spPr>
          <a:xfrm>
            <a:off x="0" y="6429375"/>
            <a:ext cx="4514850" cy="27622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32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711110-503B-C01E-AF9B-F798CC8E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1819" y="-92363"/>
            <a:ext cx="8257309" cy="1302327"/>
          </a:xfrm>
        </p:spPr>
        <p:txBody>
          <a:bodyPr/>
          <a:lstStyle/>
          <a:p>
            <a:r>
              <a:rPr lang="en-US" sz="32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Fisher Uncertainties Distributions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EA0B57-9DBF-EB0E-0CB9-B1A70EDF8CB3}"/>
              </a:ext>
            </a:extLst>
          </p:cNvPr>
          <p:cNvCxnSpPr>
            <a:cxnSpLocks/>
          </p:cNvCxnSpPr>
          <p:nvPr/>
        </p:nvCxnSpPr>
        <p:spPr>
          <a:xfrm>
            <a:off x="665018" y="969818"/>
            <a:ext cx="54309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CD4A61-375D-A02A-BA13-9FC07ABD67C4}"/>
              </a:ext>
            </a:extLst>
          </p:cNvPr>
          <p:cNvCxnSpPr/>
          <p:nvPr/>
        </p:nvCxnSpPr>
        <p:spPr>
          <a:xfrm>
            <a:off x="11591636" y="1209964"/>
            <a:ext cx="0" cy="4729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AFDD061-6F53-68F1-F509-DFE4EC48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69818"/>
            <a:ext cx="6083916" cy="42488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D9D490-9B80-90BE-619D-2CEAA2080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0324"/>
            <a:ext cx="6096497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32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eometric Presentation">
      <a:dk1>
        <a:sysClr val="windowText" lastClr="000000"/>
      </a:dk1>
      <a:lt1>
        <a:sysClr val="window" lastClr="FFFFFF"/>
      </a:lt1>
      <a:dk2>
        <a:srgbClr val="44546A"/>
      </a:dk2>
      <a:lt2>
        <a:srgbClr val="ACCBF9"/>
      </a:lt2>
      <a:accent1>
        <a:srgbClr val="5C83C4"/>
      </a:accent1>
      <a:accent2>
        <a:srgbClr val="2C599D"/>
      </a:accent2>
      <a:accent3>
        <a:srgbClr val="1A3B70"/>
      </a:accent3>
      <a:accent4>
        <a:srgbClr val="FA6F1A"/>
      </a:accent4>
      <a:accent5>
        <a:srgbClr val="11224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3_LW_v2" id="{C590A786-F65F-42F6-9E48-12C78E3C86B3}" vid="{FEE92C9D-6350-4ECD-87A4-004D12BB2B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EA9014-ED64-4558-B1E1-D03F0EE32BE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5D99ABA-76CE-4A8E-B5F0-C051B96628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9EB750-A6DA-4BE8-B87B-FC499FE733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Geometric presentation</Template>
  <TotalTime>512</TotalTime>
  <Words>653</Words>
  <Application>Microsoft Macintosh PowerPoint</Application>
  <PresentationFormat>Widescreen</PresentationFormat>
  <Paragraphs>82</Paragraphs>
  <Slides>15</Slides>
  <Notes>7</Notes>
  <HiddenSlides>2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Bell MT</vt:lpstr>
      <vt:lpstr>Calibri</vt:lpstr>
      <vt:lpstr>Calibri Light</vt:lpstr>
      <vt:lpstr>Cambria Math</vt:lpstr>
      <vt:lpstr>Euclid</vt:lpstr>
      <vt:lpstr>EuclidSymbol</vt:lpstr>
      <vt:lpstr>Georgia</vt:lpstr>
      <vt:lpstr>Google Sans</vt:lpstr>
      <vt:lpstr>Perpetua</vt:lpstr>
      <vt:lpstr>Slack-Lato</vt:lpstr>
      <vt:lpstr>Times New Roman</vt:lpstr>
      <vt:lpstr>TimesLTStd</vt:lpstr>
      <vt:lpstr>Wingdings</vt:lpstr>
      <vt:lpstr>Office Theme</vt:lpstr>
      <vt:lpstr>Updates on The Expected Yield Estimates of Bound Planets for Roman</vt:lpstr>
      <vt:lpstr>Roman Science Requirement for host stars </vt:lpstr>
      <vt:lpstr> </vt:lpstr>
      <vt:lpstr>Color-Surface Brightness Relation </vt:lpstr>
      <vt:lpstr>PowerPoint Presentation</vt:lpstr>
      <vt:lpstr>PowerPoint Presentation</vt:lpstr>
      <vt:lpstr>PowerPoint Presentation</vt:lpstr>
      <vt:lpstr>Fisher Uncertainties Distributions</vt:lpstr>
      <vt:lpstr>Fisher Uncertainties Distributions</vt:lpstr>
      <vt:lpstr>Fisher Uncertainties Distributions</vt:lpstr>
      <vt:lpstr>Fisher Uncertainties Distributions</vt:lpstr>
      <vt:lpstr>Fisher Uncertainties Distributions</vt:lpstr>
      <vt:lpstr>Future work</vt:lpstr>
      <vt:lpstr>Play around with cadence and field selection at: </vt:lpstr>
      <vt:lpstr>  Thank You     Contact me via  fzohra2@lsu.edu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Ahmad Sohani</dc:creator>
  <cp:lastModifiedBy>Zohrabi, Farzaneh</cp:lastModifiedBy>
  <cp:revision>5</cp:revision>
  <dcterms:created xsi:type="dcterms:W3CDTF">2024-07-10T03:04:30Z</dcterms:created>
  <dcterms:modified xsi:type="dcterms:W3CDTF">2024-07-10T11:43:20Z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