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sldIdLst>
    <p:sldId id="256" r:id="rId4"/>
    <p:sldId id="273" r:id="rId5"/>
    <p:sldId id="272" r:id="rId6"/>
    <p:sldId id="283" r:id="rId7"/>
    <p:sldId id="262" r:id="rId8"/>
    <p:sldId id="367" r:id="rId9"/>
    <p:sldId id="361" r:id="rId10"/>
    <p:sldId id="366" r:id="rId11"/>
    <p:sldId id="368" r:id="rId12"/>
    <p:sldId id="369" r:id="rId13"/>
    <p:sldId id="375" r:id="rId14"/>
    <p:sldId id="274" r:id="rId15"/>
    <p:sldId id="281" r:id="rId16"/>
    <p:sldId id="277" r:id="rId17"/>
    <p:sldId id="276" r:id="rId18"/>
    <p:sldId id="371" r:id="rId19"/>
    <p:sldId id="372" r:id="rId20"/>
    <p:sldId id="373" r:id="rId21"/>
    <p:sldId id="374" r:id="rId22"/>
    <p:sldId id="370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20"/>
    <p:restoredTop sz="94830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F8262-067A-5B43-33C0-2FADA6EE9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54EF41-9212-F5A3-1D66-4FF719E68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54BCF-CA51-F518-46DB-08D9F96F1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74719-88CC-6C46-B79E-2C732910293F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ECC8A-D9B5-7F16-F071-9F9D7A1D1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EC132-3197-E8DE-0730-8C4D70DAD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99DCE-A0D6-F74D-A540-DB0779562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06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56AEA-20B0-247D-85E7-B6D32DE63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DF23A-1713-035E-92DA-69B508C8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FDCDB-F8C3-5513-2565-F59D7EC25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74719-88CC-6C46-B79E-2C732910293F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8B7D2-2BDB-9B22-99A1-0AF3E237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90226-D43A-0FA7-6E0A-7BBDE9FE1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99DCE-A0D6-F74D-A540-DB0779562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08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DE706D-EC44-FFF9-857E-F1579BA488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42B507-FEF2-232A-CAFC-A6B150570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BC891-B461-A61D-74E1-3053740D6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74719-88CC-6C46-B79E-2C732910293F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575CD-7BC2-0A98-8CF9-EF7BAC50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F6E11-BBEF-69DC-9D1D-EDFAFB1E3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99DCE-A0D6-F74D-A540-DB0779562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33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807F9-A2FC-7344-84D6-753D5B69C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FFE335-2135-2E43-BF33-60711BE82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0C73A-C219-E648-A41F-16055879E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AFBA4-BA57-FC43-8D1C-4691DDD04795}" type="datetime1">
              <a:rPr lang="en-CA" smtClean="0"/>
              <a:t>2024-07-10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2DFB0-5471-7549-BE7C-FD659FC4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6FEE0-75C5-C54A-8F4A-2ACACB92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73C-2E88-1842-8BF3-641DD1B7DE21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818056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274BB-3BF8-AE41-8474-6FC689C98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8D9BE-4577-2A4A-AB6D-C9264A31A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5537-9EB6-8648-AE51-1D31D37AF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208F-D20A-974B-83A6-ACCD092776E4}" type="datetime1">
              <a:rPr lang="en-CA" smtClean="0"/>
              <a:t>2024-07-10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C931A-266D-4C47-80ED-9B898D8EA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3C402-9E3B-6744-AC08-FF7AFEA9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73C-2E88-1842-8BF3-641DD1B7DE21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686369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B1CB4-C37B-AA4F-AC42-3415C3BFA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24FF1-3461-944C-A554-7A1F11A50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BAE2F-CE9A-4A49-AA5C-0CD6BF9D0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562ED-A24F-DE46-846F-CC29FB6487B4}" type="datetime1">
              <a:rPr lang="en-CA" smtClean="0"/>
              <a:t>2024-07-10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B092E-5111-104A-BE5F-6A21A257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F8350-2838-1440-A9A6-F3A4FE47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73C-2E88-1842-8BF3-641DD1B7DE21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636472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ED90D-A7C4-5B48-9B66-BFDC0D545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A41C7-0903-B747-9538-D08F4D24A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8BAEE-5AC3-2D4A-90C5-F08427404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754D7-DDB5-FB41-A042-7252831AF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57BB2-B766-E64C-802D-3FFA6DC70D79}" type="datetime1">
              <a:rPr lang="en-CA" smtClean="0"/>
              <a:t>2024-07-10</a:t>
            </a:fld>
            <a:endParaRPr lang="en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E868D-A856-0A45-867E-1344792F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61806-FA39-074C-9A6F-E92F52D1F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73C-2E88-1842-8BF3-641DD1B7DE21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450354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F7FD8-BC0A-3C43-AC96-BB1DC75CC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E8C36-D8ED-AC41-8188-B96C3E191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256D6A-180E-C642-BCF9-8B0D7E038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306141-5677-7B4A-B1C0-0A7395CB4B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C59A22-8F02-0541-B10A-425B7F82AD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9D46E7-35C4-DC4F-8BBB-F4BD6630E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BB68F-F6B0-DA41-9E9D-9E2A70A791FD}" type="datetime1">
              <a:rPr lang="en-CA" smtClean="0"/>
              <a:t>2024-07-10</a:t>
            </a:fld>
            <a:endParaRPr lang="en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AE1637-867A-624B-BA87-96D1BEC6B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D1E43-9633-374E-B3A3-FE082D63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73C-2E88-1842-8BF3-641DD1B7DE21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206657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FBB02-96CE-F340-A41E-C72FE4944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1DCE88-308A-B647-8B9F-7538055EE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F2901-B6EF-984A-BBCC-9683022317DC}" type="datetime1">
              <a:rPr lang="en-CA" smtClean="0"/>
              <a:t>2024-07-10</a:t>
            </a:fld>
            <a:endParaRPr lang="en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17CF25-F23B-374B-9F3D-253B5845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5D886A-8728-4D42-B46E-B3E6970B0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73C-2E88-1842-8BF3-641DD1B7DE21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610967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ACED3E-C16B-064B-8EF8-2752CFA90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0454-91DC-C446-90DC-7E359A3A3BD3}" type="datetime1">
              <a:rPr lang="en-CA" smtClean="0"/>
              <a:t>2024-07-10</a:t>
            </a:fld>
            <a:endParaRPr lang="en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211001-BE29-B649-B292-39AC6954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EFB5D-F509-F749-9A57-517D59082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73C-2E88-1842-8BF3-641DD1B7DE21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26093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2AF67-F81F-6A44-AD23-70B8AA34B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CE13F-7333-3A47-AB39-1A7F53DA9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958A01-94B3-B34D-86C5-5F40CC5F9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26B71-C5BA-F140-8815-D09FF6F94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5D95-92CF-FF41-8BC8-EFF01FB85252}" type="datetime1">
              <a:rPr lang="en-CA" smtClean="0"/>
              <a:t>2024-07-10</a:t>
            </a:fld>
            <a:endParaRPr lang="en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7CC4D-4140-6B43-9E4F-28B3684A9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38919-EB07-5C49-9F26-DED4A5564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73C-2E88-1842-8BF3-641DD1B7DE21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157543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31D0C-17A3-7C13-5A1D-F0B6D95A0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084C0-BDB9-B3F8-0BC5-30EF111FF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AB1C0-B136-CE4B-2E46-C3BCD560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74719-88CC-6C46-B79E-2C732910293F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D514B-1C74-907F-D8E8-AAF31E190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9E48B-8DC0-2AFF-80EE-9BB256572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99DCE-A0D6-F74D-A540-DB0779562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00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393BB-EB09-F44D-8E10-3C4990D5E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63FAD0-9E28-7343-AC2B-0DCF75101B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K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404ED-E028-AE4D-B58E-B64A5C2E0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7324E-1F2E-5042-8392-A6460387B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D2BAB-D18E-4D47-AEA9-1513FDBA2BD6}" type="datetime1">
              <a:rPr lang="en-CA" smtClean="0"/>
              <a:t>2024-07-10</a:t>
            </a:fld>
            <a:endParaRPr lang="en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69F2C-0798-364A-905F-2724718A0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1AF73-FD0C-6A4F-9A6E-4146ED152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73C-2E88-1842-8BF3-641DD1B7DE21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058378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CC5E4-45C1-0443-B753-A9B31470A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2824FE-3B6F-4B42-B889-39B3BD9482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BA09E-651A-684D-A9D2-3709C7742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19B6-04D0-2C44-8476-EFFFA313EA14}" type="datetime1">
              <a:rPr lang="en-CA" smtClean="0"/>
              <a:t>2024-07-10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08967-E3AA-4946-9AC9-A124CFDE8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0DEB2-A4FC-3248-9E2F-282E3A40B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73C-2E88-1842-8BF3-641DD1B7DE21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42377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A2C8EF-9455-224F-859A-275F4F4D91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9A94C2-F9CB-9340-A544-D702E478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82BCE-97F5-C045-9F96-7BCA4CDEE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3288-2A73-A14E-B6AC-B49F2F1D1F90}" type="datetime1">
              <a:rPr lang="en-CA" smtClean="0"/>
              <a:t>2024-07-10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C729-9AA1-7146-A442-CA567C8C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45C59-B80E-0F42-A306-470065CC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73C-2E88-1842-8BF3-641DD1B7DE21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334640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91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99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01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07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2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62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24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A482-0D27-6CF3-D763-D9136A191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8A307-F9DA-3707-5BBF-8E8805B47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D0A7F-D779-72A8-FA52-1E5D759FE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74719-88CC-6C46-B79E-2C732910293F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E6D96-571C-8E7E-E67B-EE2007E57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7F2B6-FA00-BBF6-BCCB-9036E4DBD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99DCE-A0D6-F74D-A540-DB0779562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698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63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414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77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8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D386A-0AA4-36FC-C064-B17131756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D03C9-59DF-EEBD-CB16-6CA68AEFFC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05523C-E8A9-43AB-99FA-B3A0E0EA5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5BEDC-D436-1F95-D5D2-A84AE8949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74719-88CC-6C46-B79E-2C732910293F}" type="datetimeFigureOut">
              <a:rPr lang="en-US" smtClean="0"/>
              <a:t>7/10/24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6EC8F4-C7CD-79B3-14AA-EF347F169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A143D-5626-3A2E-2C1C-CA531296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99DCE-A0D6-F74D-A540-DB0779562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8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4BFEE-2715-A5C7-37F5-E7545F56F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760CF-FF6C-D354-0A5D-25C633D84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A77FF-082A-F457-8BF4-BC570A840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A9313-AF22-44ED-0E98-68238B3BC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170DC2-1460-F04D-F1BB-E0151EC5C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260B3C-45B9-5B4A-B020-31CB074CC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74719-88CC-6C46-B79E-2C732910293F}" type="datetimeFigureOut">
              <a:rPr lang="en-US" smtClean="0"/>
              <a:t>7/10/24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5F7CD8-7C0A-A0E9-2E9C-7D7B9BC84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B696BD-776F-D457-1DBC-3876A278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99DCE-A0D6-F74D-A540-DB0779562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5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47CF8-2D0D-B6C0-3CBC-23340B14F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1BC8E3-884B-D24A-4DB7-AE86652FE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74719-88CC-6C46-B79E-2C732910293F}" type="datetimeFigureOut">
              <a:rPr lang="en-US" smtClean="0"/>
              <a:t>7/10/24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E95B90-EB0C-8541-F4ED-CF5C9AB9C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B6376-26D6-BF24-ADC9-5A99612B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99DCE-A0D6-F74D-A540-DB0779562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7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079E00-1377-F101-2A0F-3BC683639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74719-88CC-6C46-B79E-2C732910293F}" type="datetimeFigureOut">
              <a:rPr lang="en-US" smtClean="0"/>
              <a:t>7/10/24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700F35-9369-0B85-A6E5-DEBA658B7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4CA24-C5BF-ED6F-6768-C414E54C5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99DCE-A0D6-F74D-A540-DB0779562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19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849FA-7748-D73B-445E-BFBBD8436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2F130-1639-EC5C-A55B-2DF50B216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36989-E00E-758E-BBDC-771F7C454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B3BDD-F6B0-7E87-36CA-BA7E7B131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74719-88CC-6C46-B79E-2C732910293F}" type="datetimeFigureOut">
              <a:rPr lang="en-US" smtClean="0"/>
              <a:t>7/10/24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89C4D-CC55-4CBA-9228-7442AE8E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56CBD-205E-F19E-0387-354D5588F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99DCE-A0D6-F74D-A540-DB0779562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98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55766-7EBF-2205-ABA2-E859D495E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1C228A-1015-A672-4B78-98A8E2606A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9B2CAF-AD71-F978-60AF-062FEC51F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262E1F-85EC-503A-595B-9C7657BA0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74719-88CC-6C46-B79E-2C732910293F}" type="datetimeFigureOut">
              <a:rPr lang="en-US" smtClean="0"/>
              <a:t>7/10/24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C28000-59AB-45B2-0253-34709881C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81519-74F3-8CEE-7AF1-54AA2C3EA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99DCE-A0D6-F74D-A540-DB0779562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37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474DB0-2DF0-C1CE-FD0B-D991D0B51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13D12-7F7F-A951-ED05-E307D3AB8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99AB6-4F6C-66BE-C512-84A563DBBE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074719-88CC-6C46-B79E-2C732910293F}" type="datetimeFigureOut">
              <a:rPr lang="en-US" smtClean="0"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72B76-229B-5BC6-3A6E-3A4E12525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0F8A9-DA59-F351-315E-E635EDFD8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199DCE-A0D6-F74D-A540-DB0779562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5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58572B-937F-4F49-9518-275C03B69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81F7C-38B4-BF4A-A2B2-7294A671C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CD6CB-3415-484F-A58A-8F3A135893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02210-E184-CD45-9B19-C34A0C6DFA4E}" type="datetime1">
              <a:rPr lang="en-CA" smtClean="0"/>
              <a:t>2024-07-10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0B360-ABC8-CE4A-A676-17E518EB5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F6CB9-9AAB-8C4D-A5F4-6BD543ED5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D473C-2E88-1842-8BF3-641DD1B7DE21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05883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K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7/10/24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802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5402-6896-E199-4B69-8334AB300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382" y="172995"/>
            <a:ext cx="9831699" cy="1186249"/>
          </a:xfrm>
          <a:solidFill>
            <a:schemeClr val="tx1">
              <a:alpha val="57000"/>
            </a:schemeClr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Studying the Formation and Evolution of Galaxy Clusters with Roman Weak Lensing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0FDF6-F8D9-C1E3-C1F2-60EC5A2C4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813" y="5560541"/>
            <a:ext cx="4750749" cy="977404"/>
          </a:xfrm>
          <a:solidFill>
            <a:schemeClr val="tx1">
              <a:alpha val="45675"/>
            </a:schemeClr>
          </a:solidFill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Kyle Finner (Caltech/IPAC)</a:t>
            </a:r>
          </a:p>
          <a:p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Challenging Theory with Roman</a:t>
            </a:r>
          </a:p>
          <a:p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Caltech, July 11 2024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556FCEB-6AF0-2710-EC49-4EE7F65BF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141" y="1999745"/>
            <a:ext cx="5519351" cy="310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EE534FE-4827-DBAD-A75C-4BBF32001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8198" y="5745286"/>
            <a:ext cx="1125765" cy="60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17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9D928-B757-CC45-9FBE-A5F6C790C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2"/>
          </a:xfr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080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A2255 – Multi-wavelength picture</a:t>
            </a:r>
            <a:endParaRPr lang="en-K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EFC955-1911-4247-BC15-D73DF0A7D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D473C-2E88-1842-8BF3-641DD1B7DE21}" type="slidenum">
              <a:rPr kumimoji="0" lang="en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K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9272EE-5212-7775-42AC-05B14C090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384" y="662783"/>
            <a:ext cx="7069110" cy="661111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80E3D20-AB39-2CD0-6B79-1A12B5BF5853}"/>
              </a:ext>
            </a:extLst>
          </p:cNvPr>
          <p:cNvCxnSpPr/>
          <p:nvPr/>
        </p:nvCxnSpPr>
        <p:spPr>
          <a:xfrm>
            <a:off x="6509925" y="2429948"/>
            <a:ext cx="1353787" cy="1769423"/>
          </a:xfrm>
          <a:prstGeom prst="straightConnector1">
            <a:avLst/>
          </a:prstGeom>
          <a:ln w="539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60BADE7-CA89-8417-45D0-5EBE8AD3BDDD}"/>
              </a:ext>
            </a:extLst>
          </p:cNvPr>
          <p:cNvSpPr txBox="1"/>
          <p:nvPr/>
        </p:nvSpPr>
        <p:spPr>
          <a:xfrm>
            <a:off x="7319028" y="2718487"/>
            <a:ext cx="315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Past collision that formed shock</a:t>
            </a:r>
          </a:p>
        </p:txBody>
      </p:sp>
    </p:spTree>
    <p:extLst>
      <p:ext uri="{BB962C8B-B14F-4D97-AF65-F5344CB8AC3E}">
        <p14:creationId xmlns:p14="http://schemas.microsoft.com/office/powerpoint/2010/main" val="2767351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9D928-B757-CC45-9FBE-A5F6C790C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7609"/>
            <a:ext cx="12192000" cy="662782"/>
          </a:xfr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7030A0"/>
              </a:gs>
            </a:gsLst>
            <a:path path="circle">
              <a:fillToRect l="50000" t="-80000" r="50000" b="180000"/>
            </a:path>
            <a:tileRect/>
          </a:gradFill>
          <a:ln w="5080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How can Roman help?</a:t>
            </a:r>
            <a:endParaRPr lang="en-K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EFC955-1911-4247-BC15-D73DF0A7D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D473C-2E88-1842-8BF3-641DD1B7DE21}" type="slidenum">
              <a:rPr kumimoji="0" lang="en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K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903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stars and galaxies&#10;&#10;Description automatically generated">
            <a:extLst>
              <a:ext uri="{FF2B5EF4-FFF2-40B4-BE49-F238E27FC236}">
                <a16:creationId xmlns:a16="http://schemas.microsoft.com/office/drawing/2014/main" id="{EEC8D55B-7FE2-8DC8-5B4E-835F032D2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296" y="1506893"/>
            <a:ext cx="4305300" cy="4572000"/>
          </a:xfrm>
          <a:prstGeom prst="rect">
            <a:avLst/>
          </a:prstGeom>
        </p:spPr>
      </p:pic>
      <p:pic>
        <p:nvPicPr>
          <p:cNvPr id="8" name="Picture 7" descr="A map of stars and galaxies&#10;&#10;Description automatically generated">
            <a:extLst>
              <a:ext uri="{FF2B5EF4-FFF2-40B4-BE49-F238E27FC236}">
                <a16:creationId xmlns:a16="http://schemas.microsoft.com/office/drawing/2014/main" id="{EB50384F-2748-E9B7-7324-8DDA8058B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148" y="1506893"/>
            <a:ext cx="4305300" cy="4572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039A6-EBB2-3154-CA23-A8E86DE0D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73C-2E88-1842-8BF3-641DD1B7DE21}" type="slidenum">
              <a:rPr lang="en-KR" smtClean="0"/>
              <a:t>12</a:t>
            </a:fld>
            <a:endParaRPr lang="en-KR"/>
          </a:p>
        </p:txBody>
      </p:sp>
      <p:pic>
        <p:nvPicPr>
          <p:cNvPr id="18" name="Picture 17" descr="A close-up of stars&#10;&#10;Description automatically generated">
            <a:extLst>
              <a:ext uri="{FF2B5EF4-FFF2-40B4-BE49-F238E27FC236}">
                <a16:creationId xmlns:a16="http://schemas.microsoft.com/office/drawing/2014/main" id="{D80854E2-5FFC-BA40-7F38-964DFBB22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6893"/>
            <a:ext cx="4305300" cy="457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3E5666-F336-1333-79FB-A5D704CD32BB}"/>
              </a:ext>
            </a:extLst>
          </p:cNvPr>
          <p:cNvSpPr txBox="1"/>
          <p:nvPr/>
        </p:nvSpPr>
        <p:spPr>
          <a:xfrm>
            <a:off x="1186774" y="5987018"/>
            <a:ext cx="2707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Ground-based Subaru data</a:t>
            </a:r>
          </a:p>
          <a:p>
            <a:r>
              <a:rPr lang="en-US" dirty="0"/>
              <a:t>30 galaxies per arcmin^2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48EA02-C809-8555-E0AB-933D6021E15E}"/>
              </a:ext>
            </a:extLst>
          </p:cNvPr>
          <p:cNvSpPr txBox="1"/>
          <p:nvPr/>
        </p:nvSpPr>
        <p:spPr>
          <a:xfrm>
            <a:off x="1085304" y="1082097"/>
            <a:ext cx="2708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 galaxies ellipticity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628780-28A3-C636-BD3F-7EFBA251B5A6}"/>
              </a:ext>
            </a:extLst>
          </p:cNvPr>
          <p:cNvSpPr txBox="1"/>
          <p:nvPr/>
        </p:nvSpPr>
        <p:spPr>
          <a:xfrm>
            <a:off x="5310785" y="1082097"/>
            <a:ext cx="157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Reduced shear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C46602-A2B4-8CD1-9547-24F1A0539CB8}"/>
              </a:ext>
            </a:extLst>
          </p:cNvPr>
          <p:cNvSpPr txBox="1"/>
          <p:nvPr/>
        </p:nvSpPr>
        <p:spPr>
          <a:xfrm>
            <a:off x="8921885" y="1082097"/>
            <a:ext cx="2344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Projected mass density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C518DF9-D0D0-FB51-A4BA-4E7DE26BFE4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6278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0800">
            <a:noFill/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Weak Gravitational Lensing</a:t>
            </a:r>
            <a:endParaRPr lang="en-K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D3BDA-ECCD-AD0D-EE2A-5595E2A1687C}"/>
              </a:ext>
            </a:extLst>
          </p:cNvPr>
          <p:cNvSpPr txBox="1"/>
          <p:nvPr/>
        </p:nvSpPr>
        <p:spPr>
          <a:xfrm>
            <a:off x="8174597" y="6100416"/>
            <a:ext cx="387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Resolution depends on number density</a:t>
            </a:r>
          </a:p>
        </p:txBody>
      </p:sp>
    </p:spTree>
    <p:extLst>
      <p:ext uri="{BB962C8B-B14F-4D97-AF65-F5344CB8AC3E}">
        <p14:creationId xmlns:p14="http://schemas.microsoft.com/office/powerpoint/2010/main" val="1694429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319C3-B707-1180-CEDC-73DB00AE6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73C-2E88-1842-8BF3-641DD1B7DE21}" type="slidenum">
              <a:rPr lang="en-KR" smtClean="0"/>
              <a:t>13</a:t>
            </a:fld>
            <a:endParaRPr lang="en-KR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C9A478A0-EFF2-90B7-8C3A-2E4B481705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8"/>
          <a:stretch/>
        </p:blipFill>
        <p:spPr>
          <a:xfrm>
            <a:off x="6096000" y="748383"/>
            <a:ext cx="5659163" cy="5607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F2C2D9-30D2-7445-A16A-7D28EA98784A}"/>
              </a:ext>
            </a:extLst>
          </p:cNvPr>
          <p:cNvSpPr txBox="1"/>
          <p:nvPr/>
        </p:nvSpPr>
        <p:spPr>
          <a:xfrm>
            <a:off x="5779203" y="6301714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Finner+2017</a:t>
            </a:r>
          </a:p>
        </p:txBody>
      </p:sp>
      <p:pic>
        <p:nvPicPr>
          <p:cNvPr id="9" name="Picture 8" descr="A map of stars and galaxies&#10;&#10;Description automatically generated">
            <a:extLst>
              <a:ext uri="{FF2B5EF4-FFF2-40B4-BE49-F238E27FC236}">
                <a16:creationId xmlns:a16="http://schemas.microsoft.com/office/drawing/2014/main" id="{AFC49399-3755-9913-AA58-7160BFD1A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33" y="821558"/>
            <a:ext cx="5211929" cy="553479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B4B8BB8-A62B-08B5-ED08-213BBD502139}"/>
              </a:ext>
            </a:extLst>
          </p:cNvPr>
          <p:cNvSpPr/>
          <p:nvPr/>
        </p:nvSpPr>
        <p:spPr>
          <a:xfrm rot="2847314">
            <a:off x="3108587" y="2244994"/>
            <a:ext cx="1083645" cy="108364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2628F9-B320-D53D-E3E4-A23A11390134}"/>
              </a:ext>
            </a:extLst>
          </p:cNvPr>
          <p:cNvSpPr txBox="1"/>
          <p:nvPr/>
        </p:nvSpPr>
        <p:spPr>
          <a:xfrm>
            <a:off x="2071195" y="6301714"/>
            <a:ext cx="250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 galaxies per arcmin^2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26FBBC-6750-73DD-638F-7846B308E137}"/>
              </a:ext>
            </a:extLst>
          </p:cNvPr>
          <p:cNvSpPr txBox="1"/>
          <p:nvPr/>
        </p:nvSpPr>
        <p:spPr>
          <a:xfrm>
            <a:off x="8256855" y="6291730"/>
            <a:ext cx="250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 galaxies per arcmin^2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CB7225D-AF75-4E21-FFBE-4D499197390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6278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0800">
            <a:noFill/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High Resolution Advantage</a:t>
            </a:r>
            <a:endParaRPr lang="en-K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D68561-BEA4-CAAD-4E5F-80B11E6ED638}"/>
              </a:ext>
            </a:extLst>
          </p:cNvPr>
          <p:cNvSpPr txBox="1"/>
          <p:nvPr/>
        </p:nvSpPr>
        <p:spPr>
          <a:xfrm>
            <a:off x="1291569" y="976332"/>
            <a:ext cx="846707" cy="369332"/>
          </a:xfrm>
          <a:prstGeom prst="rect">
            <a:avLst/>
          </a:prstGeom>
          <a:solidFill>
            <a:schemeClr val="tx1">
              <a:alpha val="39636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Subaru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F47AE9-BD97-1B31-6DF7-FAA4B0435303}"/>
              </a:ext>
            </a:extLst>
          </p:cNvPr>
          <p:cNvSpPr txBox="1"/>
          <p:nvPr/>
        </p:nvSpPr>
        <p:spPr>
          <a:xfrm>
            <a:off x="7553860" y="976332"/>
            <a:ext cx="975652" cy="369332"/>
          </a:xfrm>
          <a:prstGeom prst="rect">
            <a:avLst/>
          </a:prstGeom>
          <a:solidFill>
            <a:schemeClr val="tx1">
              <a:alpha val="39636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HST/ACS</a:t>
            </a:r>
          </a:p>
        </p:txBody>
      </p:sp>
    </p:spTree>
    <p:extLst>
      <p:ext uri="{BB962C8B-B14F-4D97-AF65-F5344CB8AC3E}">
        <p14:creationId xmlns:p14="http://schemas.microsoft.com/office/powerpoint/2010/main" val="1883360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97CCC-94AD-4E15-3D10-DEF48BF8B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73C-2E88-1842-8BF3-641DD1B7DE21}" type="slidenum">
              <a:rPr lang="en-KR" smtClean="0"/>
              <a:t>14</a:t>
            </a:fld>
            <a:endParaRPr lang="en-K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C67BFB-4F84-460D-1124-4C89654DA67F}"/>
              </a:ext>
            </a:extLst>
          </p:cNvPr>
          <p:cNvGrpSpPr/>
          <p:nvPr/>
        </p:nvGrpSpPr>
        <p:grpSpPr>
          <a:xfrm>
            <a:off x="6073572" y="182644"/>
            <a:ext cx="6118428" cy="3858637"/>
            <a:chOff x="6494564" y="836579"/>
            <a:chExt cx="6118428" cy="3858637"/>
          </a:xfrm>
        </p:grpSpPr>
        <p:pic>
          <p:nvPicPr>
            <p:cNvPr id="2050" name="Picture 2" descr="Roman Space Telescope Could Image 100 Hubble Ultra Deep Fields at Once">
              <a:extLst>
                <a:ext uri="{FF2B5EF4-FFF2-40B4-BE49-F238E27FC236}">
                  <a16:creationId xmlns:a16="http://schemas.microsoft.com/office/drawing/2014/main" id="{8FEF11FA-6792-752F-B52E-A903B093B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4564" y="836579"/>
              <a:ext cx="5362791" cy="3858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222946-B82C-699C-12E2-36AACB04207A}"/>
                </a:ext>
              </a:extLst>
            </p:cNvPr>
            <p:cNvSpPr txBox="1"/>
            <p:nvPr/>
          </p:nvSpPr>
          <p:spPr>
            <a:xfrm>
              <a:off x="6516992" y="4418217"/>
              <a:ext cx="6096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</a:rPr>
                <a:t>Credits: NASA, ESA, and A. Koekemoer (</a:t>
              </a:r>
              <a:r>
                <a:rPr lang="en-US" sz="1200" dirty="0" err="1">
                  <a:solidFill>
                    <a:schemeClr val="bg2">
                      <a:lumMod val="50000"/>
                    </a:schemeClr>
                  </a:solidFill>
                </a:rPr>
                <a:t>STScI</a:t>
              </a: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</a:rPr>
                <a:t>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A969DDA-8320-F26B-C4F1-11C6852E11BF}"/>
              </a:ext>
            </a:extLst>
          </p:cNvPr>
          <p:cNvGrpSpPr/>
          <p:nvPr/>
        </p:nvGrpSpPr>
        <p:grpSpPr>
          <a:xfrm>
            <a:off x="6838332" y="4116460"/>
            <a:ext cx="3544535" cy="2741540"/>
            <a:chOff x="6977767" y="4116460"/>
            <a:chExt cx="3544535" cy="2741540"/>
          </a:xfrm>
        </p:grpSpPr>
        <p:pic>
          <p:nvPicPr>
            <p:cNvPr id="11" name="Picture 10" descr="A diagram of different colors&#10;&#10;Description automatically generated">
              <a:extLst>
                <a:ext uri="{FF2B5EF4-FFF2-40B4-BE49-F238E27FC236}">
                  <a16:creationId xmlns:a16="http://schemas.microsoft.com/office/drawing/2014/main" id="{09F916E9-A564-8D87-709A-825145671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7767" y="4116460"/>
              <a:ext cx="3544535" cy="274154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7E6CAC-4B65-062B-B010-DFAB12281943}"/>
                </a:ext>
              </a:extLst>
            </p:cNvPr>
            <p:cNvSpPr txBox="1"/>
            <p:nvPr/>
          </p:nvSpPr>
          <p:spPr>
            <a:xfrm>
              <a:off x="9557783" y="6282864"/>
              <a:ext cx="9115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</a:rPr>
                <a:t>NASA/GSFC</a:t>
              </a: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784E6540-CA0A-AD2B-62B5-FC876AC6E13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6278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7030A0"/>
              </a:gs>
            </a:gsLst>
            <a:path path="circle">
              <a:fillToRect l="50000" t="-80000" r="50000" b="180000"/>
            </a:path>
            <a:tileRect/>
          </a:gradFill>
          <a:ln w="50800">
            <a:noFill/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Weak Lensing With Roman</a:t>
            </a:r>
            <a:endParaRPr lang="en-KR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C9FE94-B6C2-B997-C24C-5F06FFE76D09}"/>
              </a:ext>
            </a:extLst>
          </p:cNvPr>
          <p:cNvSpPr txBox="1"/>
          <p:nvPr/>
        </p:nvSpPr>
        <p:spPr>
          <a:xfrm>
            <a:off x="556049" y="1448667"/>
            <a:ext cx="560031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More efficient!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Wide field of view: 48 arcmin x 24 arcmin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Full coverage of cluster at most redshifts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b="1" dirty="0"/>
              <a:t>More effective!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resolution: 0.11 arcsec / pix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Valuable for separation of galaxies (more galaxies)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 filter set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Better for fitting a smooth model (more galaxies)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Better detection of high-z galaxies (more galaxies)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At 27</a:t>
            </a:r>
            <a:r>
              <a:rPr lang="en-US" baseline="30000" dirty="0"/>
              <a:t>th</a:t>
            </a:r>
            <a:r>
              <a:rPr lang="en-US" dirty="0"/>
              <a:t> magnitude -&gt; 150 galaxies per arcmin^2</a:t>
            </a:r>
          </a:p>
        </p:txBody>
      </p:sp>
    </p:spTree>
    <p:extLst>
      <p:ext uri="{BB962C8B-B14F-4D97-AF65-F5344CB8AC3E}">
        <p14:creationId xmlns:p14="http://schemas.microsoft.com/office/powerpoint/2010/main" val="135767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ECBB9-A994-54AA-E8C3-D6E079285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73C-2E88-1842-8BF3-641DD1B7DE21}" type="slidenum">
              <a:rPr lang="en-KR" smtClean="0"/>
              <a:t>15</a:t>
            </a:fld>
            <a:endParaRPr lang="en-K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5919000-F774-DAF1-7D75-0AF8F4A2363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6278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0800">
            <a:noFill/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Weak Lensing Simulations</a:t>
            </a:r>
            <a:endParaRPr lang="en-K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AB383C-5D63-022F-AB22-131A370357B9}"/>
              </a:ext>
            </a:extLst>
          </p:cNvPr>
          <p:cNvSpPr txBox="1"/>
          <p:nvPr/>
        </p:nvSpPr>
        <p:spPr>
          <a:xfrm>
            <a:off x="3718887" y="826325"/>
            <a:ext cx="5151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TNG-Cluster Simulation Projected Mass Density Map </a:t>
            </a:r>
          </a:p>
        </p:txBody>
      </p:sp>
      <p:pic>
        <p:nvPicPr>
          <p:cNvPr id="18" name="Picture 17" descr="A blue screen with white text&#10;&#10;Description automatically generated">
            <a:extLst>
              <a:ext uri="{FF2B5EF4-FFF2-40B4-BE49-F238E27FC236}">
                <a16:creationId xmlns:a16="http://schemas.microsoft.com/office/drawing/2014/main" id="{23EB38A8-6BC9-CD37-6B3E-DE0623175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489" y="1180255"/>
            <a:ext cx="6039193" cy="56777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839A48-7829-5F95-5E11-B0360C489843}"/>
              </a:ext>
            </a:extLst>
          </p:cNvPr>
          <p:cNvSpPr txBox="1"/>
          <p:nvPr/>
        </p:nvSpPr>
        <p:spPr>
          <a:xfrm>
            <a:off x="3737128" y="1334486"/>
            <a:ext cx="277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 </a:t>
            </a:r>
            <a:r>
              <a:rPr lang="en-US" dirty="0" err="1">
                <a:solidFill>
                  <a:schemeClr val="bg1"/>
                </a:solidFill>
              </a:rPr>
              <a:t>Mpc</a:t>
            </a:r>
            <a:r>
              <a:rPr lang="en-US" dirty="0">
                <a:solidFill>
                  <a:schemeClr val="bg1"/>
                </a:solidFill>
              </a:rPr>
              <a:t> x 10 </a:t>
            </a:r>
            <a:r>
              <a:rPr lang="en-US" dirty="0" err="1">
                <a:solidFill>
                  <a:schemeClr val="bg1"/>
                </a:solidFill>
              </a:rPr>
              <a:t>Mpc</a:t>
            </a:r>
            <a:r>
              <a:rPr lang="en-US" dirty="0">
                <a:solidFill>
                  <a:schemeClr val="bg1"/>
                </a:solidFill>
              </a:rPr>
              <a:t>    (z = 0.2)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0BF078-5D4A-B593-ECCD-0A6CC6BD81C4}"/>
                  </a:ext>
                </a:extLst>
              </p:cNvPr>
              <p:cNvSpPr txBox="1"/>
              <p:nvPr/>
            </p:nvSpPr>
            <p:spPr>
              <a:xfrm>
                <a:off x="5217126" y="4019127"/>
                <a:ext cx="1757748" cy="3908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CA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a:rPr lang="en-CA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CA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CA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cluster </a:t>
                </a:r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0BF078-5D4A-B593-ECCD-0A6CC6BD8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126" y="4019127"/>
                <a:ext cx="1757748" cy="390876"/>
              </a:xfrm>
              <a:prstGeom prst="rect">
                <a:avLst/>
              </a:prstGeom>
              <a:blipFill>
                <a:blip r:embed="rId3"/>
                <a:stretch>
                  <a:fillRect t="-3125" r="-3571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31A2AB-B7E0-58CD-DE72-A35D443BAFE5}"/>
                  </a:ext>
                </a:extLst>
              </p:cNvPr>
              <p:cNvSpPr txBox="1"/>
              <p:nvPr/>
            </p:nvSpPr>
            <p:spPr>
              <a:xfrm>
                <a:off x="5209688" y="2042356"/>
                <a:ext cx="1003986" cy="386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C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C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CA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C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31A2AB-B7E0-58CD-DE72-A35D443BA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9688" y="2042356"/>
                <a:ext cx="1003986" cy="386388"/>
              </a:xfrm>
              <a:prstGeom prst="rect">
                <a:avLst/>
              </a:prstGeom>
              <a:blipFill>
                <a:blip r:embed="rId4"/>
                <a:stretch>
                  <a:fillRect r="-1250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5F7AD7-D7D3-8E2A-647D-D65BA63A2BCC}"/>
                  </a:ext>
                </a:extLst>
              </p:cNvPr>
              <p:cNvSpPr txBox="1"/>
              <p:nvPr/>
            </p:nvSpPr>
            <p:spPr>
              <a:xfrm>
                <a:off x="7166175" y="2929984"/>
                <a:ext cx="1003986" cy="386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C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C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CA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C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5F7AD7-D7D3-8E2A-647D-D65BA63A2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175" y="2929984"/>
                <a:ext cx="1003986" cy="386388"/>
              </a:xfrm>
              <a:prstGeom prst="rect">
                <a:avLst/>
              </a:prstGeom>
              <a:blipFill>
                <a:blip r:embed="rId5"/>
                <a:stretch>
                  <a:fillRect r="-1250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FA5C28-1EC5-F07A-5FCA-A72DEAD5965E}"/>
                  </a:ext>
                </a:extLst>
              </p:cNvPr>
              <p:cNvSpPr txBox="1"/>
              <p:nvPr/>
            </p:nvSpPr>
            <p:spPr>
              <a:xfrm>
                <a:off x="5483312" y="5409915"/>
                <a:ext cx="1003986" cy="386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C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C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CA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C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FA5C28-1EC5-F07A-5FCA-A72DEAD59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312" y="5409915"/>
                <a:ext cx="1003986" cy="386388"/>
              </a:xfrm>
              <a:prstGeom prst="rect">
                <a:avLst/>
              </a:prstGeom>
              <a:blipFill>
                <a:blip r:embed="rId6"/>
                <a:stretch>
                  <a:fillRect r="-1250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3621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ECBB9-A994-54AA-E8C3-D6E079285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73C-2E88-1842-8BF3-641DD1B7DE21}" type="slidenum">
              <a:rPr lang="en-KR" smtClean="0"/>
              <a:t>16</a:t>
            </a:fld>
            <a:endParaRPr lang="en-K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5919000-F774-DAF1-7D75-0AF8F4A2363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6278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0800">
            <a:noFill/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Weak Lensing Simulations</a:t>
            </a:r>
            <a:endParaRPr lang="en-K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AB383C-5D63-022F-AB22-131A370357B9}"/>
              </a:ext>
            </a:extLst>
          </p:cNvPr>
          <p:cNvSpPr txBox="1"/>
          <p:nvPr/>
        </p:nvSpPr>
        <p:spPr>
          <a:xfrm>
            <a:off x="4402886" y="860447"/>
            <a:ext cx="28655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Ground-based Weak Lensing</a:t>
            </a:r>
          </a:p>
          <a:p>
            <a:r>
              <a:rPr lang="en-US" dirty="0"/>
              <a:t>30 galaxies per arcmin^2</a:t>
            </a:r>
          </a:p>
          <a:p>
            <a:r>
              <a:rPr lang="en-US" dirty="0"/>
              <a:t>40 arcmin field of view</a:t>
            </a:r>
          </a:p>
        </p:txBody>
      </p:sp>
      <p:pic>
        <p:nvPicPr>
          <p:cNvPr id="8" name="Picture 7" descr="A blue screen with white dots&#10;&#10;Description automatically generated">
            <a:extLst>
              <a:ext uri="{FF2B5EF4-FFF2-40B4-BE49-F238E27FC236}">
                <a16:creationId xmlns:a16="http://schemas.microsoft.com/office/drawing/2014/main" id="{25D1C1BC-825D-2929-87DB-4AC4B0BB3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650" y="1931268"/>
            <a:ext cx="4496308" cy="4173220"/>
          </a:xfrm>
          <a:prstGeom prst="rect">
            <a:avLst/>
          </a:prstGeom>
        </p:spPr>
      </p:pic>
      <p:pic>
        <p:nvPicPr>
          <p:cNvPr id="10" name="Picture 9" descr="A blue and yellow map with white lines&#10;&#10;Description automatically generated">
            <a:extLst>
              <a:ext uri="{FF2B5EF4-FFF2-40B4-BE49-F238E27FC236}">
                <a16:creationId xmlns:a16="http://schemas.microsoft.com/office/drawing/2014/main" id="{D15DC74B-4ADA-AA23-E607-331D4BA13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200" y="1890584"/>
            <a:ext cx="4656766" cy="421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27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ECBB9-A994-54AA-E8C3-D6E079285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73C-2E88-1842-8BF3-641DD1B7DE21}" type="slidenum">
              <a:rPr lang="en-KR" smtClean="0"/>
              <a:t>17</a:t>
            </a:fld>
            <a:endParaRPr lang="en-K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5919000-F774-DAF1-7D75-0AF8F4A2363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6278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0800">
            <a:noFill/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Weak Lensing Simulations</a:t>
            </a:r>
            <a:endParaRPr lang="en-K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AB383C-5D63-022F-AB22-131A370357B9}"/>
              </a:ext>
            </a:extLst>
          </p:cNvPr>
          <p:cNvSpPr txBox="1"/>
          <p:nvPr/>
        </p:nvSpPr>
        <p:spPr>
          <a:xfrm>
            <a:off x="4967453" y="860447"/>
            <a:ext cx="27043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HST/ACS-like Weak Lensing</a:t>
            </a:r>
          </a:p>
          <a:p>
            <a:r>
              <a:rPr lang="en-US" dirty="0"/>
              <a:t>60 galaxies per arcmin^2</a:t>
            </a:r>
          </a:p>
          <a:p>
            <a:r>
              <a:rPr lang="en-US" dirty="0"/>
              <a:t>5 arcmin field of view</a:t>
            </a:r>
          </a:p>
        </p:txBody>
      </p:sp>
      <p:pic>
        <p:nvPicPr>
          <p:cNvPr id="14" name="Picture 13" descr="A blue and yellow map&#10;&#10;Description automatically generated with medium confidence">
            <a:extLst>
              <a:ext uri="{FF2B5EF4-FFF2-40B4-BE49-F238E27FC236}">
                <a16:creationId xmlns:a16="http://schemas.microsoft.com/office/drawing/2014/main" id="{8159EE29-4875-5751-E8A9-87D27EC11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200" y="1890000"/>
            <a:ext cx="4671314" cy="4227068"/>
          </a:xfrm>
          <a:prstGeom prst="rect">
            <a:avLst/>
          </a:prstGeom>
        </p:spPr>
      </p:pic>
      <p:pic>
        <p:nvPicPr>
          <p:cNvPr id="16" name="Picture 15" descr="A blue square with white dots&#10;&#10;Description automatically generated">
            <a:extLst>
              <a:ext uri="{FF2B5EF4-FFF2-40B4-BE49-F238E27FC236}">
                <a16:creationId xmlns:a16="http://schemas.microsoft.com/office/drawing/2014/main" id="{5921A4C2-0E63-01C2-F01E-7699569EF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514" y="1916924"/>
            <a:ext cx="4496308" cy="41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84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ECBB9-A994-54AA-E8C3-D6E079285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73C-2E88-1842-8BF3-641DD1B7DE21}" type="slidenum">
              <a:rPr lang="en-KR" smtClean="0"/>
              <a:t>18</a:t>
            </a:fld>
            <a:endParaRPr lang="en-K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5919000-F774-DAF1-7D75-0AF8F4A2363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6278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7030A0"/>
              </a:gs>
            </a:gsLst>
            <a:path path="circle">
              <a:fillToRect l="50000" t="-80000" r="50000" b="180000"/>
            </a:path>
            <a:tileRect/>
          </a:gradFill>
          <a:ln w="50800">
            <a:noFill/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Weak Lensing Simulations</a:t>
            </a:r>
            <a:endParaRPr lang="en-K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AB383C-5D63-022F-AB22-131A370357B9}"/>
              </a:ext>
            </a:extLst>
          </p:cNvPr>
          <p:cNvSpPr txBox="1"/>
          <p:nvPr/>
        </p:nvSpPr>
        <p:spPr>
          <a:xfrm>
            <a:off x="4967453" y="860447"/>
            <a:ext cx="26226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Roman-like Weak Lensing</a:t>
            </a:r>
          </a:p>
          <a:p>
            <a:r>
              <a:rPr lang="en-US" dirty="0"/>
              <a:t>150 galaxies per arcmin^2</a:t>
            </a:r>
          </a:p>
          <a:p>
            <a:r>
              <a:rPr lang="en-US" dirty="0"/>
              <a:t>40 arcmin field of view</a:t>
            </a:r>
          </a:p>
        </p:txBody>
      </p:sp>
      <p:pic>
        <p:nvPicPr>
          <p:cNvPr id="15" name="Picture 14" descr="A blue and white map with white lines&#10;&#10;Description automatically generated">
            <a:extLst>
              <a:ext uri="{FF2B5EF4-FFF2-40B4-BE49-F238E27FC236}">
                <a16:creationId xmlns:a16="http://schemas.microsoft.com/office/drawing/2014/main" id="{E49ED4E8-BE49-E8E9-4C68-859E6B8E8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514" y="1943848"/>
            <a:ext cx="4496308" cy="4173220"/>
          </a:xfrm>
          <a:prstGeom prst="rect">
            <a:avLst/>
          </a:prstGeom>
        </p:spPr>
      </p:pic>
      <p:pic>
        <p:nvPicPr>
          <p:cNvPr id="17" name="Picture 16" descr="A map of a space&#10;&#10;Description automatically generated with medium confidence">
            <a:extLst>
              <a:ext uri="{FF2B5EF4-FFF2-40B4-BE49-F238E27FC236}">
                <a16:creationId xmlns:a16="http://schemas.microsoft.com/office/drawing/2014/main" id="{047E64BF-F53B-EE3D-D48E-7C08C1E72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200" y="1890000"/>
            <a:ext cx="4671314" cy="422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35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ECBB9-A994-54AA-E8C3-D6E079285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73C-2E88-1842-8BF3-641DD1B7DE21}" type="slidenum">
              <a:rPr lang="en-KR" smtClean="0"/>
              <a:t>19</a:t>
            </a:fld>
            <a:endParaRPr lang="en-K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5919000-F774-DAF1-7D75-0AF8F4A2363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6278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7030A0"/>
              </a:gs>
            </a:gsLst>
            <a:path path="circle">
              <a:fillToRect l="50000" t="-80000" r="50000" b="180000"/>
            </a:path>
            <a:tileRect/>
          </a:gradFill>
          <a:ln w="50800">
            <a:noFill/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The Next Frontier for Weak Lensing: Filaments</a:t>
            </a:r>
            <a:endParaRPr lang="en-K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AB383C-5D63-022F-AB22-131A370357B9}"/>
              </a:ext>
            </a:extLst>
          </p:cNvPr>
          <p:cNvSpPr txBox="1"/>
          <p:nvPr/>
        </p:nvSpPr>
        <p:spPr>
          <a:xfrm>
            <a:off x="463137" y="2374906"/>
            <a:ext cx="56346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With Roman, we will be able to detect and characterize the dark matter content of large-scale filaments.</a:t>
            </a:r>
          </a:p>
        </p:txBody>
      </p:sp>
      <p:pic>
        <p:nvPicPr>
          <p:cNvPr id="2" name="Picture 1" descr="A map of stars and planets&#10;&#10;Description automatically generated with medium confidence">
            <a:extLst>
              <a:ext uri="{FF2B5EF4-FFF2-40B4-BE49-F238E27FC236}">
                <a16:creationId xmlns:a16="http://schemas.microsoft.com/office/drawing/2014/main" id="{5D7F238B-6CE8-B504-1980-15B422D2F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346" y="1194181"/>
            <a:ext cx="5758517" cy="534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58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FC79B0E3-BEAB-979C-CDEE-5222DB5D14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5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080B1-B13F-565C-0C86-6A75A942E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492" y="1253331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FOV, resolution, and filters of Roman are of great advantage for studying galaxy clusters and the large-scale structure with weak lensing.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Improvements:</a:t>
            </a:r>
          </a:p>
          <a:p>
            <a:r>
              <a:rPr lang="en-US" dirty="0"/>
              <a:t>Pin-point accuracy for the location of DM centroid – investigating DM</a:t>
            </a:r>
          </a:p>
          <a:p>
            <a:r>
              <a:rPr lang="en-US" dirty="0"/>
              <a:t>Detection and identification of substructures</a:t>
            </a:r>
          </a:p>
          <a:p>
            <a:r>
              <a:rPr lang="en-US" dirty="0"/>
              <a:t>Robustly characterize the dark matter of clusters</a:t>
            </a:r>
          </a:p>
          <a:p>
            <a:r>
              <a:rPr lang="en-US" dirty="0"/>
              <a:t>Begin to truly map the large-scale dark matter filaments of the universe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3C3E1-DE08-D4A9-DF56-07F78BDE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73C-2E88-1842-8BF3-641DD1B7DE21}" type="slidenum">
              <a:rPr lang="en-KR" smtClean="0"/>
              <a:t>20</a:t>
            </a:fld>
            <a:endParaRPr lang="en-KR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37E973-D260-AC53-D526-2AE8F68292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6278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7030A0"/>
              </a:gs>
            </a:gsLst>
            <a:path path="circle">
              <a:fillToRect l="50000" t="-80000" r="50000" b="180000"/>
            </a:path>
            <a:tileRect/>
          </a:gradFill>
          <a:ln w="50800">
            <a:noFill/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Summary</a:t>
            </a:r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3070637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5DA69-2875-9DD5-B242-965F5AE43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JWST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BC4F3-EEE3-A1C0-18BB-A8EB7AA12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310"/>
            <a:ext cx="10515600" cy="4351338"/>
          </a:xfrm>
        </p:spPr>
        <p:txBody>
          <a:bodyPr/>
          <a:lstStyle/>
          <a:p>
            <a:r>
              <a:rPr lang="en-US" dirty="0"/>
              <a:t>Two WL studies so far. Both show great promise.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3219F-E755-0E43-57B1-21309227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73C-2E88-1842-8BF3-641DD1B7DE21}" type="slidenum">
              <a:rPr lang="en-KR" smtClean="0"/>
              <a:t>21</a:t>
            </a:fld>
            <a:endParaRPr lang="en-KR"/>
          </a:p>
        </p:txBody>
      </p:sp>
      <p:pic>
        <p:nvPicPr>
          <p:cNvPr id="6" name="Picture 5" descr="A map of stars and galaxies&#10;&#10;Description automatically generated">
            <a:extLst>
              <a:ext uri="{FF2B5EF4-FFF2-40B4-BE49-F238E27FC236}">
                <a16:creationId xmlns:a16="http://schemas.microsoft.com/office/drawing/2014/main" id="{D80AEDF7-A87A-C893-640C-01CBC97B3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45" y="2315183"/>
            <a:ext cx="6899490" cy="4105072"/>
          </a:xfrm>
          <a:prstGeom prst="rect">
            <a:avLst/>
          </a:prstGeom>
        </p:spPr>
      </p:pic>
      <p:pic>
        <p:nvPicPr>
          <p:cNvPr id="8" name="Picture 7" descr="A map of stars and galaxies&#10;&#10;Description automatically generated">
            <a:extLst>
              <a:ext uri="{FF2B5EF4-FFF2-40B4-BE49-F238E27FC236}">
                <a16:creationId xmlns:a16="http://schemas.microsoft.com/office/drawing/2014/main" id="{7C2700F3-3FEF-4917-2C86-9C99E40D8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362" y="2449073"/>
            <a:ext cx="4132336" cy="39072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2E0246-F680-51E4-B81A-651F11126957}"/>
              </a:ext>
            </a:extLst>
          </p:cNvPr>
          <p:cNvSpPr txBox="1"/>
          <p:nvPr/>
        </p:nvSpPr>
        <p:spPr>
          <a:xfrm>
            <a:off x="8073957" y="6431079"/>
            <a:ext cx="2738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~350 galaxies per arcmin^2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C08153-9E43-9799-39E3-FF3310A1241C}"/>
              </a:ext>
            </a:extLst>
          </p:cNvPr>
          <p:cNvSpPr txBox="1"/>
          <p:nvPr/>
        </p:nvSpPr>
        <p:spPr>
          <a:xfrm>
            <a:off x="2489753" y="6356350"/>
            <a:ext cx="2738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~250 galaxies per arcmin^2</a:t>
            </a:r>
          </a:p>
        </p:txBody>
      </p:sp>
    </p:spTree>
    <p:extLst>
      <p:ext uri="{BB962C8B-B14F-4D97-AF65-F5344CB8AC3E}">
        <p14:creationId xmlns:p14="http://schemas.microsoft.com/office/powerpoint/2010/main" val="2347006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9D928-B757-CC45-9FBE-A5F6C790C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2"/>
          </a:xfr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080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Growth of Galaxy Clusters</a:t>
            </a:r>
            <a:endParaRPr lang="en-KR" dirty="0"/>
          </a:p>
        </p:txBody>
      </p:sp>
      <p:pic>
        <p:nvPicPr>
          <p:cNvPr id="4" name="cluster_formation_yzics">
            <a:hlinkClick r:id="" action="ppaction://media"/>
            <a:extLst>
              <a:ext uri="{FF2B5EF4-FFF2-40B4-BE49-F238E27FC236}">
                <a16:creationId xmlns:a16="http://schemas.microsoft.com/office/drawing/2014/main" id="{643B71C0-01F0-C146-B98F-7053BEDFF4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191" r="21920"/>
          <a:stretch/>
        </p:blipFill>
        <p:spPr>
          <a:xfrm>
            <a:off x="3219413" y="739150"/>
            <a:ext cx="5894064" cy="59319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2A4CBA-8516-1047-8F7D-16C8E55F06D6}"/>
              </a:ext>
            </a:extLst>
          </p:cNvPr>
          <p:cNvSpPr txBox="1"/>
          <p:nvPr/>
        </p:nvSpPr>
        <p:spPr>
          <a:xfrm>
            <a:off x="4124793" y="6301802"/>
            <a:ext cx="4067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Yonsei Zoom-in Cluster Simulation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YZiCS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35749-EABF-474C-8BA0-EC2820E62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3068" y="633465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D473C-2E88-1842-8BF3-641DD1B7DE21}" type="slidenum">
              <a:rPr kumimoji="0" lang="en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K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98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75550-A777-369E-0259-1B4097079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73C-2E88-1842-8BF3-641DD1B7DE21}" type="slidenum">
              <a:rPr lang="en-KR" smtClean="0"/>
              <a:t>4</a:t>
            </a:fld>
            <a:endParaRPr lang="en-K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0F1C86-7D32-3BB4-87F6-99F29EEEA73B}"/>
              </a:ext>
            </a:extLst>
          </p:cNvPr>
          <p:cNvSpPr txBox="1"/>
          <p:nvPr/>
        </p:nvSpPr>
        <p:spPr>
          <a:xfrm>
            <a:off x="95502" y="1082515"/>
            <a:ext cx="545414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KR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Behaviour of dark matter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/>
              </a:rPr>
              <a:t>Is it self interacting?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 it follow the NFW relation?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Calibri" panose="020F0502020204030204"/>
              </a:rPr>
              <a:t>Evolution of the </a:t>
            </a:r>
            <a:r>
              <a:rPr lang="en-US" dirty="0" err="1">
                <a:latin typeface="Calibri" panose="020F0502020204030204"/>
              </a:rPr>
              <a:t>intracluster</a:t>
            </a:r>
            <a:r>
              <a:rPr lang="en-US" dirty="0">
                <a:latin typeface="Calibri" panose="020F0502020204030204"/>
              </a:rPr>
              <a:t> medium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Formation of shocks</a:t>
            </a:r>
            <a:endParaRPr lang="en-US" dirty="0">
              <a:latin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Magnetic fields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/>
              </a:rPr>
              <a:t>Rarity of radio relics – shocks are ubiquitous, but radio relics are rare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 acceleration mechanism/efficiency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/>
              </a:rPr>
              <a:t>Distribution of </a:t>
            </a:r>
            <a:r>
              <a:rPr lang="en-US" dirty="0" err="1">
                <a:latin typeface="Calibri" panose="020F0502020204030204"/>
              </a:rPr>
              <a:t>suprathermal</a:t>
            </a:r>
            <a:r>
              <a:rPr lang="en-US" dirty="0">
                <a:latin typeface="Calibri" panose="020F0502020204030204"/>
              </a:rPr>
              <a:t> electrons throughout the ICM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latin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latin typeface="Calibri" panose="020F0502020204030204"/>
            </a:endParaRPr>
          </a:p>
          <a:p>
            <a:pPr>
              <a:defRPr/>
            </a:pPr>
            <a:r>
              <a:rPr lang="en-US" dirty="0">
                <a:latin typeface="Calibri" panose="020F0502020204030204"/>
              </a:rPr>
              <a:t>Challenging to study because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/>
              </a:rPr>
              <a:t>Timescales are long (</a:t>
            </a:r>
            <a:r>
              <a:rPr lang="en-US" dirty="0" err="1">
                <a:latin typeface="Calibri" panose="020F0502020204030204"/>
              </a:rPr>
              <a:t>Gyrs</a:t>
            </a:r>
            <a:r>
              <a:rPr lang="en-US" dirty="0">
                <a:latin typeface="Calibri" panose="020F0502020204030204"/>
              </a:rPr>
              <a:t>) – each cluster provides a snapshot into the evolutionary stage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/>
              </a:rPr>
              <a:t>Clusters are filled with a large variety of astrophysics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8A0F39-E6EE-9088-34C9-8F0995136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2"/>
          </a:xfr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080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Physics of Galaxy Clusters</a:t>
            </a:r>
            <a:endParaRPr lang="en-KR" dirty="0"/>
          </a:p>
        </p:txBody>
      </p:sp>
      <p:pic>
        <p:nvPicPr>
          <p:cNvPr id="14" name="Picture 13" descr="A colorful galaxy in space&#10;&#10;Description automatically generated">
            <a:extLst>
              <a:ext uri="{FF2B5EF4-FFF2-40B4-BE49-F238E27FC236}">
                <a16:creationId xmlns:a16="http://schemas.microsoft.com/office/drawing/2014/main" id="{462C7C09-4410-B7E5-52C1-9315CDBF2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723" y="3664862"/>
            <a:ext cx="2892091" cy="28971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D63305-73F7-F51F-A44C-3790991486C3}"/>
              </a:ext>
            </a:extLst>
          </p:cNvPr>
          <p:cNvSpPr txBox="1"/>
          <p:nvPr/>
        </p:nvSpPr>
        <p:spPr>
          <a:xfrm>
            <a:off x="5798081" y="6226231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Hoang+2018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8973FA-C91F-C9EF-133E-53BA1D092ADB}"/>
              </a:ext>
            </a:extLst>
          </p:cNvPr>
          <p:cNvGrpSpPr/>
          <p:nvPr/>
        </p:nvGrpSpPr>
        <p:grpSpPr>
          <a:xfrm>
            <a:off x="5448862" y="774742"/>
            <a:ext cx="3922250" cy="2604705"/>
            <a:chOff x="7332243" y="749565"/>
            <a:chExt cx="3922250" cy="2604705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FFF2A110-CCA1-F054-AAA0-26CCE187A4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2243" y="773197"/>
              <a:ext cx="3836730" cy="2581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D1CF19-EA5F-992C-D937-EEE574DF689C}"/>
                </a:ext>
              </a:extLst>
            </p:cNvPr>
            <p:cNvSpPr txBox="1"/>
            <p:nvPr/>
          </p:nvSpPr>
          <p:spPr>
            <a:xfrm>
              <a:off x="10294294" y="2940472"/>
              <a:ext cx="9601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Clowe+2006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7BA1A5-0E38-7429-1F88-560E46CAFA58}"/>
                </a:ext>
              </a:extLst>
            </p:cNvPr>
            <p:cNvSpPr txBox="1"/>
            <p:nvPr/>
          </p:nvSpPr>
          <p:spPr>
            <a:xfrm>
              <a:off x="7641516" y="2811807"/>
              <a:ext cx="24711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X-ray emission from ICM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D507B14-22F1-F1A3-2294-57CB35958618}"/>
                </a:ext>
              </a:extLst>
            </p:cNvPr>
            <p:cNvCxnSpPr/>
            <p:nvPr/>
          </p:nvCxnSpPr>
          <p:spPr>
            <a:xfrm flipV="1">
              <a:off x="8964177" y="1979156"/>
              <a:ext cx="286431" cy="832651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62D2A5-B7C7-7CE3-C7B0-99E4E7A8C184}"/>
                </a:ext>
              </a:extLst>
            </p:cNvPr>
            <p:cNvSpPr txBox="1"/>
            <p:nvPr/>
          </p:nvSpPr>
          <p:spPr>
            <a:xfrm>
              <a:off x="8173013" y="749565"/>
              <a:ext cx="2453685" cy="369332"/>
            </a:xfrm>
            <a:prstGeom prst="rect">
              <a:avLst/>
            </a:prstGeom>
            <a:solidFill>
              <a:schemeClr val="tx1">
                <a:alpha val="39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2D050"/>
                  </a:solidFill>
                </a:rPr>
                <a:t>Dark matter distribution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3187623-0C3A-C385-398D-94FC2F6FC661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>
              <a:off x="9399856" y="1118897"/>
              <a:ext cx="918036" cy="404458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F497371-1635-AAF5-A383-F89AC602EB8A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>
              <a:off x="8427309" y="1118897"/>
              <a:ext cx="972547" cy="904834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A graph of a graph with lines and dots&#10;&#10;Description automatically generated with medium confidence">
            <a:extLst>
              <a:ext uri="{FF2B5EF4-FFF2-40B4-BE49-F238E27FC236}">
                <a16:creationId xmlns:a16="http://schemas.microsoft.com/office/drawing/2014/main" id="{830E7F3E-D761-A461-787F-4E8CB6F8F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6201" y="3503731"/>
            <a:ext cx="3328754" cy="326767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4F4E096-B6C0-0F81-A722-51EBB83E376C}"/>
              </a:ext>
            </a:extLst>
          </p:cNvPr>
          <p:cNvSpPr txBox="1"/>
          <p:nvPr/>
        </p:nvSpPr>
        <p:spPr>
          <a:xfrm>
            <a:off x="11050151" y="6136042"/>
            <a:ext cx="10785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Botteon+2020</a:t>
            </a:r>
          </a:p>
        </p:txBody>
      </p:sp>
      <p:pic>
        <p:nvPicPr>
          <p:cNvPr id="30" name="Picture 29" descr="A diagram of a graph&#10;&#10;Description automatically generated">
            <a:extLst>
              <a:ext uri="{FF2B5EF4-FFF2-40B4-BE49-F238E27FC236}">
                <a16:creationId xmlns:a16="http://schemas.microsoft.com/office/drawing/2014/main" id="{C6BA9C42-D83D-7D9A-19AD-789653BAC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1129" y="822447"/>
            <a:ext cx="2669796" cy="253182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670B500-A375-5BF9-9713-6A7EFD36A25B}"/>
              </a:ext>
            </a:extLst>
          </p:cNvPr>
          <p:cNvSpPr txBox="1"/>
          <p:nvPr/>
        </p:nvSpPr>
        <p:spPr>
          <a:xfrm>
            <a:off x="10951188" y="2837529"/>
            <a:ext cx="1067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Umetsu+2020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CB372-4E62-5B75-CBF9-F7B0590A60C3}"/>
              </a:ext>
            </a:extLst>
          </p:cNvPr>
          <p:cNvSpPr txBox="1"/>
          <p:nvPr/>
        </p:nvSpPr>
        <p:spPr>
          <a:xfrm>
            <a:off x="5825070" y="3708346"/>
            <a:ext cx="1156498" cy="369332"/>
          </a:xfrm>
          <a:prstGeom prst="rect">
            <a:avLst/>
          </a:prstGeom>
          <a:solidFill>
            <a:schemeClr val="tx1">
              <a:alpha val="42096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Radio relic</a:t>
            </a:r>
          </a:p>
        </p:txBody>
      </p:sp>
    </p:spTree>
    <p:extLst>
      <p:ext uri="{BB962C8B-B14F-4D97-AF65-F5344CB8AC3E}">
        <p14:creationId xmlns:p14="http://schemas.microsoft.com/office/powerpoint/2010/main" val="4003135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9D928-B757-CC45-9FBE-A5F6C790C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2"/>
          </a:xfr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080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KR" dirty="0"/>
              <a:t>Modeling the Merger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501DBE-ABBF-474E-A6B4-A5DC31B94FB1}"/>
              </a:ext>
            </a:extLst>
          </p:cNvPr>
          <p:cNvSpPr txBox="1"/>
          <p:nvPr/>
        </p:nvSpPr>
        <p:spPr>
          <a:xfrm>
            <a:off x="3359479" y="619350"/>
            <a:ext cx="911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X-ray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FA35D8-A126-144F-8D15-61441B4C2D18}"/>
              </a:ext>
            </a:extLst>
          </p:cNvPr>
          <p:cNvSpPr txBox="1"/>
          <p:nvPr/>
        </p:nvSpPr>
        <p:spPr>
          <a:xfrm>
            <a:off x="6076650" y="668031"/>
            <a:ext cx="2795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EBF9FF-DDA4-2446-9A58-C1A8DD40FF66}"/>
              </a:ext>
            </a:extLst>
          </p:cNvPr>
          <p:cNvSpPr txBox="1"/>
          <p:nvPr/>
        </p:nvSpPr>
        <p:spPr>
          <a:xfrm>
            <a:off x="3323630" y="1050579"/>
            <a:ext cx="21956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Shock velocity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Merger axis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Merger 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 properties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Biased mass estimate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5E3B3B-C682-1C4E-8660-FFDD74D90693}"/>
              </a:ext>
            </a:extLst>
          </p:cNvPr>
          <p:cNvSpPr txBox="1"/>
          <p:nvPr/>
        </p:nvSpPr>
        <p:spPr>
          <a:xfrm>
            <a:off x="6066028" y="1119877"/>
            <a:ext cx="22126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Shock velocity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Shock position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Timescale of merger</a:t>
            </a:r>
            <a:endParaRPr kumimoji="0" lang="en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Merger axis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Merger viewing angle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28BA2F-04E1-9542-A421-2E8DD9857AAC}"/>
              </a:ext>
            </a:extLst>
          </p:cNvPr>
          <p:cNvSpPr txBox="1"/>
          <p:nvPr/>
        </p:nvSpPr>
        <p:spPr>
          <a:xfrm>
            <a:off x="3310878" y="2522699"/>
            <a:ext cx="211436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Weak lensing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F61DC4-CDE1-4642-8074-92934068E628}"/>
              </a:ext>
            </a:extLst>
          </p:cNvPr>
          <p:cNvSpPr txBox="1"/>
          <p:nvPr/>
        </p:nvSpPr>
        <p:spPr>
          <a:xfrm>
            <a:off x="3335098" y="3007171"/>
            <a:ext cx="20663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Subclusters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 estimate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Subcluster positions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491BC4-B367-6B4C-A8C9-33F3EDD405E5}"/>
              </a:ext>
            </a:extLst>
          </p:cNvPr>
          <p:cNvSpPr txBox="1"/>
          <p:nvPr/>
        </p:nvSpPr>
        <p:spPr>
          <a:xfrm>
            <a:off x="5954856" y="2527907"/>
            <a:ext cx="284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Spectroscopy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5ED2FD-1902-0A44-9B00-C352922F400F}"/>
              </a:ext>
            </a:extLst>
          </p:cNvPr>
          <p:cNvSpPr txBox="1"/>
          <p:nvPr/>
        </p:nvSpPr>
        <p:spPr>
          <a:xfrm>
            <a:off x="5954856" y="3007171"/>
            <a:ext cx="2709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Viewing angle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Subcluster positions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Cluster galaxy membership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Biased mass estimate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366482-E3C1-C541-91DE-B2FEB136A6AB}"/>
              </a:ext>
            </a:extLst>
          </p:cNvPr>
          <p:cNvSpPr txBox="1"/>
          <p:nvPr/>
        </p:nvSpPr>
        <p:spPr>
          <a:xfrm>
            <a:off x="188770" y="4650016"/>
            <a:ext cx="127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Simulations</a:t>
            </a:r>
          </a:p>
        </p:txBody>
      </p:sp>
      <p:pic>
        <p:nvPicPr>
          <p:cNvPr id="43" name="Picture 42" descr="A picture containing light, star, traffic, sitting&#10;&#10;Description automatically generated">
            <a:extLst>
              <a:ext uri="{FF2B5EF4-FFF2-40B4-BE49-F238E27FC236}">
                <a16:creationId xmlns:a16="http://schemas.microsoft.com/office/drawing/2014/main" id="{DA4790B5-B2A9-1546-BB4C-D361C74DA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00000">
            <a:off x="2974811" y="4658059"/>
            <a:ext cx="1915809" cy="188249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3F2924-CD3D-694C-A6E2-AA5BBE371FCF}"/>
              </a:ext>
            </a:extLst>
          </p:cNvPr>
          <p:cNvCxnSpPr>
            <a:cxnSpLocks/>
          </p:cNvCxnSpPr>
          <p:nvPr/>
        </p:nvCxnSpPr>
        <p:spPr>
          <a:xfrm>
            <a:off x="5266003" y="5618980"/>
            <a:ext cx="1276765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E36F5C3-D700-5348-87CA-D3153FC01E04}"/>
              </a:ext>
            </a:extLst>
          </p:cNvPr>
          <p:cNvSpPr txBox="1"/>
          <p:nvPr/>
        </p:nvSpPr>
        <p:spPr>
          <a:xfrm>
            <a:off x="5383437" y="5230409"/>
            <a:ext cx="103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722AE1-FFC0-BA40-851A-D88A9EF107F9}"/>
              </a:ext>
            </a:extLst>
          </p:cNvPr>
          <p:cNvSpPr txBox="1"/>
          <p:nvPr/>
        </p:nvSpPr>
        <p:spPr>
          <a:xfrm>
            <a:off x="3504552" y="6528122"/>
            <a:ext cx="8563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Molnar et al. 2017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2E33FF-BA5D-CA4C-815F-2BB7852BE104}"/>
              </a:ext>
            </a:extLst>
          </p:cNvPr>
          <p:cNvSpPr txBox="1"/>
          <p:nvPr/>
        </p:nvSpPr>
        <p:spPr>
          <a:xfrm>
            <a:off x="7282422" y="6536267"/>
            <a:ext cx="82105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Finner</a:t>
            </a:r>
            <a:r>
              <a:rPr kumimoji="0" lang="en-CA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2021</a:t>
            </a:r>
            <a:endParaRPr kumimoji="0" lang="en-KR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5C6272-D878-9C4F-B8F6-EAEA552EE043}"/>
              </a:ext>
            </a:extLst>
          </p:cNvPr>
          <p:cNvSpPr txBox="1"/>
          <p:nvPr/>
        </p:nvSpPr>
        <p:spPr>
          <a:xfrm>
            <a:off x="123491" y="5128036"/>
            <a:ext cx="18139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 distribution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 distribution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Shock positions</a:t>
            </a:r>
            <a:endParaRPr kumimoji="0" lang="en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46EE4D-8E07-BF42-BA33-B3D28FA503FB}"/>
              </a:ext>
            </a:extLst>
          </p:cNvPr>
          <p:cNvSpPr txBox="1"/>
          <p:nvPr/>
        </p:nvSpPr>
        <p:spPr>
          <a:xfrm>
            <a:off x="8605808" y="5010037"/>
            <a:ext cx="3389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Nature</a:t>
            </a:r>
            <a:r>
              <a:rPr kumimoji="0" lang="en-K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dark matter (SIDM?)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Shock acceleration mechanism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Magnetic </a:t>
            </a:r>
            <a:r>
              <a:rPr kumimoji="0" lang="en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field strength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</a:t>
            </a:r>
            <a:r>
              <a:rPr kumimoji="0" lang="en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evolution of merger features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1BA91D-F546-314C-90AD-B5F617CD256E}"/>
              </a:ext>
            </a:extLst>
          </p:cNvPr>
          <p:cNvSpPr txBox="1"/>
          <p:nvPr/>
        </p:nvSpPr>
        <p:spPr>
          <a:xfrm>
            <a:off x="9589891" y="458341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KR" sz="1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18C80-2E7E-3E42-85B6-0C2BA48C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D473C-2E88-1842-8BF3-641DD1B7DE21}" type="slidenum">
              <a:rPr kumimoji="0" lang="en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K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D7D6B1-5F77-F242-7810-34C6272D2B77}"/>
              </a:ext>
            </a:extLst>
          </p:cNvPr>
          <p:cNvSpPr/>
          <p:nvPr/>
        </p:nvSpPr>
        <p:spPr>
          <a:xfrm>
            <a:off x="2985435" y="694311"/>
            <a:ext cx="5690015" cy="3828627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Bent Arrow 19">
            <a:extLst>
              <a:ext uri="{FF2B5EF4-FFF2-40B4-BE49-F238E27FC236}">
                <a16:creationId xmlns:a16="http://schemas.microsoft.com/office/drawing/2014/main" id="{FA183DF6-DD68-05D0-06A6-5DD60C50A8B8}"/>
              </a:ext>
            </a:extLst>
          </p:cNvPr>
          <p:cNvSpPr/>
          <p:nvPr/>
        </p:nvSpPr>
        <p:spPr>
          <a:xfrm rot="16200000" flipH="1">
            <a:off x="919217" y="1998557"/>
            <a:ext cx="1692166" cy="2419027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74DF665-9F89-B5F2-2323-C1AE231989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30" t="1207" r="1730" b="52500"/>
          <a:stretch/>
        </p:blipFill>
        <p:spPr>
          <a:xfrm>
            <a:off x="6716205" y="4738541"/>
            <a:ext cx="1716165" cy="17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25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9D928-B757-CC45-9FBE-A5F6C790C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2"/>
          </a:xfr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080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A2255 (z=0.08) – Subaru Color Image</a:t>
            </a:r>
            <a:endParaRPr lang="en-K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EFC955-1911-4247-BC15-D73DF0A7D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D473C-2E88-1842-8BF3-641DD1B7DE21}" type="slidenum">
              <a:rPr kumimoji="0" lang="en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K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19FE098-E2B3-FE44-9A6C-E5B3665C5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231" y="662782"/>
            <a:ext cx="7069266" cy="661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65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9D928-B757-CC45-9FBE-A5F6C790C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2"/>
          </a:xfr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080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The Beautiful Mess – Abell 2255</a:t>
            </a:r>
            <a:endParaRPr lang="en-K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EFC955-1911-4247-BC15-D73DF0A7D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D473C-2E88-1842-8BF3-641DD1B7DE21}" type="slidenum">
              <a:rPr kumimoji="0" lang="en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K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diagram of a person's body&#10;&#10;Description automatically generated">
            <a:extLst>
              <a:ext uri="{FF2B5EF4-FFF2-40B4-BE49-F238E27FC236}">
                <a16:creationId xmlns:a16="http://schemas.microsoft.com/office/drawing/2014/main" id="{3A852736-41AF-AC76-AB9A-D5B7536A9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52" y="662782"/>
            <a:ext cx="7148332" cy="616371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882C1AB-49DD-D4D8-A10A-4685D2906844}"/>
              </a:ext>
            </a:extLst>
          </p:cNvPr>
          <p:cNvSpPr txBox="1"/>
          <p:nvPr/>
        </p:nvSpPr>
        <p:spPr>
          <a:xfrm>
            <a:off x="2986216" y="6488668"/>
            <a:ext cx="1522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Botteon+2020</a:t>
            </a:r>
          </a:p>
        </p:txBody>
      </p:sp>
    </p:spTree>
    <p:extLst>
      <p:ext uri="{BB962C8B-B14F-4D97-AF65-F5344CB8AC3E}">
        <p14:creationId xmlns:p14="http://schemas.microsoft.com/office/powerpoint/2010/main" val="1803010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9D928-B757-CC45-9FBE-A5F6C790C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2"/>
          </a:xfr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080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A2255 – X-ray image / Radio Relic Contours</a:t>
            </a:r>
            <a:endParaRPr lang="en-K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EFC955-1911-4247-BC15-D73DF0A7D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D473C-2E88-1842-8BF3-641DD1B7DE21}" type="slidenum">
              <a:rPr kumimoji="0" lang="en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K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10D95B-B34D-BA8F-F4ED-695996D86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386" y="662782"/>
            <a:ext cx="7069111" cy="661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63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9D928-B757-CC45-9FBE-A5F6C790C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2"/>
          </a:xfr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080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A2255 – Projected Mass Map</a:t>
            </a:r>
            <a:endParaRPr lang="en-K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EFC955-1911-4247-BC15-D73DF0A7D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D473C-2E88-1842-8BF3-641DD1B7DE21}" type="slidenum">
              <a:rPr kumimoji="0" lang="en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K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498672-1697-D130-DB91-75666E953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385" y="662782"/>
            <a:ext cx="7069111" cy="66111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509B07-A6C2-2341-2B20-A2BC7B6E6101}"/>
              </a:ext>
            </a:extLst>
          </p:cNvPr>
          <p:cNvSpPr txBox="1"/>
          <p:nvPr/>
        </p:nvSpPr>
        <p:spPr>
          <a:xfrm>
            <a:off x="4936181" y="4596712"/>
            <a:ext cx="2910360" cy="646331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Weak lensing is our best tool for identifying substructures.</a:t>
            </a:r>
          </a:p>
        </p:txBody>
      </p:sp>
    </p:spTree>
    <p:extLst>
      <p:ext uri="{BB962C8B-B14F-4D97-AF65-F5344CB8AC3E}">
        <p14:creationId xmlns:p14="http://schemas.microsoft.com/office/powerpoint/2010/main" val="2830062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ebbleVTI">
  <a:themeElements>
    <a:clrScheme name="AnalogousFromDarkSeedLeftStep">
      <a:dk1>
        <a:srgbClr val="000000"/>
      </a:dk1>
      <a:lt1>
        <a:srgbClr val="FFFFFF"/>
      </a:lt1>
      <a:dk2>
        <a:srgbClr val="311B25"/>
      </a:dk2>
      <a:lt2>
        <a:srgbClr val="F0F3F2"/>
      </a:lt2>
      <a:accent1>
        <a:srgbClr val="C34D82"/>
      </a:accent1>
      <a:accent2>
        <a:srgbClr val="B13BA1"/>
      </a:accent2>
      <a:accent3>
        <a:srgbClr val="A24DC3"/>
      </a:accent3>
      <a:accent4>
        <a:srgbClr val="5F3BB1"/>
      </a:accent4>
      <a:accent5>
        <a:srgbClr val="4D5AC3"/>
      </a:accent5>
      <a:accent6>
        <a:srgbClr val="3B7AB1"/>
      </a:accent6>
      <a:hlink>
        <a:srgbClr val="655FC9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13583</TotalTime>
  <Words>638</Words>
  <Application>Microsoft Macintosh PowerPoint</Application>
  <PresentationFormat>Widescreen</PresentationFormat>
  <Paragraphs>156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Aptos</vt:lpstr>
      <vt:lpstr>Aptos Display</vt:lpstr>
      <vt:lpstr>Arial</vt:lpstr>
      <vt:lpstr>Avenir Next LT Pro</vt:lpstr>
      <vt:lpstr>Avenir Next LT Pro Light</vt:lpstr>
      <vt:lpstr>Calibri</vt:lpstr>
      <vt:lpstr>Calibri Light</vt:lpstr>
      <vt:lpstr>Cambria Math</vt:lpstr>
      <vt:lpstr>Sitka Subheading</vt:lpstr>
      <vt:lpstr>Office Theme</vt:lpstr>
      <vt:lpstr>1_Office Theme</vt:lpstr>
      <vt:lpstr>PebbleVTI</vt:lpstr>
      <vt:lpstr>Studying the Formation and Evolution of Galaxy Clusters with Roman Weak Lensing</vt:lpstr>
      <vt:lpstr>PowerPoint Presentation</vt:lpstr>
      <vt:lpstr>Growth of Galaxy Clusters</vt:lpstr>
      <vt:lpstr>Physics of Galaxy Clusters</vt:lpstr>
      <vt:lpstr>Modeling the Merger</vt:lpstr>
      <vt:lpstr>A2255 (z=0.08) – Subaru Color Image</vt:lpstr>
      <vt:lpstr>The Beautiful Mess – Abell 2255</vt:lpstr>
      <vt:lpstr>A2255 – X-ray image / Radio Relic Contours</vt:lpstr>
      <vt:lpstr>A2255 – Projected Mass Map</vt:lpstr>
      <vt:lpstr>A2255 – Multi-wavelength picture</vt:lpstr>
      <vt:lpstr>How can Roman help?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JWST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Finner, Kyle</dc:creator>
  <cp:lastModifiedBy>Finner, Kyle</cp:lastModifiedBy>
  <cp:revision>18</cp:revision>
  <dcterms:created xsi:type="dcterms:W3CDTF">2024-07-01T18:56:30Z</dcterms:created>
  <dcterms:modified xsi:type="dcterms:W3CDTF">2024-07-11T05:22:16Z</dcterms:modified>
</cp:coreProperties>
</file>