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309" r:id="rId3"/>
    <p:sldId id="310" r:id="rId4"/>
    <p:sldId id="312" r:id="rId5"/>
    <p:sldId id="313" r:id="rId6"/>
    <p:sldId id="264" r:id="rId7"/>
    <p:sldId id="267" r:id="rId8"/>
    <p:sldId id="314" r:id="rId9"/>
    <p:sldId id="268" r:id="rId10"/>
    <p:sldId id="269" r:id="rId11"/>
    <p:sldId id="270" r:id="rId12"/>
    <p:sldId id="271" r:id="rId13"/>
    <p:sldId id="303" r:id="rId14"/>
    <p:sldId id="306" r:id="rId15"/>
    <p:sldId id="301" r:id="rId16"/>
    <p:sldId id="308" r:id="rId17"/>
    <p:sldId id="315" r:id="rId18"/>
    <p:sldId id="273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/>
    <p:restoredTop sz="94681"/>
  </p:normalViewPr>
  <p:slideViewPr>
    <p:cSldViewPr snapToGrid="0">
      <p:cViewPr>
        <p:scale>
          <a:sx n="86" d="100"/>
          <a:sy n="86" d="100"/>
        </p:scale>
        <p:origin x="74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4A8A-138F-474F-802C-3EA7F6FD9C2E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C5A6-0E32-B545-849A-CA777EA330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5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EC5A6-0E32-B545-849A-CA777EA330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29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EC5A6-0E32-B545-849A-CA777EA330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88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EC5A6-0E32-B545-849A-CA777EA330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76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EC5A6-0E32-B545-849A-CA777EA330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65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DBC7-1F3D-6B48-BBA1-3098380EF4C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58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DBC7-1F3D-6B48-BBA1-3098380EF4C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41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DBC7-1F3D-6B48-BBA1-3098380EF4C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38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E6D2E9-C9E7-B17B-37A4-4A4AA2A80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DFEBAA-68D9-F676-05BC-D1F05EE73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9606E0-13D5-0548-E577-A6FB0C13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C8B863-6279-6717-E4C0-CD8945A3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80BDBA-EE29-F116-4019-13A42534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53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84A47-70CA-913F-048D-52E65A5E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2E31CE-5C99-8744-8EB6-5EBA5325E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57AB2D-10A4-B959-43D4-FB6A2A43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913098-C640-5A8C-3634-DC62DE2C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0A1D52-54E6-422C-FBF7-6962EE0D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24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0FB094-73D5-855C-40EB-494BB1592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C315EE-EF0E-B9D1-68C5-BD19815FB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FE87F9-92D0-5EF7-7886-ECC7264A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EC4D31-DAE6-D638-A649-B0CC4468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0757E2-5A96-6C03-D7D9-812E059B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0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B9657-A5E1-1C56-8829-AC5499AF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B65A34-EC8B-DE17-CF94-A836574F8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C1C65-69F4-7811-2A61-D91F7CE3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6E63A3-5EEE-AFDB-FC0D-95E62C56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628DB9-1A01-8C7A-CE5C-6BBE528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00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B67EA-1150-F509-A9AC-FE92DDC6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32922E-A13D-0447-B608-B89CD669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B9FC2E-4CDE-3B2D-7929-1E1BEFA0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CD6AA6-7EE4-97BE-8D67-010A5EDE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C5B1AB-3672-C46E-CBE3-96637172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86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03721-9A0B-B67B-4C92-B029866E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37ECE2-BE82-3FA4-6E0A-9D95828E0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172643-3930-0A0D-69E5-9526FAEBC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8C1050-11F8-ACC5-2213-21EA4BC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2312A2-DCFF-912A-5D93-6A8D8ABE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880E46-52BF-9A0B-A2E0-17933C79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5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499556-F363-77F5-FDB6-2624795A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3F5C88-07B1-F749-8AEA-CB051818C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23B2E5-EA3D-65AE-3ABC-7268A74FB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797A58C-63CF-B106-9524-C453C2745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EA4B8F-CA6D-4D18-4FCC-588FC650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1B73024-288D-F078-7A31-D18DD622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41CA39-BD3B-C181-76C6-6342550D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72F522-9B53-CF86-76A7-F678561D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6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FB6D9-5732-4F65-5328-759C6CAE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8B6E81-0D8C-661F-295C-3C3B40CD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FD4671-620B-1D95-2AA8-8E723E29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CCEE8B-1529-F25D-ABC7-3C0E80C7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10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973864-53FF-1A6D-CC78-C93534B8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051FA4-F701-FEA0-BD8C-9D06FB72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B9945C-8904-8E8A-579C-1850D6AC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7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6E6D68-C104-0CD0-0152-D699362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3160D5-6186-0389-3559-96B741162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5C4262-9F1F-CD0B-4651-502ABE5E8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43EBB2-4286-D334-C4E7-FAA29FD0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589E19-373E-E304-2FCD-A256385B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57735B-D698-D243-3B1E-0185DB0D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1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5BD6B6-596A-4671-FBAC-F8A421A8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FFD260-A899-59AC-AB2A-5AA51D2E0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47A46-DCD4-474C-A849-9AD25A1A1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763D31-0B78-21E8-2C37-0457C42F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339C84-6232-12AE-B921-3818739C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72DA59-25E8-9BE8-B93D-73F290D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11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EEF4F4-7B2B-1D5C-154A-35394226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4755FE-7822-2385-6D4B-861BAE79B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C84ACE-B889-F4E0-ECBE-E6C9A8A9F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0C6EB-D46F-9B46-A869-1863E95E3B24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A73904-A5E2-32B5-9527-2247DB91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29C50-B3D1-2196-8AE9-3798EEBD5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28F831-84B7-4444-A2AC-D4E5BBA2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0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62B4862-6D7B-FCED-B976-834300FB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706" y="1532586"/>
            <a:ext cx="11158790" cy="1594923"/>
          </a:xfrm>
        </p:spPr>
        <p:txBody>
          <a:bodyPr>
            <a:normAutofit/>
          </a:bodyPr>
          <a:lstStyle/>
          <a:p>
            <a:r>
              <a:rPr kumimoji="1" lang="en-US" altLang="ja-JP" sz="4800" b="1" dirty="0">
                <a:latin typeface="Calibri" panose="020F0502020204030204" pitchFamily="34" charset="0"/>
                <a:ea typeface="HGSMinchoE" panose="02020900000000000000" pitchFamily="18" charset="-128"/>
                <a:cs typeface="Calibri" panose="020F0502020204030204" pitchFamily="34" charset="0"/>
              </a:rPr>
              <a:t>Toward the host star mass dependence of the planet frequency in Roman era</a:t>
            </a:r>
            <a:endParaRPr kumimoji="1" lang="ja-JP" altLang="en-US" sz="4800" b="1">
              <a:latin typeface="Calibri" panose="020F0502020204030204" pitchFamily="34" charset="0"/>
              <a:ea typeface="HGSMinchoE" panose="020209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EF4E7A9C-21AE-6FAF-D7C1-FDFD63DA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0315" y="4237744"/>
            <a:ext cx="8431369" cy="696286"/>
          </a:xfrm>
        </p:spPr>
        <p:txBody>
          <a:bodyPr>
            <a:normAutofit/>
          </a:bodyPr>
          <a:lstStyle/>
          <a:p>
            <a:r>
              <a:rPr lang="en-US" altLang="ja-JP" sz="3800" u="sng" dirty="0"/>
              <a:t>Kansuke Nunota (Osaka University)</a:t>
            </a:r>
          </a:p>
          <a:p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222563-6F2B-2FA0-EB29-6A6C1B2687D8}"/>
              </a:ext>
            </a:extLst>
          </p:cNvPr>
          <p:cNvSpPr txBox="1"/>
          <p:nvPr/>
        </p:nvSpPr>
        <p:spPr>
          <a:xfrm>
            <a:off x="154197" y="5709124"/>
            <a:ext cx="11883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Collaborators: </a:t>
            </a:r>
            <a:r>
              <a:rPr kumimoji="1" lang="en-US" altLang="ja-JP" sz="2400" u="sng" dirty="0"/>
              <a:t>Naoki Koshimoto</a:t>
            </a:r>
            <a:r>
              <a:rPr lang="en-US" altLang="ja-JP" sz="2400" dirty="0"/>
              <a:t>, </a:t>
            </a:r>
            <a:r>
              <a:rPr lang="en-US" altLang="ja-JP" sz="2400" u="sng" dirty="0"/>
              <a:t>Daisuke Suzuki</a:t>
            </a:r>
            <a:r>
              <a:rPr lang="en-US" altLang="ja-JP" sz="2400" dirty="0"/>
              <a:t>, </a:t>
            </a:r>
            <a:r>
              <a:rPr lang="en-US" altLang="ja-JP" sz="2400" u="sng" dirty="0"/>
              <a:t>Takahiro Sumi</a:t>
            </a:r>
            <a:r>
              <a:rPr lang="en-US" altLang="ja-JP" sz="2400" dirty="0"/>
              <a:t>, </a:t>
            </a:r>
            <a:r>
              <a:rPr lang="en-US" altLang="ja-JP" sz="2400" u="sng" dirty="0"/>
              <a:t>David P. Bennett</a:t>
            </a:r>
            <a:r>
              <a:rPr lang="en-US" altLang="ja-JP" sz="2400" dirty="0"/>
              <a:t>,</a:t>
            </a:r>
          </a:p>
          <a:p>
            <a:r>
              <a:rPr lang="en-US" altLang="ja-JP" sz="2400" u="sng" dirty="0"/>
              <a:t>Aparna Bhattacharya</a:t>
            </a:r>
            <a:r>
              <a:rPr lang="en-US" altLang="ja-JP" sz="2400" dirty="0"/>
              <a:t>, </a:t>
            </a:r>
            <a:r>
              <a:rPr lang="en-US" altLang="ja-JP" sz="2400" u="sng" dirty="0"/>
              <a:t>Yuki Hirao</a:t>
            </a:r>
            <a:r>
              <a:rPr lang="en-US" altLang="ja-JP" sz="2400" dirty="0"/>
              <a:t>, </a:t>
            </a:r>
            <a:r>
              <a:rPr lang="en-US" altLang="ja-JP" sz="2400" u="sng" dirty="0"/>
              <a:t>Sean K. Terry</a:t>
            </a:r>
            <a:r>
              <a:rPr lang="en-US" altLang="ja-JP" sz="2400" dirty="0"/>
              <a:t>, </a:t>
            </a:r>
            <a:r>
              <a:rPr lang="en-US" altLang="ja-JP" sz="2400" u="sng" dirty="0"/>
              <a:t>Aikaterini Vandorou</a:t>
            </a:r>
            <a:endParaRPr kumimoji="1" lang="ja-JP" altLang="en-US" sz="2400" u="sng"/>
          </a:p>
        </p:txBody>
      </p:sp>
    </p:spTree>
    <p:extLst>
      <p:ext uri="{BB962C8B-B14F-4D97-AF65-F5344CB8AC3E}">
        <p14:creationId xmlns:p14="http://schemas.microsoft.com/office/powerpoint/2010/main" val="196704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C7D1CC2-3A9B-15C8-D8F5-02D4B244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5" y="0"/>
            <a:ext cx="8047605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Observation vs Galactic model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1B09F7-4C2C-B0AA-596D-5B4259BD59D2}"/>
              </a:ext>
            </a:extLst>
          </p:cNvPr>
          <p:cNvSpPr txBox="1"/>
          <p:nvPr/>
        </p:nvSpPr>
        <p:spPr>
          <a:xfrm>
            <a:off x="211974" y="1306270"/>
            <a:ext cx="600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Galactic model </a:t>
            </a:r>
            <a:endParaRPr kumimoji="1" lang="ja-JP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8509E0-C6A7-59BC-80F1-F061887580D6}"/>
                  </a:ext>
                </a:extLst>
              </p:cNvPr>
              <p:cNvSpPr txBox="1"/>
              <p:nvPr/>
            </p:nvSpPr>
            <p:spPr>
              <a:xfrm>
                <a:off x="366354" y="2070613"/>
                <a:ext cx="5320146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𝑟𝑒𝑙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𝑠𝑖𝑛𝑔𝑙𝑒</m:t>
                          </m:r>
                        </m:sub>
                      </m:sSub>
                    </m:oMath>
                  </m:oMathPara>
                </a14:m>
                <a:endParaRPr kumimoji="1" lang="ja-JP" alt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8509E0-C6A7-59BC-80F1-F0618875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4" y="2070613"/>
                <a:ext cx="5320146" cy="691408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4B9753B-FD6E-0DC6-B587-7AAFD394A1E8}"/>
              </a:ext>
            </a:extLst>
          </p:cNvPr>
          <p:cNvGrpSpPr/>
          <p:nvPr/>
        </p:nvGrpSpPr>
        <p:grpSpPr>
          <a:xfrm>
            <a:off x="1719531" y="2918837"/>
            <a:ext cx="3776353" cy="2257418"/>
            <a:chOff x="1195186" y="2806127"/>
            <a:chExt cx="3776353" cy="2257418"/>
          </a:xfrm>
        </p:grpSpPr>
        <p:sp>
          <p:nvSpPr>
            <p:cNvPr id="11" name="下矢印 10">
              <a:extLst>
                <a:ext uri="{FF2B5EF4-FFF2-40B4-BE49-F238E27FC236}">
                  <a16:creationId xmlns:a16="http://schemas.microsoft.com/office/drawing/2014/main" id="{D11E6AFE-9CE8-21F2-8DE8-9ACAB67F88EC}"/>
                </a:ext>
              </a:extLst>
            </p:cNvPr>
            <p:cNvSpPr/>
            <p:nvPr/>
          </p:nvSpPr>
          <p:spPr>
            <a:xfrm>
              <a:off x="2416628" y="2806127"/>
              <a:ext cx="1104405" cy="225741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004BE545-47BB-96F3-F44F-45A91BAD5A63}"/>
                </a:ext>
              </a:extLst>
            </p:cNvPr>
            <p:cNvSpPr/>
            <p:nvPr/>
          </p:nvSpPr>
          <p:spPr>
            <a:xfrm>
              <a:off x="1352811" y="3258871"/>
              <a:ext cx="3504197" cy="6956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B71ED033-1921-4837-388F-4C2DEA07A95F}"/>
                    </a:ext>
                  </a:extLst>
                </p:cNvPr>
                <p:cNvSpPr txBox="1"/>
                <p:nvPr/>
              </p:nvSpPr>
              <p:spPr>
                <a:xfrm>
                  <a:off x="1195186" y="3288505"/>
                  <a:ext cx="37763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h𝑜𝑠𝑡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bSup>
                        <m:r>
                          <a:rPr kumimoji="1"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B71ED033-1921-4837-388F-4C2DEA07A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186" y="3288505"/>
                  <a:ext cx="3776353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1C649E-323F-74D2-CBE4-04F215FE16DD}"/>
              </a:ext>
            </a:extLst>
          </p:cNvPr>
          <p:cNvSpPr txBox="1"/>
          <p:nvPr/>
        </p:nvSpPr>
        <p:spPr>
          <a:xfrm>
            <a:off x="307553" y="3322935"/>
            <a:ext cx="141197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weighted </a:t>
            </a: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59BB4-4E3A-D284-58E1-CCF2FE5D990F}"/>
                  </a:ext>
                </a:extLst>
              </p:cNvPr>
              <p:cNvSpPr txBox="1"/>
              <p:nvPr/>
            </p:nvSpPr>
            <p:spPr>
              <a:xfrm>
                <a:off x="526699" y="5346116"/>
                <a:ext cx="5320146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𝑟𝑒𝑙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𝑝𝑙𝑎𝑛𝑒𝑡</m:t>
                          </m:r>
                        </m:sub>
                      </m:sSub>
                    </m:oMath>
                  </m:oMathPara>
                </a14:m>
                <a:endParaRPr kumimoji="1" lang="ja-JP" alt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59BB4-4E3A-D284-58E1-CCF2FE5D9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9" y="5346116"/>
                <a:ext cx="5320146" cy="689099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226F5BD-28BB-EA3D-5664-1CE5B585EBCE}"/>
                  </a:ext>
                </a:extLst>
              </p:cNvPr>
              <p:cNvSpPr txBox="1"/>
              <p:nvPr/>
            </p:nvSpPr>
            <p:spPr>
              <a:xfrm>
                <a:off x="2685673" y="6070604"/>
                <a:ext cx="36356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assumed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226F5BD-28BB-EA3D-5664-1CE5B585E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673" y="6070604"/>
                <a:ext cx="3635614" cy="523220"/>
              </a:xfrm>
              <a:prstGeom prst="rect">
                <a:avLst/>
              </a:prstGeom>
              <a:blipFill>
                <a:blip r:embed="rId6"/>
                <a:stretch>
                  <a:fillRect l="-3484" t="-14286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6721C3EE-F209-29B6-AFD4-8C3EB17C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81" y="1614731"/>
            <a:ext cx="6207819" cy="51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9950E20-4146-9B37-37FD-52036D33A5BA}"/>
                  </a:ext>
                </a:extLst>
              </p:cNvPr>
              <p:cNvSpPr txBox="1"/>
              <p:nvPr/>
            </p:nvSpPr>
            <p:spPr>
              <a:xfrm>
                <a:off x="6219547" y="1107426"/>
                <a:ext cx="54426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=0.4 , 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altLang="ja-JP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9950E20-4146-9B37-37FD-52036D33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547" y="1107426"/>
                <a:ext cx="5442600" cy="646331"/>
              </a:xfrm>
              <a:prstGeom prst="rect">
                <a:avLst/>
              </a:prstGeom>
              <a:blipFill>
                <a:blip r:embed="rId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C7D1CC2-3A9B-15C8-D8F5-02D4B244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5" y="0"/>
            <a:ext cx="8047605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Observation vs Galactic model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1B09F7-4C2C-B0AA-596D-5B4259BD59D2}"/>
              </a:ext>
            </a:extLst>
          </p:cNvPr>
          <p:cNvSpPr txBox="1"/>
          <p:nvPr/>
        </p:nvSpPr>
        <p:spPr>
          <a:xfrm>
            <a:off x="211974" y="1306270"/>
            <a:ext cx="600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Galactic model </a:t>
            </a:r>
            <a:endParaRPr kumimoji="1" lang="ja-JP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8509E0-C6A7-59BC-80F1-F061887580D6}"/>
                  </a:ext>
                </a:extLst>
              </p:cNvPr>
              <p:cNvSpPr txBox="1"/>
              <p:nvPr/>
            </p:nvSpPr>
            <p:spPr>
              <a:xfrm>
                <a:off x="366354" y="2070613"/>
                <a:ext cx="5320146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𝑟𝑒𝑙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𝑠𝑖𝑛𝑔𝑙𝑒</m:t>
                          </m:r>
                        </m:sub>
                      </m:sSub>
                    </m:oMath>
                  </m:oMathPara>
                </a14:m>
                <a:endParaRPr kumimoji="1" lang="ja-JP" alt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8509E0-C6A7-59BC-80F1-F0618875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4" y="2070613"/>
                <a:ext cx="5320146" cy="691408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4B9753B-FD6E-0DC6-B587-7AAFD394A1E8}"/>
              </a:ext>
            </a:extLst>
          </p:cNvPr>
          <p:cNvGrpSpPr/>
          <p:nvPr/>
        </p:nvGrpSpPr>
        <p:grpSpPr>
          <a:xfrm>
            <a:off x="1719531" y="2918837"/>
            <a:ext cx="3776353" cy="2257418"/>
            <a:chOff x="1195186" y="2806127"/>
            <a:chExt cx="3776353" cy="2257418"/>
          </a:xfrm>
        </p:grpSpPr>
        <p:sp>
          <p:nvSpPr>
            <p:cNvPr id="11" name="下矢印 10">
              <a:extLst>
                <a:ext uri="{FF2B5EF4-FFF2-40B4-BE49-F238E27FC236}">
                  <a16:creationId xmlns:a16="http://schemas.microsoft.com/office/drawing/2014/main" id="{D11E6AFE-9CE8-21F2-8DE8-9ACAB67F88EC}"/>
                </a:ext>
              </a:extLst>
            </p:cNvPr>
            <p:cNvSpPr/>
            <p:nvPr/>
          </p:nvSpPr>
          <p:spPr>
            <a:xfrm>
              <a:off x="2416628" y="2806127"/>
              <a:ext cx="1104405" cy="225741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004BE545-47BB-96F3-F44F-45A91BAD5A63}"/>
                </a:ext>
              </a:extLst>
            </p:cNvPr>
            <p:cNvSpPr/>
            <p:nvPr/>
          </p:nvSpPr>
          <p:spPr>
            <a:xfrm>
              <a:off x="1352811" y="3258871"/>
              <a:ext cx="3504197" cy="6956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B71ED033-1921-4837-388F-4C2DEA07A95F}"/>
                    </a:ext>
                  </a:extLst>
                </p:cNvPr>
                <p:cNvSpPr txBox="1"/>
                <p:nvPr/>
              </p:nvSpPr>
              <p:spPr>
                <a:xfrm>
                  <a:off x="1195186" y="3288505"/>
                  <a:ext cx="37763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h𝑜𝑠𝑡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bSup>
                        <m:r>
                          <a:rPr kumimoji="1"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B71ED033-1921-4837-388F-4C2DEA07A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186" y="3288505"/>
                  <a:ext cx="3776353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1C649E-323F-74D2-CBE4-04F215FE16DD}"/>
              </a:ext>
            </a:extLst>
          </p:cNvPr>
          <p:cNvSpPr txBox="1"/>
          <p:nvPr/>
        </p:nvSpPr>
        <p:spPr>
          <a:xfrm>
            <a:off x="307553" y="3322935"/>
            <a:ext cx="141197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weighted </a:t>
            </a: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59BB4-4E3A-D284-58E1-CCF2FE5D990F}"/>
                  </a:ext>
                </a:extLst>
              </p:cNvPr>
              <p:cNvSpPr txBox="1"/>
              <p:nvPr/>
            </p:nvSpPr>
            <p:spPr>
              <a:xfrm>
                <a:off x="526699" y="5346116"/>
                <a:ext cx="5320146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𝑟𝑒𝑙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𝑝𝑙𝑎𝑛𝑒𝑡</m:t>
                          </m:r>
                        </m:sub>
                      </m:sSub>
                    </m:oMath>
                  </m:oMathPara>
                </a14:m>
                <a:endParaRPr kumimoji="1" lang="ja-JP" alt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59BB4-4E3A-D284-58E1-CCF2FE5D9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9" y="5346116"/>
                <a:ext cx="5320146" cy="689099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226F5BD-28BB-EA3D-5664-1CE5B585EBCE}"/>
                  </a:ext>
                </a:extLst>
              </p:cNvPr>
              <p:cNvSpPr txBox="1"/>
              <p:nvPr/>
            </p:nvSpPr>
            <p:spPr>
              <a:xfrm>
                <a:off x="717203" y="6143033"/>
                <a:ext cx="3128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assumed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226F5BD-28BB-EA3D-5664-1CE5B585E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3" y="6143033"/>
                <a:ext cx="3128287" cy="523220"/>
              </a:xfrm>
              <a:prstGeom prst="rect">
                <a:avLst/>
              </a:prstGeom>
              <a:blipFill>
                <a:blip r:embed="rId6"/>
                <a:stretch>
                  <a:fillRect l="-4049" t="-11628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6721C3EE-F209-29B6-AFD4-8C3EB17C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81" y="1614731"/>
            <a:ext cx="6207819" cy="51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9950E20-4146-9B37-37FD-52036D33A5BA}"/>
                  </a:ext>
                </a:extLst>
              </p:cNvPr>
              <p:cNvSpPr txBox="1"/>
              <p:nvPr/>
            </p:nvSpPr>
            <p:spPr>
              <a:xfrm>
                <a:off x="6219547" y="1107426"/>
                <a:ext cx="54426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=0.4 , 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altLang="ja-JP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9950E20-4146-9B37-37FD-52036D33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547" y="1107426"/>
                <a:ext cx="5442600" cy="646331"/>
              </a:xfrm>
              <a:prstGeom prst="rect">
                <a:avLst/>
              </a:prstGeom>
              <a:blipFill>
                <a:blip r:embed="rId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1BECEB6-B044-4A2D-981C-3D21AE17088E}"/>
                  </a:ext>
                </a:extLst>
              </p:cNvPr>
              <p:cNvSpPr txBox="1"/>
              <p:nvPr/>
            </p:nvSpPr>
            <p:spPr>
              <a:xfrm>
                <a:off x="999191" y="3854968"/>
                <a:ext cx="9695308" cy="2272802"/>
              </a:xfrm>
              <a:prstGeom prst="rect">
                <a:avLst/>
              </a:prstGeom>
              <a:ln w="762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∏"/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altLang="ja-JP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ja-JP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𝑜𝑏𝑠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ja-JP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𝑟𝑒𝑙</m:t>
                              </m:r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ja-JP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𝑜𝑏𝑠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4400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1BECEB6-B044-4A2D-981C-3D21AE170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91" y="3854968"/>
                <a:ext cx="9695308" cy="2272802"/>
              </a:xfrm>
              <a:prstGeom prst="rect">
                <a:avLst/>
              </a:prstGeom>
              <a:blipFill>
                <a:blip r:embed="rId9"/>
                <a:stretch>
                  <a:fillRect t="-89785" b="-127419"/>
                </a:stretch>
              </a:blipFill>
              <a:ln w="762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2CBEBA5-363D-44B3-D00E-887DA4016C11}"/>
                  </a:ext>
                </a:extLst>
              </p:cNvPr>
              <p:cNvSpPr txBox="1"/>
              <p:nvPr/>
            </p:nvSpPr>
            <p:spPr>
              <a:xfrm>
                <a:off x="892379" y="1397155"/>
                <a:ext cx="9695308" cy="1446550"/>
              </a:xfrm>
              <a:prstGeom prst="rect">
                <a:avLst/>
              </a:prstGeom>
              <a:ln w="762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d>
                        <m:dPr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  <m:r>
                            <a:rPr lang="en-US" altLang="ja-JP" sz="4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4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4400" b="0" i="0" smtClean="0">
                              <a:latin typeface="Cambria Math" panose="02040503050406030204" pitchFamily="18" charset="0"/>
                            </a:rPr>
                            <m:t>Gal</m:t>
                          </m:r>
                        </m:sub>
                      </m:sSub>
                      <m:d>
                        <m:dPr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  <m:r>
                            <a:rPr lang="en-US" altLang="ja-JP" sz="4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440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2CBEBA5-363D-44B3-D00E-887DA4016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9" y="1397155"/>
                <a:ext cx="9695308" cy="1446550"/>
              </a:xfrm>
              <a:prstGeom prst="rect">
                <a:avLst/>
              </a:prstGeom>
              <a:blipFill>
                <a:blip r:embed="rId10"/>
                <a:stretch>
                  <a:fillRect l="-1427" r="-1297" b="-9917"/>
                </a:stretch>
              </a:blipFill>
              <a:ln w="762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21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74019CF-8911-C745-065E-5EA431F1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2" y="0"/>
            <a:ext cx="1917450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203043-8519-5FAB-2DAD-2DF507AF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41532"/>
            <a:ext cx="7306849" cy="59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>
            <a:extLst>
              <a:ext uri="{FF2B5EF4-FFF2-40B4-BE49-F238E27FC236}">
                <a16:creationId xmlns:a16="http://schemas.microsoft.com/office/drawing/2014/main" id="{C0CBDCEF-86B7-D293-289D-78FE5ED82757}"/>
              </a:ext>
            </a:extLst>
          </p:cNvPr>
          <p:cNvSpPr/>
          <p:nvPr/>
        </p:nvSpPr>
        <p:spPr>
          <a:xfrm>
            <a:off x="412392" y="1785958"/>
            <a:ext cx="4188913" cy="228198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7F3D8B-853A-6FD1-DD1A-91876A1F1ADB}"/>
                  </a:ext>
                </a:extLst>
              </p:cNvPr>
              <p:cNvSpPr txBox="1"/>
              <p:nvPr/>
            </p:nvSpPr>
            <p:spPr>
              <a:xfrm>
                <a:off x="1006919" y="2098915"/>
                <a:ext cx="2999857" cy="1698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0.50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−0.70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+0.90</m:t>
                          </m:r>
                        </m:sup>
                      </m:sSubSup>
                    </m:oMath>
                  </m:oMathPara>
                </a14:m>
                <a:endParaRPr kumimoji="1" lang="en-US" altLang="ja-JP" sz="3600" b="0" i="1" dirty="0">
                  <a:latin typeface="Cambria Math" panose="02040503050406030204" pitchFamily="18" charset="0"/>
                </a:endParaRPr>
              </a:p>
              <a:p>
                <a:endParaRPr kumimoji="1" lang="en-US" altLang="ja-JP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kumimoji="1" lang="en-US" altLang="ja-JP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−0.37</m:t>
                          </m:r>
                        </m:sub>
                        <m:sup>
                          <m:r>
                            <a:rPr kumimoji="1" lang="en-US" altLang="ja-JP" sz="3600" b="0" i="0" smtClean="0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sup>
                      </m:sSubSup>
                    </m:oMath>
                  </m:oMathPara>
                </a14:m>
                <a:endParaRPr kumimoji="1" lang="ja-JP" altLang="en-US" sz="360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7F3D8B-853A-6FD1-DD1A-91876A1F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19" y="2098915"/>
                <a:ext cx="2999857" cy="1698670"/>
              </a:xfrm>
              <a:prstGeom prst="rect">
                <a:avLst/>
              </a:prstGeom>
              <a:blipFill>
                <a:blip r:embed="rId3"/>
                <a:stretch>
                  <a:fillRect t="-741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6A5493-4806-8637-02D8-5289B148AC7A}"/>
                  </a:ext>
                </a:extLst>
              </p:cNvPr>
              <p:cNvSpPr txBox="1"/>
              <p:nvPr/>
            </p:nvSpPr>
            <p:spPr>
              <a:xfrm>
                <a:off x="748823" y="1526066"/>
                <a:ext cx="3516050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800"/>
                  <a:t>median and 1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sz="2800"/>
                  <a:t> error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6A5493-4806-8637-02D8-5289B148A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23" y="1526066"/>
                <a:ext cx="3516050" cy="523220"/>
              </a:xfrm>
              <a:prstGeom prst="rect">
                <a:avLst/>
              </a:prstGeom>
              <a:blipFill>
                <a:blip r:embed="rId4"/>
                <a:stretch>
                  <a:fillRect l="-3971" t="-11905" r="-361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53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9B361E1-5B2F-5708-4F2E-406692F8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19" y="835597"/>
            <a:ext cx="6935281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92FDD6D6-0896-39EF-0550-8CF34F9B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58" y="84665"/>
            <a:ext cx="7261155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Relationship with mass ratio </a:t>
            </a:r>
            <a:b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E84C00-6EB4-C7C0-B2CA-55DD02031855}"/>
              </a:ext>
            </a:extLst>
          </p:cNvPr>
          <p:cNvSpPr txBox="1"/>
          <p:nvPr/>
        </p:nvSpPr>
        <p:spPr>
          <a:xfrm>
            <a:off x="122352" y="3235102"/>
            <a:ext cx="5424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- massive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planets would be more  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likely to exist around more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massive stars 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E0D588-EE3C-CABF-08D6-B86053B3C047}"/>
              </a:ext>
            </a:extLst>
          </p:cNvPr>
          <p:cNvSpPr txBox="1"/>
          <p:nvPr/>
        </p:nvSpPr>
        <p:spPr>
          <a:xfrm>
            <a:off x="115825" y="4880515"/>
            <a:ext cx="5526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- lower-mass planets  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commonly would exist   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regardless of the host star mass 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7F30F0-F7E0-F157-8F2A-28204A7E1D9D}"/>
              </a:ext>
            </a:extLst>
          </p:cNvPr>
          <p:cNvSpPr txBox="1"/>
          <p:nvPr/>
        </p:nvSpPr>
        <p:spPr>
          <a:xfrm>
            <a:off x="271728" y="1829430"/>
            <a:ext cx="4600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Sub-sam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ples are divided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by there mass ratio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6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92FDD6D6-0896-39EF-0550-8CF34F9B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58" y="84665"/>
            <a:ext cx="7261155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Relationship with mass ratio </a:t>
            </a:r>
            <a:b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E84C00-6EB4-C7C0-B2CA-55DD02031855}"/>
              </a:ext>
            </a:extLst>
          </p:cNvPr>
          <p:cNvSpPr txBox="1"/>
          <p:nvPr/>
        </p:nvSpPr>
        <p:spPr>
          <a:xfrm>
            <a:off x="122352" y="3235102"/>
            <a:ext cx="5424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- massive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planets would be more  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likely to exist around more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massive stars 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CFACB9-EBEB-FB54-3924-EF8AAB4C9F8F}"/>
              </a:ext>
            </a:extLst>
          </p:cNvPr>
          <p:cNvSpPr txBox="1"/>
          <p:nvPr/>
        </p:nvSpPr>
        <p:spPr>
          <a:xfrm>
            <a:off x="115825" y="4880515"/>
            <a:ext cx="5526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- lower-mass planets  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commonly would exist   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regardless of the host star mass 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C02E2D-6EC7-AE5C-77CE-FA30C448679A}"/>
              </a:ext>
            </a:extLst>
          </p:cNvPr>
          <p:cNvSpPr txBox="1"/>
          <p:nvPr/>
        </p:nvSpPr>
        <p:spPr>
          <a:xfrm>
            <a:off x="271728" y="1829430"/>
            <a:ext cx="4600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Sub-sam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ples are divided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by there mass ratio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94CEEF-DE79-D676-B52D-DE36C9E8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13" y="1670646"/>
            <a:ext cx="6544935" cy="47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左右矢印 1">
            <a:extLst>
              <a:ext uri="{FF2B5EF4-FFF2-40B4-BE49-F238E27FC236}">
                <a16:creationId xmlns:a16="http://schemas.microsoft.com/office/drawing/2014/main" id="{AB07B81B-4575-A682-DB60-6F122B66E368}"/>
              </a:ext>
            </a:extLst>
          </p:cNvPr>
          <p:cNvSpPr/>
          <p:nvPr/>
        </p:nvSpPr>
        <p:spPr>
          <a:xfrm>
            <a:off x="9074852" y="4735907"/>
            <a:ext cx="1365917" cy="45144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49B9512-079B-8BF0-E774-83BE474BA317}"/>
              </a:ext>
            </a:extLst>
          </p:cNvPr>
          <p:cNvCxnSpPr>
            <a:cxnSpLocks/>
          </p:cNvCxnSpPr>
          <p:nvPr/>
        </p:nvCxnSpPr>
        <p:spPr>
          <a:xfrm>
            <a:off x="8979095" y="1982312"/>
            <a:ext cx="0" cy="359070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8E3460E-3437-EE22-4688-0221534805C2}"/>
              </a:ext>
            </a:extLst>
          </p:cNvPr>
          <p:cNvCxnSpPr/>
          <p:nvPr/>
        </p:nvCxnSpPr>
        <p:spPr>
          <a:xfrm>
            <a:off x="10440785" y="1970116"/>
            <a:ext cx="66502" cy="3591099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2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5C84C6B-69E6-5106-752B-9E9599EB08E2}"/>
              </a:ext>
            </a:extLst>
          </p:cNvPr>
          <p:cNvGrpSpPr/>
          <p:nvPr/>
        </p:nvGrpSpPr>
        <p:grpSpPr>
          <a:xfrm>
            <a:off x="6096000" y="1484026"/>
            <a:ext cx="5809742" cy="5247969"/>
            <a:chOff x="3846504" y="395559"/>
            <a:chExt cx="6393723" cy="6205807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EE7A327F-A3BC-E2DA-4BC0-7543AF3FC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504" y="395559"/>
              <a:ext cx="6393723" cy="465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05170E0A-61FE-4E1B-4596-97670BA2FC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4"/>
            <a:stretch/>
          </p:blipFill>
          <p:spPr bwMode="auto">
            <a:xfrm>
              <a:off x="4595247" y="4358056"/>
              <a:ext cx="5641538" cy="2243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タイトル 1">
            <a:extLst>
              <a:ext uri="{FF2B5EF4-FFF2-40B4-BE49-F238E27FC236}">
                <a16:creationId xmlns:a16="http://schemas.microsoft.com/office/drawing/2014/main" id="{4054EF0E-3356-B419-8C0A-C19C992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1" y="237062"/>
            <a:ext cx="8562276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Additional constraint by Roman</a:t>
            </a:r>
            <a:b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F6D9EE-49C3-7690-B65F-FDE51F16D208}"/>
              </a:ext>
            </a:extLst>
          </p:cNvPr>
          <p:cNvSpPr txBox="1"/>
          <p:nvPr/>
        </p:nvSpPr>
        <p:spPr>
          <a:xfrm>
            <a:off x="316845" y="1562625"/>
            <a:ext cx="5702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- Roman is expected to   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discover more than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1,000 planets</a:t>
            </a:r>
            <a:endParaRPr kumimoji="1"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3C76C7E-72BC-152A-8E3F-0958DE94881B}"/>
                  </a:ext>
                </a:extLst>
              </p:cNvPr>
              <p:cNvSpPr txBox="1"/>
              <p:nvPr/>
            </p:nvSpPr>
            <p:spPr>
              <a:xfrm>
                <a:off x="6776354" y="993880"/>
                <a:ext cx="5126259" cy="568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=0.4 </m:t>
                      </m:r>
                      <m:r>
                        <m:rPr>
                          <m:sty m:val="p"/>
                        </m:rPr>
                        <a:rPr kumimoji="1" lang="en-US" altLang="ja-JP" sz="36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kumimoji="1" lang="en-US" altLang="ja-JP" sz="3600" b="0" i="0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kumimoji="1" lang="ja-JP" altLang="en-US" sz="36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3C76C7E-72BC-152A-8E3F-0958DE94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354" y="993880"/>
                <a:ext cx="5126259" cy="568745"/>
              </a:xfrm>
              <a:prstGeom prst="rect">
                <a:avLst/>
              </a:prstGeom>
              <a:blipFill>
                <a:blip r:embed="rId4"/>
                <a:stretch>
                  <a:fillRect t="-1111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79C789-6940-5203-79E0-08E2706BD310}"/>
                  </a:ext>
                </a:extLst>
              </p:cNvPr>
              <p:cNvSpPr txBox="1"/>
              <p:nvPr/>
            </p:nvSpPr>
            <p:spPr>
              <a:xfrm>
                <a:off x="6885353" y="4913529"/>
                <a:ext cx="1727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ja-JP" sz="2800" dirty="0"/>
                  <a:t> </a:t>
                </a:r>
                <a:r>
                  <a:rPr kumimoji="1"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  <a:endParaRPr kumimoji="1" lang="ja-JP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79C789-6940-5203-79E0-08E2706BD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353" y="4913529"/>
                <a:ext cx="1727424" cy="523220"/>
              </a:xfrm>
              <a:prstGeom prst="rect">
                <a:avLst/>
              </a:prstGeom>
              <a:blipFill>
                <a:blip r:embed="rId5"/>
                <a:stretch>
                  <a:fillRect l="-1449" t="-13953" r="-5072" b="-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2392B3-BFA0-46BB-8D86-00729F121B39}"/>
              </a:ext>
            </a:extLst>
          </p:cNvPr>
          <p:cNvSpPr txBox="1"/>
          <p:nvPr/>
        </p:nvSpPr>
        <p:spPr>
          <a:xfrm>
            <a:off x="316845" y="3957767"/>
            <a:ext cx="5702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- We performed mock data analysis at various numbers of planets.</a:t>
            </a:r>
          </a:p>
        </p:txBody>
      </p:sp>
    </p:spTree>
    <p:extLst>
      <p:ext uri="{BB962C8B-B14F-4D97-AF65-F5344CB8AC3E}">
        <p14:creationId xmlns:p14="http://schemas.microsoft.com/office/powerpoint/2010/main" val="189980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4054EF0E-3356-B419-8C0A-C19C992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1" y="237062"/>
            <a:ext cx="8562276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Additional constraint by Roman</a:t>
            </a:r>
            <a:b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CFA2DB-AE5A-60D2-18BC-F073EE52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47" y="1484026"/>
            <a:ext cx="6519989" cy="50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9774E5-D7EF-2895-641F-D669569C0CD5}"/>
              </a:ext>
            </a:extLst>
          </p:cNvPr>
          <p:cNvSpPr txBox="1"/>
          <p:nvPr/>
        </p:nvSpPr>
        <p:spPr>
          <a:xfrm>
            <a:off x="119870" y="1562625"/>
            <a:ext cx="5976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- Uncertainty</a:t>
            </a:r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will be reduced to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~30% using 200 samples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0F9B28-D625-0903-E9C6-E4B67D94D2B5}"/>
              </a:ext>
            </a:extLst>
          </p:cNvPr>
          <p:cNvSpPr txBox="1"/>
          <p:nvPr/>
        </p:nvSpPr>
        <p:spPr>
          <a:xfrm>
            <a:off x="119869" y="4141213"/>
            <a:ext cx="6205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- Lens flux and parallax can make this constraint much stronger</a:t>
            </a:r>
          </a:p>
        </p:txBody>
      </p:sp>
    </p:spTree>
    <p:extLst>
      <p:ext uri="{BB962C8B-B14F-4D97-AF65-F5344CB8AC3E}">
        <p14:creationId xmlns:p14="http://schemas.microsoft.com/office/powerpoint/2010/main" val="369953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4054EF0E-3356-B419-8C0A-C19C992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1" y="237062"/>
            <a:ext cx="8562276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Additional constraint by Roman</a:t>
            </a:r>
            <a:b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AD67175-A3AC-ED98-5A2B-D685817C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4" y="1562625"/>
            <a:ext cx="6544935" cy="47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左右矢印 14">
            <a:extLst>
              <a:ext uri="{FF2B5EF4-FFF2-40B4-BE49-F238E27FC236}">
                <a16:creationId xmlns:a16="http://schemas.microsoft.com/office/drawing/2014/main" id="{C69D0886-C386-270F-B97D-C600B9F5C1F4}"/>
              </a:ext>
            </a:extLst>
          </p:cNvPr>
          <p:cNvSpPr/>
          <p:nvPr/>
        </p:nvSpPr>
        <p:spPr>
          <a:xfrm>
            <a:off x="9099603" y="4627886"/>
            <a:ext cx="1365917" cy="45144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340E8E4-DFA7-B1E2-54DA-F8CFBD3AEEAA}"/>
              </a:ext>
            </a:extLst>
          </p:cNvPr>
          <p:cNvCxnSpPr>
            <a:cxnSpLocks/>
          </p:cNvCxnSpPr>
          <p:nvPr/>
        </p:nvCxnSpPr>
        <p:spPr>
          <a:xfrm>
            <a:off x="9003846" y="1874291"/>
            <a:ext cx="0" cy="359070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3BA3F8C-3174-8E80-40FA-7718C94FAB4C}"/>
              </a:ext>
            </a:extLst>
          </p:cNvPr>
          <p:cNvCxnSpPr/>
          <p:nvPr/>
        </p:nvCxnSpPr>
        <p:spPr>
          <a:xfrm>
            <a:off x="10465536" y="1862095"/>
            <a:ext cx="66502" cy="3591099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5DE955-0CB1-54DA-0AF2-A930337A466B}"/>
              </a:ext>
            </a:extLst>
          </p:cNvPr>
          <p:cNvSpPr txBox="1"/>
          <p:nvPr/>
        </p:nvSpPr>
        <p:spPr>
          <a:xfrm>
            <a:off x="190964" y="2238480"/>
            <a:ext cx="54518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ja-JP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 can settle on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whether this result is correct or not</a:t>
            </a:r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by using samples from Roman</a:t>
            </a:r>
            <a:endParaRPr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DDF71F-B485-4BFF-5430-ED51FEB12E44}"/>
              </a:ext>
            </a:extLst>
          </p:cNvPr>
          <p:cNvSpPr txBox="1"/>
          <p:nvPr/>
        </p:nvSpPr>
        <p:spPr>
          <a:xfrm>
            <a:off x="9472364" y="3638290"/>
            <a:ext cx="49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1" lang="ja-JP" altLang="en-US" sz="72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9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4065D8-6A5C-40DE-20D9-1703A4B8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1" y="0"/>
            <a:ext cx="3554127" cy="1325563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67485D3-2C89-607B-92C8-8D3CF2802CE1}"/>
                  </a:ext>
                </a:extLst>
              </p:cNvPr>
              <p:cNvSpPr txBox="1"/>
              <p:nvPr/>
            </p:nvSpPr>
            <p:spPr>
              <a:xfrm>
                <a:off x="667660" y="3507267"/>
                <a:ext cx="2144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h𝑜𝑠𝑡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kumimoji="1" lang="ja-JP" altLang="en-US" sz="360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67485D3-2C89-607B-92C8-8D3CF280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0" y="3507267"/>
                <a:ext cx="2144102" cy="646331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282EEBC-CA41-349A-F58E-88C7BC7C73E1}"/>
                  </a:ext>
                </a:extLst>
              </p:cNvPr>
              <p:cNvSpPr txBox="1"/>
              <p:nvPr/>
            </p:nvSpPr>
            <p:spPr>
              <a:xfrm>
                <a:off x="3144533" y="3387972"/>
                <a:ext cx="4837044" cy="88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09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sub>
                            <m:sup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+0.9</m:t>
                              </m:r>
                            </m:sup>
                          </m:sSubSup>
                        </m:sup>
                      </m:sSubSup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Sup>
                        <m:sSub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36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sub>
                            <m:sup>
                              <m: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+0.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kumimoji="1" lang="ja-JP" altLang="en-US" sz="360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282EEBC-CA41-349A-F58E-88C7BC7C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33" y="3387972"/>
                <a:ext cx="4837044" cy="884922"/>
              </a:xfrm>
              <a:prstGeom prst="rect">
                <a:avLst/>
              </a:prstGeom>
              <a:blipFill>
                <a:blip r:embed="rId3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CB444EDE-18B2-1CA3-0CD4-31AA8293A295}"/>
              </a:ext>
            </a:extLst>
          </p:cNvPr>
          <p:cNvSpPr/>
          <p:nvPr/>
        </p:nvSpPr>
        <p:spPr>
          <a:xfrm rot="10800000">
            <a:off x="2653925" y="3573599"/>
            <a:ext cx="623970" cy="1338177"/>
          </a:xfrm>
          <a:prstGeom prst="rightBrace">
            <a:avLst>
              <a:gd name="adj1" fmla="val 8333"/>
              <a:gd name="adj2" fmla="val 8207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0AE945-079E-B4F8-77CE-8DCF46701029}"/>
                  </a:ext>
                </a:extLst>
              </p:cNvPr>
              <p:cNvSpPr txBox="1"/>
              <p:nvPr/>
            </p:nvSpPr>
            <p:spPr>
              <a:xfrm>
                <a:off x="3144533" y="4282447"/>
                <a:ext cx="4837044" cy="878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1.25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1.14</m:t>
                              </m:r>
                            </m:sub>
                            <m:sup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07</m:t>
                              </m:r>
                            </m:sup>
                          </m:sSubSup>
                        </m:sup>
                      </m:sSubSup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Sup>
                        <m:sSubSup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ja-JP" sz="3600" b="0" i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sub>
                              <m: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sub>
                            <m:sup>
                              <m:r>
                                <a:rPr lang="en-US" altLang="ja-JP" sz="3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600" b="0" i="1" smtClean="0">
                                  <a:latin typeface="Cambria Math" panose="02040503050406030204" pitchFamily="18" charset="0"/>
                                </a:rPr>
                                <m:t>0.68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kumimoji="1" lang="ja-JP" altLang="en-US" sz="360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0AE945-079E-B4F8-77CE-8DCF4670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33" y="4282447"/>
                <a:ext cx="4837044" cy="878830"/>
              </a:xfrm>
              <a:prstGeom prst="rect">
                <a:avLst/>
              </a:prstGeom>
              <a:blipFill>
                <a:blip r:embed="rId4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8807E41-354F-34CD-302D-64521B81D153}"/>
                  </a:ext>
                </a:extLst>
              </p:cNvPr>
              <p:cNvSpPr txBox="1"/>
              <p:nvPr/>
            </p:nvSpPr>
            <p:spPr>
              <a:xfrm>
                <a:off x="8154981" y="3573599"/>
                <a:ext cx="2980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6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kumimoji="1" lang="ja-JP" altLang="en-US" sz="360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8807E41-354F-34CD-302D-64521B81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81" y="3573599"/>
                <a:ext cx="2980144" cy="646331"/>
              </a:xfrm>
              <a:prstGeom prst="rect">
                <a:avLst/>
              </a:prstGeom>
              <a:blipFill>
                <a:blip r:embed="rId5"/>
                <a:stretch>
                  <a:fillRect l="-6383" t="-11538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CA8A0C-CD84-44EE-2695-83579686D037}"/>
                  </a:ext>
                </a:extLst>
              </p:cNvPr>
              <p:cNvSpPr txBox="1"/>
              <p:nvPr/>
            </p:nvSpPr>
            <p:spPr>
              <a:xfrm>
                <a:off x="8154980" y="4398696"/>
                <a:ext cx="2980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6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kumimoji="1" lang="ja-JP" altLang="en-US" sz="360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CA8A0C-CD84-44EE-2695-83579686D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80" y="4398696"/>
                <a:ext cx="2980145" cy="646331"/>
              </a:xfrm>
              <a:prstGeom prst="rect">
                <a:avLst/>
              </a:prstGeom>
              <a:blipFill>
                <a:blip r:embed="rId6"/>
                <a:stretch>
                  <a:fillRect l="-6383" t="-13462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E490F0-E577-FBD1-50AF-77E150A3C1CB}"/>
              </a:ext>
            </a:extLst>
          </p:cNvPr>
          <p:cNvSpPr txBox="1"/>
          <p:nvPr/>
        </p:nvSpPr>
        <p:spPr>
          <a:xfrm>
            <a:off x="343317" y="5796143"/>
            <a:ext cx="11489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>
                <a:latin typeface="Arial" panose="020B0604020202020204" pitchFamily="34" charset="0"/>
                <a:cs typeface="Arial" panose="020B0604020202020204" pitchFamily="34" charset="0"/>
              </a:rPr>
              <a:t>Roman can settle on whether this result is correct or not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27B7AC-3650-D925-AA2A-1A997AA61D3C}"/>
              </a:ext>
            </a:extLst>
          </p:cNvPr>
          <p:cNvSpPr txBox="1"/>
          <p:nvPr/>
        </p:nvSpPr>
        <p:spPr>
          <a:xfrm>
            <a:off x="412390" y="1245176"/>
            <a:ext cx="11489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round-based microlensing surveys suggest that </a:t>
            </a:r>
          </a:p>
          <a:p>
            <a:r>
              <a:rPr lang="en-US" altLang="ja-JP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massive planets are more likely to exist around massive stars,</a:t>
            </a:r>
          </a:p>
          <a:p>
            <a:r>
              <a:rPr lang="en-US" altLang="ja-JP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lower-mass planets exist regardless of the host star mass</a:t>
            </a:r>
          </a:p>
        </p:txBody>
      </p:sp>
    </p:spTree>
    <p:extLst>
      <p:ext uri="{BB962C8B-B14F-4D97-AF65-F5344CB8AC3E}">
        <p14:creationId xmlns:p14="http://schemas.microsoft.com/office/powerpoint/2010/main" val="47397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3E55F5A-CEA1-573B-34DD-61173CC3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64097"/>
            <a:ext cx="10515600" cy="1325563"/>
          </a:xfrm>
        </p:spPr>
        <p:txBody>
          <a:bodyPr/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23C7C6-E844-9CBF-6C9D-E305EF6DA0B3}"/>
              </a:ext>
            </a:extLst>
          </p:cNvPr>
          <p:cNvSpPr txBox="1"/>
          <p:nvPr/>
        </p:nvSpPr>
        <p:spPr>
          <a:xfrm>
            <a:off x="428922" y="1677795"/>
            <a:ext cx="627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- More </a:t>
            </a:r>
            <a:r>
              <a:rPr kumimoji="1" lang="en-US" altLang="ja-JP" sz="3600" b="1">
                <a:latin typeface="Arial" panose="020B0604020202020204" pitchFamily="34" charset="0"/>
                <a:cs typeface="Arial" panose="020B0604020202020204" pitchFamily="34" charset="0"/>
              </a:rPr>
              <a:t>than 5,000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planets have been discovered</a:t>
            </a:r>
            <a:endParaRPr kumimoji="1"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9EC735-6DA9-9F3C-4F9B-784EA0BE714B}"/>
              </a:ext>
            </a:extLst>
          </p:cNvPr>
          <p:cNvSpPr txBox="1"/>
          <p:nvPr/>
        </p:nvSpPr>
        <p:spPr>
          <a:xfrm>
            <a:off x="219656" y="3749044"/>
            <a:ext cx="6695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The dependence of planet frequency on the host star mass is crucial information for understanding the planet formation process</a:t>
            </a:r>
            <a:r>
              <a:rPr lang="ja-JP" altLang="ja-JP" sz="3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4AB753A-C909-1CF8-1A93-4BBF88E685FA}"/>
              </a:ext>
            </a:extLst>
          </p:cNvPr>
          <p:cNvGrpSpPr/>
          <p:nvPr/>
        </p:nvGrpSpPr>
        <p:grpSpPr>
          <a:xfrm>
            <a:off x="6369238" y="35721"/>
            <a:ext cx="5768170" cy="5245100"/>
            <a:chOff x="5825610" y="1532586"/>
            <a:chExt cx="6366390" cy="5325414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8FC3E737-8743-F940-6137-63A6C1DDA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346098" y="1012098"/>
              <a:ext cx="5325414" cy="6366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58D61EEA-FEAB-E105-FC6C-346E03313F13}"/>
                </a:ext>
              </a:extLst>
            </p:cNvPr>
            <p:cNvSpPr txBox="1"/>
            <p:nvPr/>
          </p:nvSpPr>
          <p:spPr>
            <a:xfrm>
              <a:off x="9389559" y="4966151"/>
              <a:ext cx="2450424" cy="11695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buFont typeface="System Font Regular"/>
                <a:buChar char="●"/>
              </a:pPr>
              <a:r>
                <a:rPr lang="en-US" sz="1400" b="1" dirty="0">
                  <a:solidFill>
                    <a:srgbClr val="0432FF"/>
                  </a:solidFill>
                </a:rPr>
                <a:t>Microlensing</a:t>
              </a:r>
            </a:p>
            <a:p>
              <a:pPr marL="457200" indent="-457200">
                <a:buFont typeface="System Font Regular"/>
                <a:buChar char="●"/>
              </a:pPr>
              <a:r>
                <a:rPr lang="en-US" sz="1400" b="1" dirty="0"/>
                <a:t>Transit</a:t>
              </a:r>
            </a:p>
            <a:p>
              <a:pPr marL="914400" lvl="1" indent="-457200">
                <a:buFont typeface="System Font Regular"/>
                <a:buChar char="●"/>
              </a:pPr>
              <a:r>
                <a:rPr lang="en-US" sz="1400" b="1" i="1" dirty="0">
                  <a:solidFill>
                    <a:srgbClr val="FF0000"/>
                  </a:solidFill>
                </a:rPr>
                <a:t>Kepler 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</a:p>
            <a:p>
              <a:pPr marL="457200" indent="-457200">
                <a:buFont typeface="System Font Regular"/>
                <a:buChar char="■"/>
              </a:pPr>
              <a:r>
                <a:rPr lang="en-US" sz="1400" b="1" dirty="0"/>
                <a:t>Radial Velocity</a:t>
              </a:r>
            </a:p>
            <a:p>
              <a:pPr marL="457200" indent="-457200">
                <a:buFont typeface="System Font Regular"/>
                <a:buChar char="▲"/>
              </a:pPr>
              <a:r>
                <a:rPr lang="en-US" sz="1400" b="1" dirty="0"/>
                <a:t>Direct Imaging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72C52F7-D6E2-A7C6-C080-3A161BA14519}"/>
                </a:ext>
              </a:extLst>
            </p:cNvPr>
            <p:cNvSpPr/>
            <p:nvPr/>
          </p:nvSpPr>
          <p:spPr>
            <a:xfrm>
              <a:off x="8435662" y="1546998"/>
              <a:ext cx="1893194" cy="307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14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FE7F3C3-B347-4B08-03A0-8AA3081F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64097"/>
            <a:ext cx="10515600" cy="1325563"/>
          </a:xfrm>
        </p:spPr>
        <p:txBody>
          <a:bodyPr/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F69D87-3BC2-0F95-EC73-11A66DC25509}"/>
              </a:ext>
            </a:extLst>
          </p:cNvPr>
          <p:cNvSpPr txBox="1"/>
          <p:nvPr/>
        </p:nvSpPr>
        <p:spPr>
          <a:xfrm>
            <a:off x="466006" y="1535964"/>
            <a:ext cx="11372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- For inner planet, it has been well investigated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by RV</a:t>
            </a:r>
            <a:endParaRPr kumimoji="1"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937040-9772-97FF-0238-C0C02732D677}"/>
              </a:ext>
            </a:extLst>
          </p:cNvPr>
          <p:cNvSpPr txBox="1"/>
          <p:nvPr/>
        </p:nvSpPr>
        <p:spPr>
          <a:xfrm>
            <a:off x="513419" y="3255769"/>
            <a:ext cx="1127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- I</a:t>
            </a:r>
            <a:r>
              <a:rPr lang="en-US" altLang="ja-JP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has not been well investigated for outer planets</a:t>
            </a:r>
            <a:endParaRPr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298480-E299-7F3F-AC36-6F8B4281F625}"/>
              </a:ext>
            </a:extLst>
          </p:cNvPr>
          <p:cNvSpPr txBox="1"/>
          <p:nvPr/>
        </p:nvSpPr>
        <p:spPr>
          <a:xfrm>
            <a:off x="560832" y="2430586"/>
            <a:ext cx="203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kumimoji="1"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EA8CCF-8477-A1D1-ABAE-01987E9DF7D1}"/>
              </a:ext>
            </a:extLst>
          </p:cNvPr>
          <p:cNvSpPr txBox="1"/>
          <p:nvPr/>
        </p:nvSpPr>
        <p:spPr>
          <a:xfrm>
            <a:off x="466006" y="4421576"/>
            <a:ext cx="1150612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because ground-based microlensing surveys cannot measure the host star mass in most cases</a:t>
            </a:r>
          </a:p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due to the degeneracy between mass and distance</a:t>
            </a:r>
            <a:endParaRPr kumimoji="1" lang="ja-JP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1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FE7F3C3-B347-4B08-03A0-8AA3081F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64097"/>
            <a:ext cx="10515600" cy="1325563"/>
          </a:xfrm>
        </p:spPr>
        <p:txBody>
          <a:bodyPr/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F69D87-3BC2-0F95-EC73-11A66DC25509}"/>
              </a:ext>
            </a:extLst>
          </p:cNvPr>
          <p:cNvSpPr txBox="1"/>
          <p:nvPr/>
        </p:nvSpPr>
        <p:spPr>
          <a:xfrm>
            <a:off x="466005" y="1164580"/>
            <a:ext cx="5366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- Roman is expected to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discover more than   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1,000 planets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2EAF67-9FA1-8473-19AD-E1E82E908927}"/>
              </a:ext>
            </a:extLst>
          </p:cNvPr>
          <p:cNvSpPr txBox="1"/>
          <p:nvPr/>
        </p:nvSpPr>
        <p:spPr>
          <a:xfrm>
            <a:off x="184436" y="3237360"/>
            <a:ext cx="11921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- degeneracy between mass and distance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 can be solved by measuring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the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microlensing parallax,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lens flux, 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14CFF0-A035-1110-647C-ADF2F93472B9}"/>
              </a:ext>
            </a:extLst>
          </p:cNvPr>
          <p:cNvSpPr txBox="1"/>
          <p:nvPr/>
        </p:nvSpPr>
        <p:spPr>
          <a:xfrm>
            <a:off x="270933" y="5103674"/>
            <a:ext cx="11421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It is difficult to avoid statistical bias when using </a:t>
            </a:r>
          </a:p>
          <a:p>
            <a:r>
              <a:rPr lang="ja-JP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only samples with measurements </a:t>
            </a:r>
          </a:p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of mass and distance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B58575E3-EDCC-E8EC-42C7-3C01B041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92" y="19127"/>
            <a:ext cx="5579761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3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FE7F3C3-B347-4B08-03A0-8AA3081F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64097"/>
            <a:ext cx="10515600" cy="1325563"/>
          </a:xfrm>
        </p:spPr>
        <p:txBody>
          <a:bodyPr/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2F2AAB4-E549-7207-3052-1D8B9D4E452A}"/>
                  </a:ext>
                </a:extLst>
              </p:cNvPr>
              <p:cNvSpPr txBox="1"/>
              <p:nvPr/>
            </p:nvSpPr>
            <p:spPr>
              <a:xfrm>
                <a:off x="409787" y="1218972"/>
                <a:ext cx="1137242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method can measure </a:t>
                </a:r>
                <a:r>
                  <a:rPr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dependence of planet frequency </a:t>
                </a:r>
              </a:p>
              <a:p>
                <a:r>
                  <a:rPr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:r>
                  <a:rPr lang="en-US" altLang="ja-JP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host star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ja-JP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ja-JP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</a:p>
              <a:p>
                <a:r>
                  <a:rPr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ja-JP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 from Galactic center,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endParaRPr lang="ja-JP" altLang="en-US" sz="44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 without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ja-JP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endParaRPr kumimoji="1" lang="en-US" altLang="ja-JP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2F2AAB4-E549-7207-3052-1D8B9D4E4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7" y="1218972"/>
                <a:ext cx="11372426" cy="3477875"/>
              </a:xfrm>
              <a:prstGeom prst="rect">
                <a:avLst/>
              </a:prstGeom>
              <a:blipFill>
                <a:blip r:embed="rId3"/>
                <a:stretch>
                  <a:fillRect l="-2232" t="-4015" r="-3013" b="-7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37727A4-1691-3455-EADE-F805F42431A0}"/>
                  </a:ext>
                </a:extLst>
              </p:cNvPr>
              <p:cNvSpPr txBox="1"/>
              <p:nvPr/>
            </p:nvSpPr>
            <p:spPr>
              <a:xfrm>
                <a:off x="2114634" y="5177363"/>
                <a:ext cx="75353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h𝑜𝑠𝑡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1" lang="en-US" altLang="ja-JP" sz="5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r>
                        <a:rPr kumimoji="1" lang="en-US" altLang="ja-JP" sz="5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Sup>
                        <m:sSubSupPr>
                          <m:ctrlP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kumimoji="1" lang="ja-JP" altLang="en-US" sz="5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37727A4-1691-3455-EADE-F805F4243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634" y="5177363"/>
                <a:ext cx="7535333" cy="923330"/>
              </a:xfrm>
              <a:prstGeom prst="rect">
                <a:avLst/>
              </a:prstGeom>
              <a:blipFill>
                <a:blip r:embed="rId4"/>
                <a:stretch>
                  <a:fillRect b="-31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3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6C95D266-E907-ECDB-A3BE-D628876D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5" y="0"/>
            <a:ext cx="11507799" cy="1325563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E9AC51-B4F5-6E9D-7B8A-EC7DE75ADDC8}"/>
              </a:ext>
            </a:extLst>
          </p:cNvPr>
          <p:cNvSpPr/>
          <p:nvPr/>
        </p:nvSpPr>
        <p:spPr>
          <a:xfrm>
            <a:off x="338117" y="1848693"/>
            <a:ext cx="11712369" cy="258062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5A519A-3980-D265-7F68-0C23D8000829}"/>
              </a:ext>
            </a:extLst>
          </p:cNvPr>
          <p:cNvSpPr txBox="1"/>
          <p:nvPr/>
        </p:nvSpPr>
        <p:spPr>
          <a:xfrm>
            <a:off x="518422" y="1599577"/>
            <a:ext cx="903031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Observables for planetary event (ground-based survey)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E4AA253-6C1B-F6B3-4886-FDF69E20B62F}"/>
                  </a:ext>
                </a:extLst>
              </p:cNvPr>
              <p:cNvSpPr txBox="1"/>
              <p:nvPr/>
            </p:nvSpPr>
            <p:spPr>
              <a:xfrm>
                <a:off x="601206" y="2921759"/>
                <a:ext cx="5494794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au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au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1" lang="ja-JP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E4AA253-6C1B-F6B3-4886-FDF69E20B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6" y="2921759"/>
                <a:ext cx="5494794" cy="1273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DD624F8-CE19-ED69-D22F-C225A8749B91}"/>
              </a:ext>
            </a:extLst>
          </p:cNvPr>
          <p:cNvSpPr/>
          <p:nvPr/>
        </p:nvSpPr>
        <p:spPr>
          <a:xfrm>
            <a:off x="518422" y="2191051"/>
            <a:ext cx="308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ja-JP" sz="2800">
                <a:latin typeface="Arial" panose="020B0604020202020204" pitchFamily="34" charset="0"/>
                <a:cs typeface="Arial" panose="020B0604020202020204" pitchFamily="34" charset="0"/>
              </a:rPr>
              <a:t>Event timescale 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1A0311D-50CD-0F0B-92E6-596B9321FF1D}"/>
              </a:ext>
            </a:extLst>
          </p:cNvPr>
          <p:cNvSpPr/>
          <p:nvPr/>
        </p:nvSpPr>
        <p:spPr>
          <a:xfrm>
            <a:off x="6155472" y="2195062"/>
            <a:ext cx="603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Lens-source relative proper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7B8EA5D-7C7E-3A62-6B0B-92D935A4D178}"/>
                  </a:ext>
                </a:extLst>
              </p:cNvPr>
              <p:cNvSpPr/>
              <p:nvPr/>
            </p:nvSpPr>
            <p:spPr>
              <a:xfrm>
                <a:off x="8929321" y="3194417"/>
                <a:ext cx="8833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ja-JP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7B8EA5D-7C7E-3A62-6B0B-92D935A4D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21" y="3194417"/>
                <a:ext cx="883319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61D33A-47B5-6E8A-D228-ABECDC83FD99}"/>
                  </a:ext>
                </a:extLst>
              </p:cNvPr>
              <p:cNvSpPr txBox="1"/>
              <p:nvPr/>
            </p:nvSpPr>
            <p:spPr>
              <a:xfrm>
                <a:off x="4175125" y="3717637"/>
                <a:ext cx="6115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~8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𝑘𝑝𝑐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61D33A-47B5-6E8A-D228-ABECDC83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25" y="3717637"/>
                <a:ext cx="6115050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ED74166-C53F-1FC0-D2CC-9F4227FCBD75}"/>
                  </a:ext>
                </a:extLst>
              </p:cNvPr>
              <p:cNvSpPr txBox="1"/>
              <p:nvPr/>
            </p:nvSpPr>
            <p:spPr>
              <a:xfrm>
                <a:off x="909941" y="5178657"/>
                <a:ext cx="1092311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focus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en-US" altLang="ja-JP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ED74166-C53F-1FC0-D2CC-9F4227FC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1" y="5178657"/>
                <a:ext cx="10923117" cy="769441"/>
              </a:xfrm>
              <a:prstGeom prst="rect">
                <a:avLst/>
              </a:prstGeom>
              <a:blipFill>
                <a:blip r:embed="rId6"/>
                <a:stretch>
                  <a:fillRect l="-2207" t="-18033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01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33A76BA-4A71-1F06-5AC0-667C37DB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5" y="0"/>
            <a:ext cx="2235803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539700B-EE2F-B32C-21C3-6D49C23CC884}"/>
                  </a:ext>
                </a:extLst>
              </p:cNvPr>
              <p:cNvSpPr txBox="1"/>
              <p:nvPr/>
            </p:nvSpPr>
            <p:spPr>
              <a:xfrm>
                <a:off x="527540" y="1159078"/>
                <a:ext cx="115228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planet frequency is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ja-JP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endParaRPr kumimoji="1" lang="ja-JP" altLang="en-US" sz="400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539700B-EE2F-B32C-21C3-6D49C23CC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0" y="1159078"/>
                <a:ext cx="11522825" cy="707886"/>
              </a:xfrm>
              <a:prstGeom prst="rect">
                <a:avLst/>
              </a:prstGeom>
              <a:blipFill>
                <a:blip r:embed="rId2"/>
                <a:stretch>
                  <a:fillRect l="-1872" t="-19643" b="-33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D6D9D30B-15F4-AE5B-DD16-A307D374A65E}"/>
              </a:ext>
            </a:extLst>
          </p:cNvPr>
          <p:cNvSpPr/>
          <p:nvPr/>
        </p:nvSpPr>
        <p:spPr>
          <a:xfrm>
            <a:off x="134635" y="5402465"/>
            <a:ext cx="11867454" cy="8195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C60736C-C95D-2E00-6511-4087BC4AA594}"/>
                  </a:ext>
                </a:extLst>
              </p:cNvPr>
              <p:cNvSpPr txBox="1"/>
              <p:nvPr/>
            </p:nvSpPr>
            <p:spPr>
              <a:xfrm>
                <a:off x="282315" y="5388231"/>
                <a:ext cx="11768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kumimoji="1" lang="en-US" altLang="ja-JP" sz="4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kumimoji="1" lang="en-US" altLang="ja-JP" sz="4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distribution should also be different</a:t>
                </a:r>
                <a:endParaRPr kumimoji="1" lang="ja-JP" altLang="en-US" sz="4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C60736C-C95D-2E00-6511-4087BC4AA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5" y="5388231"/>
                <a:ext cx="11768050" cy="769441"/>
              </a:xfrm>
              <a:prstGeom prst="rect">
                <a:avLst/>
              </a:prstGeom>
              <a:blipFill>
                <a:blip r:embed="rId3"/>
                <a:stretch>
                  <a:fillRect l="-647" t="-16393" r="-1187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>
            <a:extLst>
              <a:ext uri="{FF2B5EF4-FFF2-40B4-BE49-F238E27FC236}">
                <a16:creationId xmlns:a16="http://schemas.microsoft.com/office/drawing/2014/main" id="{01C7B8FB-E842-2BD4-8C3F-AEC9519B7FB3}"/>
              </a:ext>
            </a:extLst>
          </p:cNvPr>
          <p:cNvSpPr/>
          <p:nvPr/>
        </p:nvSpPr>
        <p:spPr>
          <a:xfrm>
            <a:off x="4678999" y="4364805"/>
            <a:ext cx="702541" cy="6877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9576B86-ADAB-B641-2ACD-68EA21BD61CB}"/>
                  </a:ext>
                </a:extLst>
              </p:cNvPr>
              <p:cNvSpPr txBox="1"/>
              <p:nvPr/>
            </p:nvSpPr>
            <p:spPr>
              <a:xfrm>
                <a:off x="282314" y="2828835"/>
                <a:ext cx="1283407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ja-JP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ja-JP" sz="4000" dirty="0"/>
                  <a:t> </a:t>
                </a:r>
                <a:r>
                  <a:rPr lang="en-US" altLang="ja-JP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will be different</a:t>
                </a:r>
              </a:p>
              <a:p>
                <a:r>
                  <a:rPr kumimoji="1" lang="en-US" altLang="ja-JP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between </a:t>
                </a:r>
                <a:r>
                  <a:rPr kumimoji="1" lang="en-US" altLang="ja-JP" sz="4000" u="sng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planetary systems</a:t>
                </a:r>
                <a:r>
                  <a:rPr kumimoji="1" lang="en-US" altLang="ja-JP" sz="4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ja-JP" sz="4000" u="sng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single</a:t>
                </a:r>
                <a:r>
                  <a:rPr kumimoji="1" lang="en-US" altLang="ja-JP" sz="4000" u="sng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systems</a:t>
                </a:r>
                <a:endParaRPr kumimoji="1" lang="ja-JP" altLang="en-US" sz="4000" u="sng">
                  <a:highlight>
                    <a:srgbClr val="00FFFF"/>
                  </a:highlight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9576B86-ADAB-B641-2ACD-68EA21BD6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4" y="2828835"/>
                <a:ext cx="12834079" cy="1323439"/>
              </a:xfrm>
              <a:prstGeom prst="rect">
                <a:avLst/>
              </a:prstGeom>
              <a:blipFill>
                <a:blip r:embed="rId4"/>
                <a:stretch>
                  <a:fillRect l="-692" t="-9524" b="-1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>
            <a:extLst>
              <a:ext uri="{FF2B5EF4-FFF2-40B4-BE49-F238E27FC236}">
                <a16:creationId xmlns:a16="http://schemas.microsoft.com/office/drawing/2014/main" id="{6CAC3427-D1CD-A344-9E74-C306099F83B0}"/>
              </a:ext>
            </a:extLst>
          </p:cNvPr>
          <p:cNvSpPr/>
          <p:nvPr/>
        </p:nvSpPr>
        <p:spPr>
          <a:xfrm>
            <a:off x="4678999" y="2022641"/>
            <a:ext cx="702541" cy="6877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67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33A76BA-4A71-1F06-5AC0-667C37DB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5" y="0"/>
            <a:ext cx="11980025" cy="1325563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Application to samples from MOA-II 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tel_photo">
            <a:extLst>
              <a:ext uri="{FF2B5EF4-FFF2-40B4-BE49-F238E27FC236}">
                <a16:creationId xmlns:a16="http://schemas.microsoft.com/office/drawing/2014/main" id="{3FE8365A-1877-F350-48B5-5A8A7669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80" y="1325562"/>
            <a:ext cx="415032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3CDD22-6C62-52DE-3024-4764AF4EA9B9}"/>
              </a:ext>
            </a:extLst>
          </p:cNvPr>
          <p:cNvSpPr txBox="1"/>
          <p:nvPr/>
        </p:nvSpPr>
        <p:spPr>
          <a:xfrm>
            <a:off x="308227" y="4419636"/>
            <a:ext cx="693025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36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22 planets</a:t>
            </a:r>
            <a:r>
              <a:rPr lang="en-US" altLang="ja-JP" sz="3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from MOA-II survey</a:t>
            </a:r>
            <a:endParaRPr lang="ja-JP" altLang="en-US" sz="3600" b="1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433B8A-9FAF-7724-9156-4C36CB9C4D41}"/>
              </a:ext>
            </a:extLst>
          </p:cNvPr>
          <p:cNvSpPr txBox="1"/>
          <p:nvPr/>
        </p:nvSpPr>
        <p:spPr>
          <a:xfrm>
            <a:off x="308227" y="5204829"/>
            <a:ext cx="6798425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600" b="1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Koshimoto</a:t>
            </a:r>
            <a:r>
              <a:rPr lang="en-US" altLang="ja-JP" sz="3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ja-JP" altLang="en-US" sz="36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ala</a:t>
            </a:r>
            <a:r>
              <a:rPr lang="en-US" altLang="ja-JP" sz="3600" b="1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ctic</a:t>
            </a:r>
            <a:r>
              <a:rPr lang="ja-JP" altLang="en-US" sz="36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r>
              <a:rPr lang="en-US" altLang="ja-JP" sz="3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3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(Koshimoto+21)</a:t>
            </a:r>
            <a:endParaRPr lang="ja-JP" altLang="en-US" b="1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1467FD3-0BB3-D83E-FAA7-2727E3D56A13}"/>
                  </a:ext>
                </a:extLst>
              </p:cNvPr>
              <p:cNvSpPr txBox="1"/>
              <p:nvPr/>
            </p:nvSpPr>
            <p:spPr>
              <a:xfrm>
                <a:off x="-1" y="1379776"/>
                <a:ext cx="804168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ja-JP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altLang="ja-JP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sub>
                    </m:sSub>
                    <m:r>
                      <a:rPr lang="en-US" altLang="ja-JP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𝒓𝒆𝒍</m:t>
                        </m:r>
                      </m:sub>
                    </m:sSub>
                    <m:r>
                      <a:rPr kumimoji="1" lang="en-US" altLang="ja-JP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distribution of </a:t>
                </a:r>
                <a:r>
                  <a:rPr lang="en-US" altLang="ja-JP" sz="3600" b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planetary events (observation)</a:t>
                </a:r>
              </a:p>
              <a:p>
                <a:r>
                  <a:rPr kumimoji="1" lang="en-US" altLang="ja-JP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</a:p>
              <a:p>
                <a:r>
                  <a:rPr lang="en-US" altLang="ja-JP" sz="3600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single events (simulation) </a:t>
                </a:r>
                <a:endParaRPr kumimoji="1" lang="ja-JP" altLang="en-US" sz="3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1467FD3-0BB3-D83E-FAA7-2727E3D5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379776"/>
                <a:ext cx="8041681" cy="2308324"/>
              </a:xfrm>
              <a:prstGeom prst="rect">
                <a:avLst/>
              </a:prstGeom>
              <a:blipFill>
                <a:blip r:embed="rId3"/>
                <a:stretch>
                  <a:fillRect l="-2366" t="-3825" r="-3312" b="-9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58F8F2-8043-81E1-FD72-2D8F13C3CFC3}"/>
              </a:ext>
            </a:extLst>
          </p:cNvPr>
          <p:cNvSpPr/>
          <p:nvPr/>
        </p:nvSpPr>
        <p:spPr>
          <a:xfrm>
            <a:off x="211975" y="4091780"/>
            <a:ext cx="7135309" cy="258173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10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C7D1CC2-3A9B-15C8-D8F5-02D4B244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5" y="0"/>
            <a:ext cx="8047605" cy="1325563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Observation vs Galactic model</a:t>
            </a:r>
            <a:endParaRPr kumimoji="1" lang="ja-JP" altLang="en-US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06FA1A9-9083-98C2-C16C-A1F599C44C3F}"/>
                  </a:ext>
                </a:extLst>
              </p:cNvPr>
              <p:cNvSpPr txBox="1"/>
              <p:nvPr/>
            </p:nvSpPr>
            <p:spPr>
              <a:xfrm>
                <a:off x="6219547" y="1107426"/>
                <a:ext cx="54426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=0 , 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06FA1A9-9083-98C2-C16C-A1F599C44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547" y="1107426"/>
                <a:ext cx="5442600" cy="646331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B47DBE-ECCB-BCEF-0BCB-5D2CB666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0" y="1631950"/>
            <a:ext cx="6202684" cy="51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1B09F7-4C2C-B0AA-596D-5B4259BD59D2}"/>
              </a:ext>
            </a:extLst>
          </p:cNvPr>
          <p:cNvSpPr txBox="1"/>
          <p:nvPr/>
        </p:nvSpPr>
        <p:spPr>
          <a:xfrm>
            <a:off x="211974" y="1306270"/>
            <a:ext cx="365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Galactic model </a:t>
            </a:r>
            <a:endParaRPr kumimoji="1" lang="ja-JP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8509E0-C6A7-59BC-80F1-F061887580D6}"/>
                  </a:ext>
                </a:extLst>
              </p:cNvPr>
              <p:cNvSpPr txBox="1"/>
              <p:nvPr/>
            </p:nvSpPr>
            <p:spPr>
              <a:xfrm>
                <a:off x="366354" y="2070613"/>
                <a:ext cx="5320146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𝑟𝑒𝑙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𝑠𝑖𝑛𝑔𝑙𝑒</m:t>
                          </m:r>
                        </m:sub>
                      </m:sSub>
                    </m:oMath>
                  </m:oMathPara>
                </a14:m>
                <a:endParaRPr kumimoji="1" lang="ja-JP" alt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A8509E0-C6A7-59BC-80F1-F0618875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4" y="2070613"/>
                <a:ext cx="5320146" cy="691408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4B9753B-FD6E-0DC6-B587-7AAFD394A1E8}"/>
              </a:ext>
            </a:extLst>
          </p:cNvPr>
          <p:cNvGrpSpPr/>
          <p:nvPr/>
        </p:nvGrpSpPr>
        <p:grpSpPr>
          <a:xfrm>
            <a:off x="1719531" y="2918837"/>
            <a:ext cx="3776353" cy="2257418"/>
            <a:chOff x="1195186" y="2806127"/>
            <a:chExt cx="3776353" cy="2257418"/>
          </a:xfrm>
        </p:grpSpPr>
        <p:sp>
          <p:nvSpPr>
            <p:cNvPr id="11" name="下矢印 10">
              <a:extLst>
                <a:ext uri="{FF2B5EF4-FFF2-40B4-BE49-F238E27FC236}">
                  <a16:creationId xmlns:a16="http://schemas.microsoft.com/office/drawing/2014/main" id="{D11E6AFE-9CE8-21F2-8DE8-9ACAB67F88EC}"/>
                </a:ext>
              </a:extLst>
            </p:cNvPr>
            <p:cNvSpPr/>
            <p:nvPr/>
          </p:nvSpPr>
          <p:spPr>
            <a:xfrm>
              <a:off x="2416628" y="2806127"/>
              <a:ext cx="1104405" cy="225741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004BE545-47BB-96F3-F44F-45A91BAD5A63}"/>
                </a:ext>
              </a:extLst>
            </p:cNvPr>
            <p:cNvSpPr/>
            <p:nvPr/>
          </p:nvSpPr>
          <p:spPr>
            <a:xfrm>
              <a:off x="1352811" y="3258871"/>
              <a:ext cx="3504197" cy="6956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B71ED033-1921-4837-388F-4C2DEA07A95F}"/>
                    </a:ext>
                  </a:extLst>
                </p:cNvPr>
                <p:cNvSpPr txBox="1"/>
                <p:nvPr/>
              </p:nvSpPr>
              <p:spPr>
                <a:xfrm>
                  <a:off x="1195186" y="3288505"/>
                  <a:ext cx="37763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h𝑜𝑠𝑡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bSup>
                        <m:r>
                          <a:rPr kumimoji="1"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kumimoji="1"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B71ED033-1921-4837-388F-4C2DEA07A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186" y="3288505"/>
                  <a:ext cx="3776353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1C649E-323F-74D2-CBE4-04F215FE16DD}"/>
              </a:ext>
            </a:extLst>
          </p:cNvPr>
          <p:cNvSpPr txBox="1"/>
          <p:nvPr/>
        </p:nvSpPr>
        <p:spPr>
          <a:xfrm>
            <a:off x="307553" y="3322935"/>
            <a:ext cx="141197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weighted </a:t>
            </a: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59BB4-4E3A-D284-58E1-CCF2FE5D990F}"/>
                  </a:ext>
                </a:extLst>
              </p:cNvPr>
              <p:cNvSpPr txBox="1"/>
              <p:nvPr/>
            </p:nvSpPr>
            <p:spPr>
              <a:xfrm>
                <a:off x="526699" y="5346116"/>
                <a:ext cx="5320146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𝑟𝑒𝑙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𝑝𝑙𝑎𝑛𝑒𝑡</m:t>
                          </m:r>
                        </m:sub>
                      </m:sSub>
                    </m:oMath>
                  </m:oMathPara>
                </a14:m>
                <a:endParaRPr kumimoji="1" lang="ja-JP" alt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4F59BB4-4E3A-D284-58E1-CCF2FE5D9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9" y="5346116"/>
                <a:ext cx="5320146" cy="689099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34B4030-D386-04AC-A9B8-A6E01097F421}"/>
                  </a:ext>
                </a:extLst>
              </p:cNvPr>
              <p:cNvSpPr txBox="1"/>
              <p:nvPr/>
            </p:nvSpPr>
            <p:spPr>
              <a:xfrm>
                <a:off x="2685673" y="6070604"/>
                <a:ext cx="36356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assumed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34B4030-D386-04AC-A9B8-A6E01097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673" y="6070604"/>
                <a:ext cx="3635614" cy="523220"/>
              </a:xfrm>
              <a:prstGeom prst="rect">
                <a:avLst/>
              </a:prstGeom>
              <a:blipFill>
                <a:blip r:embed="rId8"/>
                <a:stretch>
                  <a:fillRect l="-3484" t="-14286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7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683</Words>
  <Application>Microsoft Macintosh PowerPoint</Application>
  <PresentationFormat>ワイド画面</PresentationFormat>
  <Paragraphs>141</Paragraphs>
  <Slides>18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System Font Regular</vt:lpstr>
      <vt:lpstr>游ゴシック</vt:lpstr>
      <vt:lpstr>游ゴシック Light</vt:lpstr>
      <vt:lpstr>Arial</vt:lpstr>
      <vt:lpstr>Calibri</vt:lpstr>
      <vt:lpstr>Cambria Math</vt:lpstr>
      <vt:lpstr>Office テーマ</vt:lpstr>
      <vt:lpstr>Toward the host star mass dependence of the planet frequency in Roman era</vt:lpstr>
      <vt:lpstr>Introduction </vt:lpstr>
      <vt:lpstr>Introduction </vt:lpstr>
      <vt:lpstr>Introduction </vt:lpstr>
      <vt:lpstr>Introduction </vt:lpstr>
      <vt:lpstr>Method</vt:lpstr>
      <vt:lpstr>Method</vt:lpstr>
      <vt:lpstr>Application to samples from MOA-II </vt:lpstr>
      <vt:lpstr>Observation vs Galactic model</vt:lpstr>
      <vt:lpstr>Observation vs Galactic model</vt:lpstr>
      <vt:lpstr>Observation vs Galactic model</vt:lpstr>
      <vt:lpstr>Result</vt:lpstr>
      <vt:lpstr>Relationship with mass ratio  </vt:lpstr>
      <vt:lpstr>Relationship with mass ratio  </vt:lpstr>
      <vt:lpstr>Additional constraint by Roman </vt:lpstr>
      <vt:lpstr>Additional constraint by Roman </vt:lpstr>
      <vt:lpstr>Additional constraint by Roman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Nunota Kansuke</dc:creator>
  <cp:lastModifiedBy>Nunota Kansuke</cp:lastModifiedBy>
  <cp:revision>83</cp:revision>
  <dcterms:created xsi:type="dcterms:W3CDTF">2024-07-05T03:14:21Z</dcterms:created>
  <dcterms:modified xsi:type="dcterms:W3CDTF">2024-07-10T08:03:01Z</dcterms:modified>
</cp:coreProperties>
</file>