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9"/>
  </p:notesMasterIdLst>
  <p:sldIdLst>
    <p:sldId id="274" r:id="rId3"/>
    <p:sldId id="257" r:id="rId4"/>
    <p:sldId id="261" r:id="rId5"/>
    <p:sldId id="262" r:id="rId6"/>
    <p:sldId id="324" r:id="rId7"/>
    <p:sldId id="25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6899A5-FF52-415A-BA13-74F27B81BE67}">
  <a:tblStyle styleId="{3B6899A5-FF52-415A-BA13-74F27B81BE6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6"/>
  </p:normalViewPr>
  <p:slideViewPr>
    <p:cSldViewPr snapToGrid="0">
      <p:cViewPr varScale="1">
        <p:scale>
          <a:sx n="139" d="100"/>
          <a:sy n="139" d="100"/>
        </p:scale>
        <p:origin x="176" y="5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63b0a4a3b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g2863b0a4a3b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863b0a4a3b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g2863b0a4a3b_2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863b0a4a3b_2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2863b0a4a3b_2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863b0a4a3b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g2863b0a4a3b_2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7382dbf520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7382dbf520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e826b2900e_2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e826b2900e_2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rapid@ipac.caltech.edu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hf.tbe.taleo.net/phf03/ats/careers/v2/viewRequisition?org=CALTECH&amp;cws=37&amp;rid=976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6A60B3B7-FFBA-B905-3FFA-9A73D5999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5016" y="3807961"/>
            <a:ext cx="1136142" cy="488061"/>
          </a:xfrm>
          <a:prstGeom prst="rect">
            <a:avLst/>
          </a:prstGeom>
        </p:spPr>
      </p:pic>
      <p:sp>
        <p:nvSpPr>
          <p:cNvPr id="99" name="Google Shape;99;p25"/>
          <p:cNvSpPr txBox="1">
            <a:spLocks noGrp="1"/>
          </p:cNvSpPr>
          <p:nvPr>
            <p:ph type="ctrTitle"/>
          </p:nvPr>
        </p:nvSpPr>
        <p:spPr>
          <a:xfrm>
            <a:off x="311688" y="1708233"/>
            <a:ext cx="85206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778"/>
              <a:buNone/>
            </a:pPr>
            <a:r>
              <a:rPr lang="en" sz="2400"/>
              <a:t>(</a:t>
            </a:r>
            <a:r>
              <a:rPr lang="en" sz="2400" u="sng"/>
              <a:t>R</a:t>
            </a:r>
            <a:r>
              <a:rPr lang="en" sz="2400"/>
              <a:t>oman </a:t>
            </a:r>
            <a:r>
              <a:rPr lang="en" sz="2400" u="sng"/>
              <a:t>A</a:t>
            </a:r>
            <a:r>
              <a:rPr lang="en" sz="2400"/>
              <a:t>lerts </a:t>
            </a:r>
            <a:r>
              <a:rPr lang="en" sz="2400" u="sng"/>
              <a:t>P</a:t>
            </a:r>
            <a:r>
              <a:rPr lang="en" sz="2400"/>
              <a:t>romptly from </a:t>
            </a:r>
            <a:r>
              <a:rPr lang="en" sz="2400" u="sng"/>
              <a:t>I</a:t>
            </a:r>
            <a:r>
              <a:rPr lang="en" sz="2400"/>
              <a:t>mage </a:t>
            </a:r>
            <a:r>
              <a:rPr lang="en" sz="2400" u="sng"/>
              <a:t>D</a:t>
            </a:r>
            <a:r>
              <a:rPr lang="en" sz="2400"/>
              <a:t>ifferencing)</a:t>
            </a:r>
            <a:endParaRPr sz="2400"/>
          </a:p>
        </p:txBody>
      </p:sp>
      <p:sp>
        <p:nvSpPr>
          <p:cNvPr id="100" name="Google Shape;100;p25"/>
          <p:cNvSpPr txBox="1">
            <a:spLocks noGrp="1"/>
          </p:cNvSpPr>
          <p:nvPr>
            <p:ph type="subTitle" idx="1"/>
          </p:nvPr>
        </p:nvSpPr>
        <p:spPr>
          <a:xfrm>
            <a:off x="985966" y="3672491"/>
            <a:ext cx="7209648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en" sz="1520" b="1" dirty="0">
                <a:solidFill>
                  <a:schemeClr val="dk1"/>
                </a:solidFill>
              </a:rPr>
              <a:t>Mansi </a:t>
            </a:r>
            <a:r>
              <a:rPr lang="en" sz="1520" b="1" dirty="0" err="1">
                <a:solidFill>
                  <a:schemeClr val="dk1"/>
                </a:solidFill>
              </a:rPr>
              <a:t>Kasliwal</a:t>
            </a:r>
            <a:r>
              <a:rPr lang="en" sz="1520" dirty="0"/>
              <a:t> (PI; Caltech), </a:t>
            </a:r>
            <a:r>
              <a:rPr lang="en" sz="1520" b="1" dirty="0">
                <a:solidFill>
                  <a:schemeClr val="dk1"/>
                </a:solidFill>
              </a:rPr>
              <a:t>Ben Rusholme</a:t>
            </a:r>
            <a:r>
              <a:rPr lang="en" sz="1520" dirty="0"/>
              <a:t> (IPAC), </a:t>
            </a:r>
            <a:r>
              <a:rPr lang="en" sz="1520" b="1" dirty="0">
                <a:solidFill>
                  <a:schemeClr val="dk1"/>
                </a:solidFill>
              </a:rPr>
              <a:t>Schuyler Van Dyk</a:t>
            </a:r>
            <a:r>
              <a:rPr lang="en" sz="1520" dirty="0"/>
              <a:t> (IPAC), </a:t>
            </a:r>
            <a:r>
              <a:rPr lang="en" sz="1520" b="1" dirty="0">
                <a:solidFill>
                  <a:schemeClr val="dk1"/>
                </a:solidFill>
              </a:rPr>
              <a:t>Roberta </a:t>
            </a:r>
            <a:r>
              <a:rPr lang="en" sz="1520" b="1" dirty="0" err="1">
                <a:solidFill>
                  <a:schemeClr val="dk1"/>
                </a:solidFill>
              </a:rPr>
              <a:t>Paladini</a:t>
            </a:r>
            <a:r>
              <a:rPr lang="en" sz="1520" dirty="0"/>
              <a:t> (IPAC), </a:t>
            </a:r>
            <a:r>
              <a:rPr lang="en" sz="1520" b="1" dirty="0">
                <a:solidFill>
                  <a:schemeClr val="dk1"/>
                </a:solidFill>
              </a:rPr>
              <a:t>Lin Yan</a:t>
            </a:r>
            <a:r>
              <a:rPr lang="en" sz="1520" dirty="0"/>
              <a:t> (Caltech), </a:t>
            </a:r>
            <a:r>
              <a:rPr lang="en" sz="1520" b="1" dirty="0">
                <a:solidFill>
                  <a:schemeClr val="dk1"/>
                </a:solidFill>
              </a:rPr>
              <a:t>Ashish </a:t>
            </a:r>
            <a:r>
              <a:rPr lang="en" sz="1520" b="1" dirty="0" err="1">
                <a:solidFill>
                  <a:schemeClr val="dk1"/>
                </a:solidFill>
              </a:rPr>
              <a:t>Mahabal</a:t>
            </a:r>
            <a:r>
              <a:rPr lang="en" sz="1520" dirty="0"/>
              <a:t> (Caltech), 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en" sz="1520" b="1" dirty="0">
                <a:solidFill>
                  <a:schemeClr val="dk1"/>
                </a:solidFill>
              </a:rPr>
              <a:t>Joe </a:t>
            </a:r>
            <a:r>
              <a:rPr lang="en" sz="1520" b="1" dirty="0" err="1">
                <a:solidFill>
                  <a:schemeClr val="dk1"/>
                </a:solidFill>
              </a:rPr>
              <a:t>Masiero</a:t>
            </a:r>
            <a:r>
              <a:rPr lang="en" sz="1520" dirty="0"/>
              <a:t> (IPAC), </a:t>
            </a:r>
            <a:r>
              <a:rPr lang="en" sz="1520" b="1" dirty="0">
                <a:solidFill>
                  <a:schemeClr val="dk1"/>
                </a:solidFill>
              </a:rPr>
              <a:t>Russ </a:t>
            </a:r>
            <a:r>
              <a:rPr lang="en" sz="1520" b="1" dirty="0" err="1">
                <a:solidFill>
                  <a:schemeClr val="dk1"/>
                </a:solidFill>
              </a:rPr>
              <a:t>Laher</a:t>
            </a:r>
            <a:r>
              <a:rPr lang="en" sz="1520" dirty="0"/>
              <a:t> (IPAC), </a:t>
            </a:r>
            <a:r>
              <a:rPr lang="en" sz="1520" b="1" dirty="0">
                <a:solidFill>
                  <a:schemeClr val="dk1"/>
                </a:solidFill>
              </a:rPr>
              <a:t>Jacob </a:t>
            </a:r>
            <a:r>
              <a:rPr lang="en" sz="1520" b="1" dirty="0" err="1">
                <a:solidFill>
                  <a:schemeClr val="dk1"/>
                </a:solidFill>
              </a:rPr>
              <a:t>Jencson</a:t>
            </a:r>
            <a:r>
              <a:rPr lang="en" sz="1520" dirty="0"/>
              <a:t> (IPAC)</a:t>
            </a:r>
            <a:endParaRPr sz="1520" dirty="0"/>
          </a:p>
        </p:txBody>
      </p:sp>
      <p:sp>
        <p:nvSpPr>
          <p:cNvPr id="101" name="Google Shape;101;p25"/>
          <p:cNvSpPr txBox="1"/>
          <p:nvPr/>
        </p:nvSpPr>
        <p:spPr>
          <a:xfrm>
            <a:off x="2092138" y="2190528"/>
            <a:ext cx="5486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Roman Space Telescope Project Infrastructure Team (PIT)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pic>
        <p:nvPicPr>
          <p:cNvPr id="103" name="Google Shape;103;p25"/>
          <p:cNvPicPr preferRelativeResize="0"/>
          <p:nvPr/>
        </p:nvPicPr>
        <p:blipFill rotWithShape="1">
          <a:blip r:embed="rId4">
            <a:alphaModFix/>
          </a:blip>
          <a:srcRect t="4069" b="4069"/>
          <a:stretch/>
        </p:blipFill>
        <p:spPr>
          <a:xfrm>
            <a:off x="2286000" y="253590"/>
            <a:ext cx="4571999" cy="13716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374B24-3613-7AFA-93DB-FE1E48CF45BB}"/>
              </a:ext>
            </a:extLst>
          </p:cNvPr>
          <p:cNvSpPr txBox="1"/>
          <p:nvPr/>
        </p:nvSpPr>
        <p:spPr>
          <a:xfrm>
            <a:off x="1659973" y="2816376"/>
            <a:ext cx="582403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/>
              <a:t>Enabling Time Domain with Roman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2D79CC-5807-DDBF-A931-61F1DDEC09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587" y="3819518"/>
            <a:ext cx="889000" cy="4765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Our goal is to provide four services </a:t>
            </a:r>
            <a:br>
              <a:rPr lang="en"/>
            </a:br>
            <a:r>
              <a:rPr lang="en"/>
              <a:t>to the Roman community:</a:t>
            </a:r>
            <a:endParaRPr/>
          </a:p>
        </p:txBody>
      </p:sp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311700" y="1256035"/>
            <a:ext cx="8520600" cy="344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Rapid image-differencing of every new Roman image from a reference image</a:t>
            </a:r>
            <a:endParaRPr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Prompt public alert stream of all Roman transient and variable candidates</a:t>
            </a:r>
            <a:endParaRPr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Source-matched light curve files for every identified Roman candidate</a:t>
            </a:r>
            <a:endParaRPr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Forced-photometry service for photometric history at any observed location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14" name="Google Shape;114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 dirty="0"/>
              <a:t>Low latency is the high priority for RAPID</a:t>
            </a:r>
            <a:endParaRPr dirty="0"/>
          </a:p>
        </p:txBody>
      </p:sp>
      <p:sp>
        <p:nvSpPr>
          <p:cNvPr id="148" name="Google Shape;14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Pull calibrated Level-2 WFI data from the SOC staging location </a:t>
            </a:r>
          </a:p>
          <a:p>
            <a:pPr marL="1143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>
                <a:solidFill>
                  <a:schemeClr val="dk1"/>
                </a:solidFill>
              </a:rPr>
              <a:t>	(&lt; 48 hour turnaround)</a:t>
            </a:r>
            <a:endParaRPr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Execute image differencing and prompt public alert broadcasting (&lt; 1 hour)</a:t>
            </a:r>
            <a:endParaRPr dirty="0"/>
          </a:p>
          <a:p>
            <a:pPr marL="914400" lvl="1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➢"/>
            </a:pPr>
            <a:r>
              <a:rPr lang="en" sz="1800" dirty="0">
                <a:solidFill>
                  <a:schemeClr val="dk1"/>
                </a:solidFill>
              </a:rPr>
              <a:t>Includes initial source classification via machine learning</a:t>
            </a:r>
            <a:endParaRPr sz="1800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Offer forced photometry on difference images</a:t>
            </a:r>
            <a:endParaRPr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Append and release light curve history or sources</a:t>
            </a:r>
            <a:endParaRPr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chemeClr val="dk1"/>
                </a:solidFill>
              </a:rPr>
              <a:t>Archive public alerts via </a:t>
            </a:r>
            <a:r>
              <a:rPr lang="en" dirty="0" err="1">
                <a:solidFill>
                  <a:schemeClr val="dk1"/>
                </a:solidFill>
              </a:rPr>
              <a:t>STScI</a:t>
            </a:r>
            <a:r>
              <a:rPr lang="en" dirty="0">
                <a:solidFill>
                  <a:schemeClr val="dk1"/>
                </a:solidFill>
              </a:rPr>
              <a:t> MAST</a:t>
            </a:r>
            <a:endParaRPr dirty="0"/>
          </a:p>
        </p:txBody>
      </p:sp>
      <p:sp>
        <p:nvSpPr>
          <p:cNvPr id="149" name="Google Shape;149;p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50" name="Google Shape;150;p30"/>
          <p:cNvSpPr/>
          <p:nvPr/>
        </p:nvSpPr>
        <p:spPr>
          <a:xfrm>
            <a:off x="6041076" y="2973151"/>
            <a:ext cx="132000" cy="732300"/>
          </a:xfrm>
          <a:prstGeom prst="rightBrace">
            <a:avLst>
              <a:gd name="adj1" fmla="val 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0"/>
          <p:cNvSpPr txBox="1"/>
          <p:nvPr/>
        </p:nvSpPr>
        <p:spPr>
          <a:xfrm>
            <a:off x="6209656" y="3154650"/>
            <a:ext cx="1319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(&lt; 24 hour)</a:t>
            </a: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88A3C4-FBA5-6E82-BB45-95F5921DDBB3}"/>
              </a:ext>
            </a:extLst>
          </p:cNvPr>
          <p:cNvSpPr/>
          <p:nvPr/>
        </p:nvSpPr>
        <p:spPr>
          <a:xfrm>
            <a:off x="1137037" y="1701579"/>
            <a:ext cx="2615979" cy="413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15147C-4040-4D9A-598B-B5861D7AD9B8}"/>
              </a:ext>
            </a:extLst>
          </p:cNvPr>
          <p:cNvSpPr/>
          <p:nvPr/>
        </p:nvSpPr>
        <p:spPr>
          <a:xfrm>
            <a:off x="7397496" y="2109725"/>
            <a:ext cx="1161288" cy="413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132F9B-7FC6-B8A8-EA7E-062166C576DE}"/>
              </a:ext>
            </a:extLst>
          </p:cNvPr>
          <p:cNvSpPr/>
          <p:nvPr/>
        </p:nvSpPr>
        <p:spPr>
          <a:xfrm>
            <a:off x="6287042" y="3154650"/>
            <a:ext cx="1161288" cy="413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RAPID Pipeline Flow</a:t>
            </a:r>
            <a:endParaRPr/>
          </a:p>
        </p:txBody>
      </p:sp>
      <p:pic>
        <p:nvPicPr>
          <p:cNvPr id="157" name="Google Shape;157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45310"/>
            <a:ext cx="9144000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59" name="Google Shape;159;p31"/>
          <p:cNvSpPr txBox="1"/>
          <p:nvPr/>
        </p:nvSpPr>
        <p:spPr>
          <a:xfrm>
            <a:off x="697560" y="1119667"/>
            <a:ext cx="79303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Leveraging our previous experience with the Zwicky Transient Facility (ZTF)</a:t>
            </a:r>
            <a:endParaRPr/>
          </a:p>
        </p:txBody>
      </p:sp>
      <p:sp>
        <p:nvSpPr>
          <p:cNvPr id="160" name="Google Shape;160;p31"/>
          <p:cNvSpPr txBox="1"/>
          <p:nvPr/>
        </p:nvSpPr>
        <p:spPr>
          <a:xfrm>
            <a:off x="2793308" y="4340448"/>
            <a:ext cx="355738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End-to-end testing and validation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11700" y="2974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Community Engagement: Interact with RAPID!</a:t>
            </a:r>
            <a:endParaRPr dirty="0"/>
          </a:p>
        </p:txBody>
      </p:sp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5FF431F-536D-BF23-B70C-C9534BC77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803" y="1086616"/>
            <a:ext cx="792099" cy="792099"/>
          </a:xfrm>
          <a:prstGeom prst="rect">
            <a:avLst/>
          </a:prstGeom>
        </p:spPr>
      </p:pic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669E326-F38D-69DE-87CA-2119FCE0A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9802" y="2764223"/>
            <a:ext cx="792099" cy="792099"/>
          </a:xfrm>
          <a:prstGeom prst="rect">
            <a:avLst/>
          </a:prstGeom>
        </p:spPr>
      </p:pic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FED6AE2-EB16-7BDB-115E-BA0AE1B36F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6378" y="1691218"/>
            <a:ext cx="792099" cy="7920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FC18A4-6605-5236-44F3-1AE3035BE9D2}"/>
              </a:ext>
            </a:extLst>
          </p:cNvPr>
          <p:cNvSpPr txBox="1"/>
          <p:nvPr/>
        </p:nvSpPr>
        <p:spPr>
          <a:xfrm>
            <a:off x="502185" y="1086616"/>
            <a:ext cx="3070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Sign up for announcements </a:t>
            </a:r>
          </a:p>
          <a:p>
            <a:pPr algn="ctr"/>
            <a:r>
              <a:rPr lang="en-US" sz="1800" dirty="0"/>
              <a:t>from RAPID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06A106-E0CE-7C79-4FD2-517F5749A342}"/>
              </a:ext>
            </a:extLst>
          </p:cNvPr>
          <p:cNvSpPr txBox="1"/>
          <p:nvPr/>
        </p:nvSpPr>
        <p:spPr>
          <a:xfrm>
            <a:off x="737826" y="2786277"/>
            <a:ext cx="25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Send us email: </a:t>
            </a:r>
          </a:p>
          <a:p>
            <a:pPr algn="ctr"/>
            <a:r>
              <a:rPr lang="en-US" sz="1800" dirty="0">
                <a:hlinkClick r:id="rId6"/>
              </a:rPr>
              <a:t>rapid@ipac.caltech.edu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995DF2-90DC-A214-5FA8-3CC825062F87}"/>
              </a:ext>
            </a:extLst>
          </p:cNvPr>
          <p:cNvSpPr txBox="1"/>
          <p:nvPr/>
        </p:nvSpPr>
        <p:spPr>
          <a:xfrm>
            <a:off x="5105899" y="1768610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Visit our website for </a:t>
            </a:r>
          </a:p>
          <a:p>
            <a:pPr algn="ctr"/>
            <a:r>
              <a:rPr lang="en-US" sz="1800" dirty="0"/>
              <a:t>more info and updates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276A97-6FE0-77D5-2BF2-88CC26B0E8E5}"/>
              </a:ext>
            </a:extLst>
          </p:cNvPr>
          <p:cNvSpPr txBox="1"/>
          <p:nvPr/>
        </p:nvSpPr>
        <p:spPr>
          <a:xfrm>
            <a:off x="5343144" y="3685495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Join RAPID Slack</a:t>
            </a:r>
          </a:p>
        </p:txBody>
      </p:sp>
      <p:pic>
        <p:nvPicPr>
          <p:cNvPr id="17" name="Picture 1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862C670C-0ACB-B89E-1160-E52F8B8145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96379" y="3474112"/>
            <a:ext cx="792099" cy="79209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B82FC8D-50CE-14B2-7EFA-3FC4E5F57D37}"/>
              </a:ext>
            </a:extLst>
          </p:cNvPr>
          <p:cNvSpPr txBox="1"/>
          <p:nvPr/>
        </p:nvSpPr>
        <p:spPr>
          <a:xfrm>
            <a:off x="2152107" y="4384385"/>
            <a:ext cx="483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We want your input and feedback!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RAPID is hiring!</a:t>
            </a:r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Currently 2 open positions: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Application Developer</a:t>
            </a:r>
            <a:r>
              <a:rPr lang="en" dirty="0"/>
              <a:t> (Early career, Python/SQL)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Staff Scientist (to be posted AAS soon, for late/end this CY)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Please forward to any potential candidates!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Further opportunities in FY25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302</Words>
  <Application>Microsoft Macintosh PowerPoint</Application>
  <PresentationFormat>On-screen Show (16:9)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Simple Light</vt:lpstr>
      <vt:lpstr>Simple Light</vt:lpstr>
      <vt:lpstr>(Roman Alerts Promptly from Image Differencing)</vt:lpstr>
      <vt:lpstr>Our goal is to provide four services  to the Roman community:</vt:lpstr>
      <vt:lpstr>Low latency is the high priority for RAPID</vt:lpstr>
      <vt:lpstr>RAPID Pipeline Flow</vt:lpstr>
      <vt:lpstr>Community Engagement: Interact with RAPID!</vt:lpstr>
      <vt:lpstr>RAPID is hiring!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Van Dyk, Schuyler D.</cp:lastModifiedBy>
  <cp:revision>30</cp:revision>
  <dcterms:modified xsi:type="dcterms:W3CDTF">2024-07-08T23:02:07Z</dcterms:modified>
</cp:coreProperties>
</file>