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44"/>
  </p:notesMasterIdLst>
  <p:sldIdLst>
    <p:sldId id="256" r:id="rId2"/>
    <p:sldId id="422" r:id="rId3"/>
    <p:sldId id="442" r:id="rId4"/>
    <p:sldId id="448" r:id="rId5"/>
    <p:sldId id="415" r:id="rId6"/>
    <p:sldId id="376" r:id="rId7"/>
    <p:sldId id="369" r:id="rId8"/>
    <p:sldId id="445" r:id="rId9"/>
    <p:sldId id="428" r:id="rId10"/>
    <p:sldId id="453" r:id="rId11"/>
    <p:sldId id="438" r:id="rId12"/>
    <p:sldId id="439" r:id="rId13"/>
    <p:sldId id="441" r:id="rId14"/>
    <p:sldId id="425" r:id="rId15"/>
    <p:sldId id="433" r:id="rId16"/>
    <p:sldId id="431" r:id="rId17"/>
    <p:sldId id="454" r:id="rId18"/>
    <p:sldId id="455" r:id="rId19"/>
    <p:sldId id="458" r:id="rId20"/>
    <p:sldId id="427" r:id="rId21"/>
    <p:sldId id="434" r:id="rId22"/>
    <p:sldId id="435" r:id="rId23"/>
    <p:sldId id="444" r:id="rId24"/>
    <p:sldId id="450" r:id="rId25"/>
    <p:sldId id="443" r:id="rId26"/>
    <p:sldId id="451" r:id="rId27"/>
    <p:sldId id="452" r:id="rId28"/>
    <p:sldId id="379" r:id="rId29"/>
    <p:sldId id="416" r:id="rId30"/>
    <p:sldId id="417" r:id="rId31"/>
    <p:sldId id="440" r:id="rId32"/>
    <p:sldId id="411" r:id="rId33"/>
    <p:sldId id="396" r:id="rId34"/>
    <p:sldId id="377" r:id="rId35"/>
    <p:sldId id="399" r:id="rId36"/>
    <p:sldId id="406" r:id="rId37"/>
    <p:sldId id="407" r:id="rId38"/>
    <p:sldId id="408" r:id="rId39"/>
    <p:sldId id="414" r:id="rId40"/>
    <p:sldId id="437" r:id="rId41"/>
    <p:sldId id="397" r:id="rId42"/>
    <p:sldId id="39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8"/>
    <p:restoredTop sz="94694"/>
  </p:normalViewPr>
  <p:slideViewPr>
    <p:cSldViewPr snapToGrid="0">
      <p:cViewPr>
        <p:scale>
          <a:sx n="120" d="100"/>
          <a:sy n="120" d="100"/>
        </p:scale>
        <p:origin x="14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1T18:15:58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2-01T18:16:09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B9CBF-ADB6-3546-99C4-D6EA36F48F03}" type="datetimeFigureOut">
              <a:rPr lang="en-US" smtClean="0"/>
              <a:t>6/27/24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7CA5A-506C-1548-8D73-68A4DD642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799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CA5A-506C-1548-8D73-68A4DD642B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3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A7CA5A-506C-1548-8D73-68A4DD642BA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70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35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0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703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tx1">
              <a:alpha val="6000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8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44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0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6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6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75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6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51CDE-3563-DB4E-B1A0-239A799B47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3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5000" t="-5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10,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Challenging Theory with Roman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51CDE-3563-DB4E-B1A0-239A799B47C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0386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8.jpeg"/><Relationship Id="rId39" Type="http://schemas.openxmlformats.org/officeDocument/2006/relationships/image" Target="../media/image65.jpeg"/><Relationship Id="rId3" Type="http://schemas.openxmlformats.org/officeDocument/2006/relationships/image" Target="../media/image51.jpg"/><Relationship Id="rId34" Type="http://schemas.openxmlformats.org/officeDocument/2006/relationships/image" Target="../media/image61.png"/><Relationship Id="rId42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57.jpeg"/><Relationship Id="rId17" Type="http://schemas.openxmlformats.org/officeDocument/2006/relationships/customXml" Target="../ink/ink1.xml"/><Relationship Id="rId33" Type="http://schemas.openxmlformats.org/officeDocument/2006/relationships/customXml" Target="../ink/ink2.xml"/><Relationship Id="rId38" Type="http://schemas.openxmlformats.org/officeDocument/2006/relationships/image" Target="../media/image64.jpeg"/><Relationship Id="rId46" Type="http://schemas.openxmlformats.org/officeDocument/2006/relationships/image" Target="../media/image7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jpeg"/><Relationship Id="rId41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6.jpeg"/><Relationship Id="rId32" Type="http://schemas.openxmlformats.org/officeDocument/2006/relationships/image" Target="../media/image62.png"/><Relationship Id="rId37" Type="http://schemas.openxmlformats.org/officeDocument/2006/relationships/image" Target="../media/image28.jpeg"/><Relationship Id="rId40" Type="http://schemas.openxmlformats.org/officeDocument/2006/relationships/image" Target="../media/image66.png"/><Relationship Id="rId45" Type="http://schemas.openxmlformats.org/officeDocument/2006/relationships/image" Target="../media/image69.png"/><Relationship Id="rId5" Type="http://schemas.openxmlformats.org/officeDocument/2006/relationships/image" Target="../media/image41.jpeg"/><Relationship Id="rId15" Type="http://schemas.openxmlformats.org/officeDocument/2006/relationships/image" Target="../media/image59.jpeg"/><Relationship Id="rId36" Type="http://schemas.openxmlformats.org/officeDocument/2006/relationships/image" Target="../media/image63.jpeg"/><Relationship Id="rId10" Type="http://schemas.openxmlformats.org/officeDocument/2006/relationships/image" Target="../media/image55.jpeg"/><Relationship Id="rId44" Type="http://schemas.openxmlformats.org/officeDocument/2006/relationships/image" Target="../media/image27.jpeg"/><Relationship Id="rId4" Type="http://schemas.openxmlformats.org/officeDocument/2006/relationships/image" Target="../media/image52.jpeg"/><Relationship Id="rId9" Type="http://schemas.openxmlformats.org/officeDocument/2006/relationships/image" Target="../media/image54.jpeg"/><Relationship Id="rId14" Type="http://schemas.openxmlformats.org/officeDocument/2006/relationships/image" Target="../media/image44.jpeg"/><Relationship Id="rId35" Type="http://schemas.openxmlformats.org/officeDocument/2006/relationships/image" Target="../media/image62.jpeg"/><Relationship Id="rId43" Type="http://schemas.openxmlformats.org/officeDocument/2006/relationships/image" Target="../media/image6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95BEAE-87C4-0728-6DFA-81CC49A5A04E}"/>
              </a:ext>
            </a:extLst>
          </p:cNvPr>
          <p:cNvSpPr/>
          <p:nvPr/>
        </p:nvSpPr>
        <p:spPr>
          <a:xfrm>
            <a:off x="0" y="-10509"/>
            <a:ext cx="12192000" cy="68790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</a:schemeClr>
              </a:gs>
              <a:gs pos="87000">
                <a:schemeClr val="bg1">
                  <a:lumMod val="0"/>
                  <a:alpha val="0"/>
                </a:schemeClr>
              </a:gs>
              <a:gs pos="100000">
                <a:schemeClr val="bg1">
                  <a:alpha val="0"/>
                  <a:lumMod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39E25-65CB-3B38-E5ED-567AC0A45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899" y="215424"/>
            <a:ext cx="9414106" cy="274719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Transits in the Roman galactic 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EXoplanet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 Survey (</a:t>
            </a:r>
            <a:r>
              <a:rPr lang="en-US" sz="4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TRExS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merican Typewriter" panose="02090604020004020304" pitchFamily="18" charset="77"/>
              </a:rPr>
              <a:t>): </a:t>
            </a:r>
            <a:br>
              <a:rPr lang="en-US" sz="4000" b="1" dirty="0">
                <a:solidFill>
                  <a:schemeClr val="tx1"/>
                </a:solidFill>
                <a:latin typeface="American Typewriter" panose="02090604020004020304" pitchFamily="18" charset="77"/>
              </a:rPr>
            </a:br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erican Typewriter" panose="02090604020004020304" pitchFamily="18" charset="77"/>
              </a:rPr>
              <a:t>Smashing  Formation &amp; Evolution Theories with the Demographics </a:t>
            </a:r>
            <a:b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erican Typewriter" panose="02090604020004020304" pitchFamily="18" charset="77"/>
              </a:rPr>
            </a:br>
            <a:r>
              <a:rPr lang="en-US" sz="40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merican Typewriter" panose="02090604020004020304" pitchFamily="18" charset="77"/>
              </a:rPr>
              <a:t>Hammer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CCAE40-2D49-244B-7289-6A5A33C5E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235" y="3320143"/>
            <a:ext cx="5736998" cy="3339231"/>
          </a:xfrm>
          <a:noFill/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Robby Wilson </a:t>
            </a:r>
          </a:p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  <a:latin typeface="American Typewriter" panose="02090604020004020304" pitchFamily="18" charset="77"/>
              </a:rPr>
              <a:t>NASA GSFC</a:t>
            </a:r>
          </a:p>
          <a:p>
            <a:pPr algn="l"/>
            <a:endParaRPr lang="en-US" sz="2000" b="1" i="1" u="none" strike="noStrike" dirty="0">
              <a:solidFill>
                <a:schemeClr val="tx1"/>
              </a:solidFill>
              <a:effectLst/>
            </a:endParaRPr>
          </a:p>
          <a:p>
            <a:pPr algn="l"/>
            <a:r>
              <a:rPr lang="en-US" sz="2000" b="1" i="1" u="sng" strike="noStrike" dirty="0">
                <a:solidFill>
                  <a:schemeClr val="tx1"/>
                </a:solidFill>
                <a:effectLst/>
              </a:rPr>
              <a:t>And the </a:t>
            </a:r>
            <a:r>
              <a:rPr lang="en-US" sz="2000" b="1" i="1" u="sng" strike="noStrike" dirty="0" err="1">
                <a:solidFill>
                  <a:schemeClr val="tx1"/>
                </a:solidFill>
                <a:effectLst/>
              </a:rPr>
              <a:t>TRExS</a:t>
            </a:r>
            <a:r>
              <a:rPr lang="en-US" sz="2000" b="1" i="1" u="sng" strike="noStrike" dirty="0">
                <a:solidFill>
                  <a:schemeClr val="tx1"/>
                </a:solidFill>
                <a:effectLst/>
              </a:rPr>
              <a:t> Team:</a:t>
            </a:r>
            <a:r>
              <a:rPr lang="en-US" sz="2000" b="1" i="1" strike="noStrike" dirty="0">
                <a:solidFill>
                  <a:schemeClr val="tx1"/>
                </a:solidFill>
                <a:effectLst/>
              </a:rPr>
              <a:t> </a:t>
            </a:r>
            <a:r>
              <a:rPr lang="en-US" sz="2000" b="1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N. Espinoza, K. Hoffman, E. </a:t>
            </a:r>
            <a:r>
              <a:rPr lang="en-US" sz="2000" b="1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Kerins</a:t>
            </a:r>
            <a:r>
              <a:rPr lang="en-US" sz="2000" b="1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J. Martinez-</a:t>
            </a:r>
            <a:r>
              <a:rPr lang="en-US" sz="2000" b="1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Palomera</a:t>
            </a:r>
            <a:r>
              <a:rPr lang="en-US" sz="2000" b="1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B. </a:t>
            </a:r>
            <a:r>
              <a:rPr lang="en-US" sz="2000" b="1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Montet</a:t>
            </a:r>
            <a:r>
              <a:rPr lang="en-US" sz="2000" b="1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S. </a:t>
            </a:r>
            <a:r>
              <a:rPr lang="en-US" sz="2000" b="1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Mullally</a:t>
            </a:r>
            <a:r>
              <a:rPr lang="en-US" sz="2000" b="1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M. Newman, M. Penny, E. Quintana</a:t>
            </a:r>
            <a:r>
              <a:rPr lang="en-US" sz="2000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T. Barclay, K. Carden, Y. Chai, J. Christiansen, D. Ciardi, S. Gaudi, C. Hedges, M. Huston, V. </a:t>
            </a:r>
            <a:r>
              <a:rPr lang="en-US" sz="2000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Kostov</a:t>
            </a:r>
            <a:r>
              <a:rPr lang="en-US" sz="2000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D. Louie, I. McDonald, B. Powell, A. </a:t>
            </a:r>
            <a:r>
              <a:rPr lang="en-US" sz="2000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Priyadarshi</a:t>
            </a:r>
            <a:r>
              <a:rPr lang="en-US" sz="2000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J. Rowe, J. </a:t>
            </a:r>
            <a:r>
              <a:rPr lang="en-US" sz="2000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Schlieder</a:t>
            </a:r>
            <a:r>
              <a:rPr lang="en-US" sz="2000" i="1" u="none" strike="noStrike" dirty="0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, A. Youngblood, R. </a:t>
            </a:r>
            <a:r>
              <a:rPr lang="en-US" sz="2000" i="1" u="none" strike="noStrike" dirty="0" err="1">
                <a:solidFill>
                  <a:schemeClr val="tx1"/>
                </a:solidFill>
                <a:effectLst/>
                <a:cs typeface="AkayaKanadaka" panose="02010502080401010103" pitchFamily="2" charset="77"/>
              </a:rPr>
              <a:t>Zellem</a:t>
            </a:r>
            <a:endParaRPr lang="en-US" sz="2000" i="1" dirty="0">
              <a:solidFill>
                <a:schemeClr val="tx1"/>
              </a:solidFill>
              <a:cs typeface="AkayaKanadaka" panose="02010502080401010103" pitchFamily="2" charset="77"/>
            </a:endParaRPr>
          </a:p>
          <a:p>
            <a:pPr algn="l"/>
            <a:endParaRPr lang="en-US" sz="2000" dirty="0">
              <a:solidFill>
                <a:schemeClr val="tx1"/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1567F95-0242-3190-244A-AB027D6DD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4" r="6188" b="1"/>
          <a:stretch/>
        </p:blipFill>
        <p:spPr bwMode="auto">
          <a:xfrm rot="1319752">
            <a:off x="7307319" y="3416047"/>
            <a:ext cx="4261968" cy="361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766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BDCD-2D6C-2627-70AE-F7298E9F7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M Stars with Giant Planets: Core Accretion or Gravitational Instability?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3E79-EB27-9F37-0A82-6516CBB4E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068E-DB62-2DF4-B85F-C9972501B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764E45-457D-00D7-8628-DABCEDCFB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6" name="Picture 5" descr="A graph of a graph of a number of planets&#10;&#10;Description automatically generated with medium confidence">
            <a:extLst>
              <a:ext uri="{FF2B5EF4-FFF2-40B4-BE49-F238E27FC236}">
                <a16:creationId xmlns:a16="http://schemas.microsoft.com/office/drawing/2014/main" id="{4B3E9837-492D-0EAF-0421-D6BECBC33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09" y="2050278"/>
            <a:ext cx="9613982" cy="412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74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605A6F1-4E9E-824D-5EE1-921A80D2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2897" y="1833199"/>
            <a:ext cx="5515069" cy="450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space, universe, vortex, circle&#10;&#10;Description automatically generated">
            <a:extLst>
              <a:ext uri="{FF2B5EF4-FFF2-40B4-BE49-F238E27FC236}">
                <a16:creationId xmlns:a16="http://schemas.microsoft.com/office/drawing/2014/main" id="{00E6BF3A-646E-4247-211F-95835EC5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662" y="1834682"/>
            <a:ext cx="4507085" cy="4507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7FE047-F5DB-28BD-CEE5-CFA1B04F4287}"/>
              </a:ext>
            </a:extLst>
          </p:cNvPr>
          <p:cNvSpPr txBox="1"/>
          <p:nvPr/>
        </p:nvSpPr>
        <p:spPr>
          <a:xfrm>
            <a:off x="6702662" y="1833199"/>
            <a:ext cx="10849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Kepler</a:t>
            </a:r>
          </a:p>
          <a:p>
            <a:r>
              <a:rPr lang="en-US" sz="2400" b="1" dirty="0">
                <a:solidFill>
                  <a:schemeClr val="accent2"/>
                </a:solidFill>
              </a:rPr>
              <a:t>TESS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Roman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5DF064-0F6A-C34A-4DB7-A4256986F58B}"/>
              </a:ext>
            </a:extLst>
          </p:cNvPr>
          <p:cNvSpPr txBox="1"/>
          <p:nvPr/>
        </p:nvSpPr>
        <p:spPr>
          <a:xfrm>
            <a:off x="4291219" y="5641721"/>
            <a:ext cx="126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Eilers+2022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DB99B0-B90C-2349-6329-1F474060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M Stars with Giant Planets: Core Accretion or Gravitational Instability?</a:t>
            </a:r>
          </a:p>
        </p:txBody>
      </p:sp>
    </p:spTree>
    <p:extLst>
      <p:ext uri="{BB962C8B-B14F-4D97-AF65-F5344CB8AC3E}">
        <p14:creationId xmlns:p14="http://schemas.microsoft.com/office/powerpoint/2010/main" val="2854817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63878-3135-95B2-B9D8-F991DAD01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82" y="382441"/>
            <a:ext cx="8932235" cy="597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63878-3135-95B2-B9D8-F991DAD01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882" y="382441"/>
            <a:ext cx="8932235" cy="5973909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1507110-E479-2FE9-CD9E-135B5C14A3EF}"/>
              </a:ext>
            </a:extLst>
          </p:cNvPr>
          <p:cNvSpPr/>
          <p:nvPr/>
        </p:nvSpPr>
        <p:spPr>
          <a:xfrm rot="11173183">
            <a:off x="5826642" y="22222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D28807C4-A95A-AAB9-FFEA-8FADB3DC76FE}"/>
              </a:ext>
            </a:extLst>
          </p:cNvPr>
          <p:cNvSpPr/>
          <p:nvPr/>
        </p:nvSpPr>
        <p:spPr>
          <a:xfrm rot="12111567">
            <a:off x="5821833" y="44106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16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7388E-6D69-744A-551B-37BB6ED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B38F5-283B-0D0E-15B3-3865044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D76B-0D82-3A76-ADFB-14B8299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 descr="A rock on a black background&#10;&#10;Description automatically generated">
            <a:extLst>
              <a:ext uri="{FF2B5EF4-FFF2-40B4-BE49-F238E27FC236}">
                <a16:creationId xmlns:a16="http://schemas.microsoft.com/office/drawing/2014/main" id="{10BA18E1-6C36-2ECB-8822-0126A6B1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5" y="3608387"/>
            <a:ext cx="2747963" cy="27479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08397-22B2-0CAD-3D99-DC558749D530}"/>
              </a:ext>
            </a:extLst>
          </p:cNvPr>
          <p:cNvSpPr txBox="1"/>
          <p:nvPr/>
        </p:nvSpPr>
        <p:spPr>
          <a:xfrm>
            <a:off x="1734651" y="4727466"/>
            <a:ext cx="2218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Giant Planets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Hosted by M dwarfs: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Accretion or GI?</a:t>
            </a:r>
          </a:p>
          <a:p>
            <a:pPr algn="ctr"/>
            <a:endParaRPr lang="en-US" b="1" dirty="0">
              <a:ln w="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B8FABA-BBAB-9549-9CA1-C3857FCB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84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7388E-6D69-744A-551B-37BB6ED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B38F5-283B-0D0E-15B3-3865044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D76B-0D82-3A76-ADFB-14B8299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 descr="A rock on a black background&#10;&#10;Description automatically generated">
            <a:extLst>
              <a:ext uri="{FF2B5EF4-FFF2-40B4-BE49-F238E27FC236}">
                <a16:creationId xmlns:a16="http://schemas.microsoft.com/office/drawing/2014/main" id="{10BA18E1-6C36-2ECB-8822-0126A6B1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5" y="3608387"/>
            <a:ext cx="2747963" cy="2747963"/>
          </a:xfrm>
          <a:prstGeom prst="rect">
            <a:avLst/>
          </a:prstGeom>
        </p:spPr>
      </p:pic>
      <p:pic>
        <p:nvPicPr>
          <p:cNvPr id="3" name="Picture 2" descr="A rock on a black background&#10;&#10;Description automatically generated">
            <a:extLst>
              <a:ext uri="{FF2B5EF4-FFF2-40B4-BE49-F238E27FC236}">
                <a16:creationId xmlns:a16="http://schemas.microsoft.com/office/drawing/2014/main" id="{627E645E-2448-368A-1EA7-3462D320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22" y="3790949"/>
            <a:ext cx="2747963" cy="27479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3E3678-BC73-4609-1175-8570BD8F66A7}"/>
              </a:ext>
            </a:extLst>
          </p:cNvPr>
          <p:cNvSpPr txBox="1"/>
          <p:nvPr/>
        </p:nvSpPr>
        <p:spPr>
          <a:xfrm>
            <a:off x="1734657" y="4727466"/>
            <a:ext cx="22187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Giant Planets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Hosted by M dwarfs: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Accretion or GI?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20F241-56B2-56D1-37F0-F59AA61C6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7C8E6B-98D4-7DC1-7429-D86BE098DB7C}"/>
              </a:ext>
            </a:extLst>
          </p:cNvPr>
          <p:cNvSpPr txBox="1"/>
          <p:nvPr/>
        </p:nvSpPr>
        <p:spPr>
          <a:xfrm>
            <a:off x="6581903" y="4893514"/>
            <a:ext cx="2309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Tidal Migration and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Stellar Evolution-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Driven Engulfment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E257CB-5786-8759-D93A-FC8652C93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27688">
            <a:off x="6896851" y="3125413"/>
            <a:ext cx="340484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47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Tidal Migration and Stellar Evolution-Driven Engulfment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716E7-7510-7A00-D3DE-AF5AB98F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6005" cy="4351338"/>
          </a:xfrm>
        </p:spPr>
        <p:txBody>
          <a:bodyPr/>
          <a:lstStyle/>
          <a:p>
            <a:r>
              <a:rPr lang="en-US" sz="2800" dirty="0"/>
              <a:t>Orbiting planets generate seismic waves in the star via tidal forces</a:t>
            </a:r>
          </a:p>
          <a:p>
            <a:r>
              <a:rPr lang="en-US" sz="2800" dirty="0"/>
              <a:t>As the host star evolves, these waves are no longer able to propagate freely and crash into the star’s core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DE291-0678-2C6C-FE33-2B88750A6A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99843" y="1823006"/>
            <a:ext cx="4353957" cy="4353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B62047-B596-E788-5F96-B61AAF17E360}"/>
              </a:ext>
            </a:extLst>
          </p:cNvPr>
          <p:cNvSpPr txBox="1"/>
          <p:nvPr/>
        </p:nvSpPr>
        <p:spPr>
          <a:xfrm>
            <a:off x="6999843" y="1870075"/>
            <a:ext cx="274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Weinberg+2017, Sun+2019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14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Tidal Migration and Stellar Evolution-Driven Engulfment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716E7-7510-7A00-D3DE-AF5AB98F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56005" cy="4351338"/>
          </a:xfrm>
        </p:spPr>
        <p:txBody>
          <a:bodyPr/>
          <a:lstStyle/>
          <a:p>
            <a:r>
              <a:rPr lang="en-US" sz="2800" dirty="0"/>
              <a:t>Orbiting planets generate seismic waves in the star via tidal forces</a:t>
            </a:r>
          </a:p>
          <a:p>
            <a:r>
              <a:rPr lang="en-US" sz="2800" dirty="0"/>
              <a:t>As the host star evolves, these waves are no longer able to propagate freely and crash into the star’s core</a:t>
            </a:r>
          </a:p>
          <a:p>
            <a:r>
              <a:rPr lang="en-US" sz="2800" dirty="0"/>
              <a:t>Crashed wave is converted to heat, and new waves are continuously generated, robbing the planet of its orbital energy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5" name="Picture 4" descr="A picture containing sphere, amber, moon, astronomical object&#10;&#10;Description automatically generated">
            <a:extLst>
              <a:ext uri="{FF2B5EF4-FFF2-40B4-BE49-F238E27FC236}">
                <a16:creationId xmlns:a16="http://schemas.microsoft.com/office/drawing/2014/main" id="{67EE0F6E-CC1F-C44E-7B00-C0EA66AB3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086" y="1874752"/>
            <a:ext cx="4302211" cy="4302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DD4A9C-D48D-C5B1-FED2-690FCF2A28F0}"/>
              </a:ext>
            </a:extLst>
          </p:cNvPr>
          <p:cNvSpPr txBox="1"/>
          <p:nvPr/>
        </p:nvSpPr>
        <p:spPr>
          <a:xfrm>
            <a:off x="6999843" y="1870075"/>
            <a:ext cx="2743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Weinberg+2017, Sun+2019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765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Tidal Migration and Stellar Evolution-Driven Engulfment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716E7-7510-7A00-D3DE-AF5AB98F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595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Simulated red giant oscillations</a:t>
            </a:r>
          </a:p>
          <a:p>
            <a:r>
              <a:rPr lang="en-US" sz="2400" dirty="0"/>
              <a:t>Estimated Yield of 2100 +/- 300 giant planets with giant hosts</a:t>
            </a:r>
          </a:p>
          <a:p>
            <a:pPr lvl="1"/>
            <a:r>
              <a:rPr lang="en-US" sz="2000" dirty="0"/>
              <a:t>Strong function of minimum orbital distance, yield can be as high as ~3500 +/- 500</a:t>
            </a:r>
          </a:p>
          <a:p>
            <a:r>
              <a:rPr lang="en-US" sz="2400" dirty="0"/>
              <a:t>Comparing to the ~40k-80k giant planets with main sequence host stars should constrain when planet engulfment occurs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DC28F-1731-D4E1-5EF9-5820B0DB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562" y="1870075"/>
            <a:ext cx="6709676" cy="404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45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Tidal Migration and Stellar Evolution-Driven Engulfment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A716E7-7510-7A00-D3DE-AF5AB98F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0191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Simulated red giant oscillations</a:t>
            </a:r>
          </a:p>
          <a:p>
            <a:r>
              <a:rPr lang="en-US" sz="2400" dirty="0"/>
              <a:t>Estimated Yield of 2100 +/- 300 giant planets with giant hosts</a:t>
            </a:r>
          </a:p>
          <a:p>
            <a:pPr lvl="1"/>
            <a:r>
              <a:rPr lang="en-US" sz="2000" dirty="0"/>
              <a:t>Strong function of minimum orbital distance, yield can be as high as ~3500 +/- 500</a:t>
            </a:r>
          </a:p>
          <a:p>
            <a:r>
              <a:rPr lang="en-US" sz="2400" dirty="0"/>
              <a:t>Comparing to the ~40k-80k giant planets with main sequence host stars should constrain when planet engulfment occurs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5E0FC-736F-7A61-912F-EA6BAE61D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567" y="2353220"/>
            <a:ext cx="3823743" cy="3823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48376C-D78B-10CF-F626-957967BD1B8C}"/>
              </a:ext>
            </a:extLst>
          </p:cNvPr>
          <p:cNvSpPr txBox="1"/>
          <p:nvPr/>
        </p:nvSpPr>
        <p:spPr>
          <a:xfrm>
            <a:off x="7304567" y="1989167"/>
            <a:ext cx="382374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merican Typewriter Semibold" panose="02090604020004020304" pitchFamily="18" charset="77"/>
              </a:rPr>
              <a:t>RGB Planet host Properties</a:t>
            </a:r>
          </a:p>
        </p:txBody>
      </p:sp>
    </p:spTree>
    <p:extLst>
      <p:ext uri="{BB962C8B-B14F-4D97-AF65-F5344CB8AC3E}">
        <p14:creationId xmlns:p14="http://schemas.microsoft.com/office/powerpoint/2010/main" val="2881190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EE7B6-EB09-44DC-E1CB-0F064E0E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TRExS</a:t>
            </a:r>
            <a:r>
              <a:rPr lang="en-US" b="1" dirty="0">
                <a:latin typeface="American Typewriter" panose="02090604020004020304" pitchFamily="18" charset="77"/>
              </a:rPr>
              <a:t>: Transits in the Roman galactic </a:t>
            </a:r>
            <a:r>
              <a:rPr lang="en-US" b="1" dirty="0" err="1">
                <a:latin typeface="American Typewriter" panose="02090604020004020304" pitchFamily="18" charset="77"/>
              </a:rPr>
              <a:t>EXoplanet</a:t>
            </a:r>
            <a:r>
              <a:rPr lang="en-US" b="1" dirty="0">
                <a:latin typeface="American Typewriter" panose="02090604020004020304" pitchFamily="18" charset="77"/>
              </a:rPr>
              <a:t>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BD577-F8F0-7C9B-FE1B-11E9F94A5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[INSERT MICROLENSING AND TRANSIT SENSITIVITY CURVES]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FAB1A-DE48-D240-A252-088217231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4CC18-AC21-4E1C-0A22-A79CB1FD8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9" name="Picture 8" descr="A diagram of the solar system&#10;&#10;Description automatically generated">
            <a:extLst>
              <a:ext uri="{FF2B5EF4-FFF2-40B4-BE49-F238E27FC236}">
                <a16:creationId xmlns:a16="http://schemas.microsoft.com/office/drawing/2014/main" id="{54D99550-ECFA-D2B8-F0AF-B08F0DD4E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825625"/>
            <a:ext cx="6400800" cy="4343400"/>
          </a:xfrm>
          <a:prstGeom prst="rect">
            <a:avLst/>
          </a:prstGeom>
        </p:spPr>
      </p:pic>
      <p:pic>
        <p:nvPicPr>
          <p:cNvPr id="11" name="Picture 10" descr="A diagram of the solar system&#10;&#10;Description automatically generated">
            <a:extLst>
              <a:ext uri="{FF2B5EF4-FFF2-40B4-BE49-F238E27FC236}">
                <a16:creationId xmlns:a16="http://schemas.microsoft.com/office/drawing/2014/main" id="{9D72A9D0-7198-F02D-657A-2C06BE0DC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0"/>
          <a:stretch/>
        </p:blipFill>
        <p:spPr>
          <a:xfrm>
            <a:off x="5550196" y="1825625"/>
            <a:ext cx="6064102" cy="4343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650B16-9DD6-F276-95BC-53673F963F10}"/>
              </a:ext>
            </a:extLst>
          </p:cNvPr>
          <p:cNvSpPr txBox="1"/>
          <p:nvPr/>
        </p:nvSpPr>
        <p:spPr>
          <a:xfrm>
            <a:off x="6096000" y="4954772"/>
            <a:ext cx="1341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Penny+2019</a:t>
            </a:r>
          </a:p>
          <a:p>
            <a:r>
              <a:rPr lang="en-US" dirty="0">
                <a:solidFill>
                  <a:schemeClr val="bg1"/>
                </a:solidFill>
              </a:rPr>
              <a:t>Sensitivity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97DB06-04B2-1E6B-8EAC-F5CC7E73B403}"/>
              </a:ext>
            </a:extLst>
          </p:cNvPr>
          <p:cNvSpPr txBox="1"/>
          <p:nvPr/>
        </p:nvSpPr>
        <p:spPr>
          <a:xfrm>
            <a:off x="3996068" y="4954771"/>
            <a:ext cx="1412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Wilson+2023</a:t>
            </a:r>
          </a:p>
          <a:p>
            <a:r>
              <a:rPr lang="en-US" dirty="0">
                <a:solidFill>
                  <a:schemeClr val="bg1"/>
                </a:solidFill>
              </a:rPr>
              <a:t>Sensitivity</a:t>
            </a:r>
          </a:p>
        </p:txBody>
      </p:sp>
    </p:spTree>
    <p:extLst>
      <p:ext uri="{BB962C8B-B14F-4D97-AF65-F5344CB8AC3E}">
        <p14:creationId xmlns:p14="http://schemas.microsoft.com/office/powerpoint/2010/main" val="3690228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7388E-6D69-744A-551B-37BB6ED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B38F5-283B-0D0E-15B3-3865044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D76B-0D82-3A76-ADFB-14B8299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 descr="A rock on a black background&#10;&#10;Description automatically generated">
            <a:extLst>
              <a:ext uri="{FF2B5EF4-FFF2-40B4-BE49-F238E27FC236}">
                <a16:creationId xmlns:a16="http://schemas.microsoft.com/office/drawing/2014/main" id="{10BA18E1-6C36-2ECB-8822-0126A6B1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5" y="3608387"/>
            <a:ext cx="2747963" cy="2747963"/>
          </a:xfrm>
          <a:prstGeom prst="rect">
            <a:avLst/>
          </a:prstGeom>
        </p:spPr>
      </p:pic>
      <p:pic>
        <p:nvPicPr>
          <p:cNvPr id="3" name="Picture 2" descr="A rock on a black background&#10;&#10;Description automatically generated">
            <a:extLst>
              <a:ext uri="{FF2B5EF4-FFF2-40B4-BE49-F238E27FC236}">
                <a16:creationId xmlns:a16="http://schemas.microsoft.com/office/drawing/2014/main" id="{627E645E-2448-368A-1EA7-3462D320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22" y="3790949"/>
            <a:ext cx="2747963" cy="2747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0965A-B1AD-508F-C92A-C16CAC13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97A8D9-72A0-0664-05D8-1EED5B1A383B}"/>
              </a:ext>
            </a:extLst>
          </p:cNvPr>
          <p:cNvSpPr txBox="1"/>
          <p:nvPr/>
        </p:nvSpPr>
        <p:spPr>
          <a:xfrm>
            <a:off x="1734651" y="4727466"/>
            <a:ext cx="2218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Giant Planets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Hosted by M dwarfs: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Accretion or GI?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E0EB4-A25C-8CD0-4318-30B4BF5B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615DFB-9ED9-A7C5-8318-E52E40249500}"/>
              </a:ext>
            </a:extLst>
          </p:cNvPr>
          <p:cNvSpPr txBox="1"/>
          <p:nvPr/>
        </p:nvSpPr>
        <p:spPr>
          <a:xfrm>
            <a:off x="6581903" y="4893514"/>
            <a:ext cx="2309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Tidal Migration and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Stellar Evolution-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Driven Engulfment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2E9F0-4AA3-3A9A-2962-C65DB3D0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9" y="4329562"/>
            <a:ext cx="2311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61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7388E-6D69-744A-551B-37BB6ED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B38F5-283B-0D0E-15B3-3865044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D76B-0D82-3A76-ADFB-14B8299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 descr="A rock on a black background&#10;&#10;Description automatically generated">
            <a:extLst>
              <a:ext uri="{FF2B5EF4-FFF2-40B4-BE49-F238E27FC236}">
                <a16:creationId xmlns:a16="http://schemas.microsoft.com/office/drawing/2014/main" id="{10BA18E1-6C36-2ECB-8822-0126A6B1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5" y="3608387"/>
            <a:ext cx="2747963" cy="2747963"/>
          </a:xfrm>
          <a:prstGeom prst="rect">
            <a:avLst/>
          </a:prstGeom>
        </p:spPr>
      </p:pic>
      <p:pic>
        <p:nvPicPr>
          <p:cNvPr id="3" name="Picture 2" descr="A rock on a black background&#10;&#10;Description automatically generated">
            <a:extLst>
              <a:ext uri="{FF2B5EF4-FFF2-40B4-BE49-F238E27FC236}">
                <a16:creationId xmlns:a16="http://schemas.microsoft.com/office/drawing/2014/main" id="{627E645E-2448-368A-1EA7-3462D320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22" y="3790949"/>
            <a:ext cx="2747963" cy="2747963"/>
          </a:xfrm>
          <a:prstGeom prst="rect">
            <a:avLst/>
          </a:prstGeom>
        </p:spPr>
      </p:pic>
      <p:pic>
        <p:nvPicPr>
          <p:cNvPr id="8" name="Picture 7" descr="A rock on a black background&#10;&#10;Description automatically generated">
            <a:extLst>
              <a:ext uri="{FF2B5EF4-FFF2-40B4-BE49-F238E27FC236}">
                <a16:creationId xmlns:a16="http://schemas.microsoft.com/office/drawing/2014/main" id="{BFB2FD63-1942-CF4F-5BF9-73178A75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975" y="0"/>
            <a:ext cx="2747963" cy="2747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0965A-B1AD-508F-C92A-C16CAC13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97A8D9-72A0-0664-05D8-1EED5B1A383B}"/>
              </a:ext>
            </a:extLst>
          </p:cNvPr>
          <p:cNvSpPr txBox="1"/>
          <p:nvPr/>
        </p:nvSpPr>
        <p:spPr>
          <a:xfrm>
            <a:off x="1734651" y="4727466"/>
            <a:ext cx="2218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Giant Planets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Hosted by M dwarfs: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Accretion or GI?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E0EB4-A25C-8CD0-4318-30B4BF5B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615DFB-9ED9-A7C5-8318-E52E40249500}"/>
              </a:ext>
            </a:extLst>
          </p:cNvPr>
          <p:cNvSpPr txBox="1"/>
          <p:nvPr/>
        </p:nvSpPr>
        <p:spPr>
          <a:xfrm>
            <a:off x="6581903" y="4893514"/>
            <a:ext cx="2309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Tidal Migration and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Stellar Evolution-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Driven Engulfment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2E9F0-4AA3-3A9A-2962-C65DB3D0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9" y="4329562"/>
            <a:ext cx="2311400" cy="1092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F09715-E16E-0C6B-EA92-5254E80E734E}"/>
              </a:ext>
            </a:extLst>
          </p:cNvPr>
          <p:cNvSpPr txBox="1"/>
          <p:nvPr/>
        </p:nvSpPr>
        <p:spPr>
          <a:xfrm>
            <a:off x="2966400" y="1295190"/>
            <a:ext cx="230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 Jupiter Global Climate Models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2D051E-77B0-06DA-71CA-F5C4C4984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366545" flipH="1" flipV="1">
            <a:off x="3731601" y="224832"/>
            <a:ext cx="340484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Testing Heat Circulation Models via Emission Spectrophotometry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F5445-28B7-BD57-B36C-B4F1E518F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Secondary Eclipses give Brightness Temperature of Planet</a:t>
            </a:r>
          </a:p>
          <a:p>
            <a:r>
              <a:rPr lang="en-US" dirty="0"/>
              <a:t>Trends w/ Equilibrium Temp reveal more detailed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89806-66BF-B2BB-1620-F3E254B0B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33" t="38256" r="816" b="7165"/>
          <a:stretch/>
        </p:blipFill>
        <p:spPr>
          <a:xfrm>
            <a:off x="874207" y="3302308"/>
            <a:ext cx="5355071" cy="2629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44D2C-B57D-131F-B3C6-979F9B886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707" y="3279899"/>
            <a:ext cx="3445589" cy="26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0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Testing Heat Circulation Models via Emission Spectrophotometry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DB0ACA-530B-ED6A-60E2-21CF7AA79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1562"/>
            <a:ext cx="3999614" cy="34030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Trends w/ Equilibrium Temp reveal more detailed physics </a:t>
            </a:r>
          </a:p>
          <a:p>
            <a:r>
              <a:rPr lang="en-US" dirty="0"/>
              <a:t>Abrupt change at Teq~1750 K: caused by</a:t>
            </a:r>
          </a:p>
          <a:p>
            <a:pPr lvl="1"/>
            <a:r>
              <a:rPr lang="en-US" dirty="0"/>
              <a:t>Onset Magnetic Drag</a:t>
            </a:r>
          </a:p>
          <a:p>
            <a:pPr lvl="1"/>
            <a:r>
              <a:rPr lang="en-US" dirty="0"/>
              <a:t>Cloud dissipation </a:t>
            </a:r>
          </a:p>
          <a:p>
            <a:r>
              <a:rPr lang="en-US" dirty="0" err="1"/>
              <a:t>Nspitzer</a:t>
            </a:r>
            <a:r>
              <a:rPr lang="en-US" dirty="0"/>
              <a:t> ~ 120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8" name="Picture 7" descr="A graph showing the tempera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F186D9E8-5048-CF97-CBB0-5DE4A7112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9370" y="2261562"/>
            <a:ext cx="6308060" cy="34030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D8591A-2D25-1C2F-5DEB-4C9901EEDD16}"/>
              </a:ext>
            </a:extLst>
          </p:cNvPr>
          <p:cNvSpPr txBox="1"/>
          <p:nvPr/>
        </p:nvSpPr>
        <p:spPr>
          <a:xfrm>
            <a:off x="9813110" y="4699591"/>
            <a:ext cx="1494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Deming+2023</a:t>
            </a:r>
          </a:p>
        </p:txBody>
      </p:sp>
    </p:spTree>
    <p:extLst>
      <p:ext uri="{BB962C8B-B14F-4D97-AF65-F5344CB8AC3E}">
        <p14:creationId xmlns:p14="http://schemas.microsoft.com/office/powerpoint/2010/main" val="3782514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095CF-77E8-2372-6C69-876832FED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542" y="2261562"/>
            <a:ext cx="6026888" cy="33399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Testing Heat Circulation Models via Emission Spectrophotometry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DB0ACA-530B-ED6A-60E2-21CF7AA79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1562"/>
            <a:ext cx="4222898" cy="376709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Trends w/ Equilibrium Temp reveal more detailed physics </a:t>
            </a:r>
          </a:p>
          <a:p>
            <a:r>
              <a:rPr lang="en-US" dirty="0"/>
              <a:t>Abrupt change at Teq~1750 K: caused by</a:t>
            </a:r>
          </a:p>
          <a:p>
            <a:pPr lvl="1"/>
            <a:r>
              <a:rPr lang="en-US" dirty="0"/>
              <a:t>Onset Magnetic Drag</a:t>
            </a:r>
          </a:p>
          <a:p>
            <a:pPr lvl="1"/>
            <a:r>
              <a:rPr lang="en-US" dirty="0"/>
              <a:t>Cloud dissipation </a:t>
            </a:r>
          </a:p>
          <a:p>
            <a:r>
              <a:rPr lang="en-US" dirty="0" err="1"/>
              <a:t>Nspitzer</a:t>
            </a:r>
            <a:r>
              <a:rPr lang="en-US" dirty="0"/>
              <a:t> ~ 120</a:t>
            </a:r>
          </a:p>
          <a:p>
            <a:r>
              <a:rPr lang="en-US" dirty="0" err="1"/>
              <a:t>Nroman</a:t>
            </a:r>
            <a:r>
              <a:rPr lang="en-US" dirty="0"/>
              <a:t> ~ 3,000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D8591A-2D25-1C2F-5DEB-4C9901EEDD16}"/>
              </a:ext>
            </a:extLst>
          </p:cNvPr>
          <p:cNvSpPr txBox="1"/>
          <p:nvPr/>
        </p:nvSpPr>
        <p:spPr>
          <a:xfrm>
            <a:off x="5974757" y="2445575"/>
            <a:ext cx="147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Montet+2017</a:t>
            </a:r>
          </a:p>
        </p:txBody>
      </p:sp>
    </p:spTree>
    <p:extLst>
      <p:ext uri="{BB962C8B-B14F-4D97-AF65-F5344CB8AC3E}">
        <p14:creationId xmlns:p14="http://schemas.microsoft.com/office/powerpoint/2010/main" val="3726873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E89F3-1218-D2C3-E140-0D94C1DB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D248C-A94D-E1CE-1EDE-91D75A7D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B172D1-5E63-F4CE-C703-8E8B828B1F33}"/>
              </a:ext>
            </a:extLst>
          </p:cNvPr>
          <p:cNvSpPr txBox="1">
            <a:spLocks/>
          </p:cNvSpPr>
          <p:nvPr/>
        </p:nvSpPr>
        <p:spPr>
          <a:xfrm>
            <a:off x="651642" y="1928647"/>
            <a:ext cx="4395952" cy="436148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Multi-color observations in blue filter at a 6-12 hours cadence (still TBD)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9568CF-315D-7EF8-5A15-3CC812ED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Testing Heat Circulation Models via </a:t>
            </a:r>
            <a:r>
              <a:rPr lang="en-US" b="1" i="1" dirty="0">
                <a:latin typeface="American Typewriter" panose="02090604020004020304" pitchFamily="18" charset="77"/>
              </a:rPr>
              <a:t>Transmission</a:t>
            </a:r>
            <a:r>
              <a:rPr lang="en-US" b="1" dirty="0">
                <a:latin typeface="American Typewriter" panose="02090604020004020304" pitchFamily="18" charset="77"/>
              </a:rPr>
              <a:t> Spectrophotometry</a:t>
            </a:r>
          </a:p>
        </p:txBody>
      </p:sp>
    </p:spTree>
    <p:extLst>
      <p:ext uri="{BB962C8B-B14F-4D97-AF65-F5344CB8AC3E}">
        <p14:creationId xmlns:p14="http://schemas.microsoft.com/office/powerpoint/2010/main" val="2256528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E89F3-1218-D2C3-E140-0D94C1DB3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D248C-A94D-E1CE-1EDE-91D75A7D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B172D1-5E63-F4CE-C703-8E8B828B1F33}"/>
              </a:ext>
            </a:extLst>
          </p:cNvPr>
          <p:cNvSpPr txBox="1">
            <a:spLocks/>
          </p:cNvSpPr>
          <p:nvPr/>
        </p:nvSpPr>
        <p:spPr>
          <a:xfrm>
            <a:off x="651642" y="1928647"/>
            <a:ext cx="4395952" cy="436148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Multi-color observations in blue filter at a 6-12 hours cadence (still TBD)</a:t>
            </a:r>
          </a:p>
          <a:p>
            <a:endParaRPr lang="en-US" dirty="0"/>
          </a:p>
          <a:p>
            <a:r>
              <a:rPr lang="en-US" dirty="0"/>
              <a:t>Averaging transit light curves of ~10s – 100s of systems should show atmospheric trends in the planet population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892B0F-040E-CDBA-C406-4FBCBCAFB1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" t="8690" r="47799" b="688"/>
          <a:stretch/>
        </p:blipFill>
        <p:spPr>
          <a:xfrm>
            <a:off x="5349766" y="1928648"/>
            <a:ext cx="6174829" cy="43614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9568CF-315D-7EF8-5A15-3CC812ED3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Testing Heat Circulation Models via </a:t>
            </a:r>
            <a:r>
              <a:rPr lang="en-US" b="1" i="1" dirty="0">
                <a:latin typeface="American Typewriter" panose="02090604020004020304" pitchFamily="18" charset="77"/>
              </a:rPr>
              <a:t>Transmission</a:t>
            </a:r>
            <a:r>
              <a:rPr lang="en-US" b="1" dirty="0">
                <a:latin typeface="American Typewriter" panose="02090604020004020304" pitchFamily="18" charset="77"/>
              </a:rPr>
              <a:t> Spectrophotometry</a:t>
            </a:r>
          </a:p>
        </p:txBody>
      </p:sp>
    </p:spTree>
    <p:extLst>
      <p:ext uri="{BB962C8B-B14F-4D97-AF65-F5344CB8AC3E}">
        <p14:creationId xmlns:p14="http://schemas.microsoft.com/office/powerpoint/2010/main" val="3749144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7388E-6D69-744A-551B-37BB6ED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B38F5-283B-0D0E-15B3-3865044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D76B-0D82-3A76-ADFB-14B8299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 descr="A rock on a black background&#10;&#10;Description automatically generated">
            <a:extLst>
              <a:ext uri="{FF2B5EF4-FFF2-40B4-BE49-F238E27FC236}">
                <a16:creationId xmlns:a16="http://schemas.microsoft.com/office/drawing/2014/main" id="{10BA18E1-6C36-2ECB-8822-0126A6B1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5" y="3608387"/>
            <a:ext cx="2747963" cy="2747963"/>
          </a:xfrm>
          <a:prstGeom prst="rect">
            <a:avLst/>
          </a:prstGeom>
        </p:spPr>
      </p:pic>
      <p:pic>
        <p:nvPicPr>
          <p:cNvPr id="3" name="Picture 2" descr="A rock on a black background&#10;&#10;Description automatically generated">
            <a:extLst>
              <a:ext uri="{FF2B5EF4-FFF2-40B4-BE49-F238E27FC236}">
                <a16:creationId xmlns:a16="http://schemas.microsoft.com/office/drawing/2014/main" id="{627E645E-2448-368A-1EA7-3462D320B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922" y="3790949"/>
            <a:ext cx="2747963" cy="2747963"/>
          </a:xfrm>
          <a:prstGeom prst="rect">
            <a:avLst/>
          </a:prstGeom>
        </p:spPr>
      </p:pic>
      <p:pic>
        <p:nvPicPr>
          <p:cNvPr id="8" name="Picture 7" descr="A rock on a black background&#10;&#10;Description automatically generated">
            <a:extLst>
              <a:ext uri="{FF2B5EF4-FFF2-40B4-BE49-F238E27FC236}">
                <a16:creationId xmlns:a16="http://schemas.microsoft.com/office/drawing/2014/main" id="{BFB2FD63-1942-CF4F-5BF9-73178A75A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975" y="0"/>
            <a:ext cx="2747963" cy="2747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0965A-B1AD-508F-C92A-C16CAC137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97A8D9-72A0-0664-05D8-1EED5B1A383B}"/>
              </a:ext>
            </a:extLst>
          </p:cNvPr>
          <p:cNvSpPr txBox="1"/>
          <p:nvPr/>
        </p:nvSpPr>
        <p:spPr>
          <a:xfrm>
            <a:off x="1734651" y="4727466"/>
            <a:ext cx="22187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Giant Planets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Hosted by M dwarfs: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Accretion or GI?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5E0EB4-A25C-8CD0-4318-30B4BF5B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26" y="4026693"/>
            <a:ext cx="2311400" cy="1092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615DFB-9ED9-A7C5-8318-E52E40249500}"/>
              </a:ext>
            </a:extLst>
          </p:cNvPr>
          <p:cNvSpPr txBox="1"/>
          <p:nvPr/>
        </p:nvSpPr>
        <p:spPr>
          <a:xfrm>
            <a:off x="6581903" y="4893514"/>
            <a:ext cx="2309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Tidal Migration and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Stellar Evolution-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Driven Engulfment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2E9F0-4AA3-3A9A-2962-C65DB3D09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029" y="4329562"/>
            <a:ext cx="2311400" cy="1092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F09715-E16E-0C6B-EA92-5254E80E734E}"/>
              </a:ext>
            </a:extLst>
          </p:cNvPr>
          <p:cNvSpPr txBox="1"/>
          <p:nvPr/>
        </p:nvSpPr>
        <p:spPr>
          <a:xfrm>
            <a:off x="2966400" y="1295190"/>
            <a:ext cx="230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 Jupiter Global Climate Models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EB009D-22D7-B92B-8992-F8D48E0E2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991" y="494967"/>
            <a:ext cx="2311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74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E4FFA78-B138-DEA7-86DA-1E0A07659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>
                <a:latin typeface="American Typewriter" panose="02090604020004020304" pitchFamily="18" charset="77"/>
              </a:rPr>
              <a:t>TRExS</a:t>
            </a:r>
            <a:r>
              <a:rPr lang="en-US" b="1" dirty="0">
                <a:latin typeface="American Typewriter" panose="02090604020004020304" pitchFamily="18" charset="77"/>
              </a:rPr>
              <a:t> Activities and Infrastructure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199F3-D0A2-F7A5-661C-8E4717BF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0C6C5-9360-1DB5-A1BB-26BFA37F1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</p:spTree>
    <p:extLst>
      <p:ext uri="{BB962C8B-B14F-4D97-AF65-F5344CB8AC3E}">
        <p14:creationId xmlns:p14="http://schemas.microsoft.com/office/powerpoint/2010/main" val="2229453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CBED-91D3-0815-F416-BDE8A3E7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4915828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Pixel- &amp; Light Curve-Level Simulations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8E84-9EB7-B87F-C4DE-FA96243B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2E2-55B6-F73E-389A-827E46E4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56B8A4-E4B9-77DB-AB24-9FD3F3BCCE92}"/>
              </a:ext>
            </a:extLst>
          </p:cNvPr>
          <p:cNvSpPr txBox="1">
            <a:spLocks/>
          </p:cNvSpPr>
          <p:nvPr/>
        </p:nvSpPr>
        <p:spPr>
          <a:xfrm>
            <a:off x="5876694" y="365125"/>
            <a:ext cx="5477104" cy="13255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Use of  </a:t>
            </a:r>
            <a:r>
              <a:rPr lang="en-US" sz="2000" b="1" dirty="0" err="1"/>
              <a:t>RImTimSim</a:t>
            </a:r>
            <a:r>
              <a:rPr lang="en-US" sz="2000" b="1" dirty="0"/>
              <a:t> for Prototyping &amp; Estimating Photometric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Performance dominated by Extinction/Crowding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Future simulations will incorporate TVAC data</a:t>
            </a:r>
            <a:endParaRPr lang="en-US" sz="2400" b="1" dirty="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74EAA8E-AA7C-716A-6505-E4DBDAA5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30" y="1893114"/>
            <a:ext cx="5683576" cy="24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ollage of images of stars&#10;&#10;Description automatically generated with medium confidence">
            <a:extLst>
              <a:ext uri="{FF2B5EF4-FFF2-40B4-BE49-F238E27FC236}">
                <a16:creationId xmlns:a16="http://schemas.microsoft.com/office/drawing/2014/main" id="{AADE457D-940E-B30C-F4B4-98859A591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82" t="2498" r="1921" b="2699"/>
          <a:stretch/>
        </p:blipFill>
        <p:spPr>
          <a:xfrm>
            <a:off x="838200" y="1804106"/>
            <a:ext cx="4669420" cy="47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6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0600-660A-37E7-5A12-8A64F56EC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TRExS</a:t>
            </a:r>
            <a:r>
              <a:rPr lang="en-US" b="1" dirty="0">
                <a:latin typeface="American Typewriter" panose="02090604020004020304" pitchFamily="18" charset="77"/>
              </a:rPr>
              <a:t>: Transits in the Roman galactic </a:t>
            </a:r>
            <a:r>
              <a:rPr lang="en-US" b="1" dirty="0" err="1">
                <a:latin typeface="American Typewriter" panose="02090604020004020304" pitchFamily="18" charset="77"/>
              </a:rPr>
              <a:t>EXoplanet</a:t>
            </a:r>
            <a:r>
              <a:rPr lang="en-US" b="1" dirty="0">
                <a:latin typeface="American Typewriter" panose="02090604020004020304" pitchFamily="18" charset="77"/>
              </a:rPr>
              <a:t> Survey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35291-4A2E-6861-EE1B-A24AB5BE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05062-6C75-3F33-BCAA-C9286921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FAD9F1F-0292-ACC6-2D5A-960C0066F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78" y="2005012"/>
            <a:ext cx="11318982" cy="4351338"/>
          </a:xfrm>
        </p:spPr>
        <p:txBody>
          <a:bodyPr numCol="1"/>
          <a:lstStyle/>
          <a:p>
            <a:pPr marL="0" indent="0" algn="ctr">
              <a:buNone/>
            </a:pPr>
            <a:r>
              <a:rPr lang="en-US" b="1" dirty="0"/>
              <a:t>Yield = (~1</a:t>
            </a:r>
            <a:r>
              <a:rPr lang="en-US" b="1" i="1" dirty="0"/>
              <a:t> planets/star</a:t>
            </a:r>
            <a:r>
              <a:rPr lang="en-US" b="1" dirty="0"/>
              <a:t>) x (~10</a:t>
            </a:r>
            <a:r>
              <a:rPr lang="en-US" b="1" baseline="30000" dirty="0"/>
              <a:t>8</a:t>
            </a:r>
            <a:r>
              <a:rPr lang="en-US" b="1" i="1" baseline="30000" dirty="0"/>
              <a:t> </a:t>
            </a:r>
            <a:r>
              <a:rPr lang="en-US" b="1" i="1" dirty="0"/>
              <a:t>stars</a:t>
            </a:r>
            <a:r>
              <a:rPr lang="en-US" b="1" dirty="0"/>
              <a:t>) x (~1/ 10</a:t>
            </a:r>
            <a:r>
              <a:rPr lang="en-US" b="1" baseline="30000" dirty="0"/>
              <a:t>3</a:t>
            </a:r>
            <a:r>
              <a:rPr lang="en-US" sz="2800" b="1" baseline="30000" dirty="0">
                <a:solidFill>
                  <a:schemeClr val="bg1"/>
                </a:solidFill>
              </a:rPr>
              <a:t> </a:t>
            </a:r>
            <a:r>
              <a:rPr lang="en-US" sz="2800" b="1" i="1" dirty="0">
                <a:solidFill>
                  <a:schemeClr val="bg1"/>
                </a:solidFill>
              </a:rPr>
              <a:t>detected</a:t>
            </a:r>
            <a:r>
              <a:rPr lang="en-US" b="1" dirty="0"/>
              <a:t>) = ~10</a:t>
            </a:r>
            <a:r>
              <a:rPr lang="en-US" b="1" baseline="30000" dirty="0"/>
              <a:t>5</a:t>
            </a:r>
          </a:p>
          <a:p>
            <a:pPr marL="0" indent="0" algn="ctr">
              <a:buNone/>
            </a:pPr>
            <a:endParaRPr lang="en-US" b="1" baseline="300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Yield: ~60,000 – 200,000 (F146&lt;21 mag)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~90-95% sub-</a:t>
            </a:r>
            <a:r>
              <a:rPr lang="en-US" sz="2400" dirty="0" err="1"/>
              <a:t>Saturns</a:t>
            </a:r>
            <a:r>
              <a:rPr lang="en-US" sz="2400" dirty="0"/>
              <a:t> and </a:t>
            </a:r>
            <a:r>
              <a:rPr lang="en-US" sz="2400" dirty="0" err="1"/>
              <a:t>Jupiters</a:t>
            </a:r>
            <a:r>
              <a:rPr lang="en-US" sz="2400" dirty="0"/>
              <a:t> </a:t>
            </a:r>
          </a:p>
          <a:p>
            <a:pPr lvl="1">
              <a:spcBef>
                <a:spcPts val="0"/>
              </a:spcBef>
            </a:pPr>
            <a:r>
              <a:rPr lang="en-US" dirty="0"/>
              <a:t>(~40-100x more than are known)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~7000-12,000 Small Planets (&lt; Neptune)</a:t>
            </a:r>
          </a:p>
          <a:p>
            <a:pPr lvl="1">
              <a:spcBef>
                <a:spcPts val="0"/>
              </a:spcBef>
            </a:pPr>
            <a:r>
              <a:rPr lang="en-US" dirty="0"/>
              <a:t>(~2-4x more)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~350-2600 Giants with M dwarf Hosts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 (~100x more)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~40-120 Habitable Zone Super-Earths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~2000 Exoplanets with a&gt; 1 AU </a:t>
            </a:r>
          </a:p>
          <a:p>
            <a:pPr marL="0" indent="0">
              <a:buNone/>
            </a:pPr>
            <a:endParaRPr lang="en-US" b="1" baseline="30000" dirty="0"/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25A40-9DFD-F0F7-7C10-BDE97D091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50010"/>
            <a:ext cx="5571831" cy="37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569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CBED-91D3-0815-F416-BDE8A3E7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4915828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Pixel- &amp; Light Curve-Level Simulations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8E84-9EB7-B87F-C4DE-FA96243B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2E2-55B6-F73E-389A-827E46E4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56B8A4-E4B9-77DB-AB24-9FD3F3BCCE92}"/>
              </a:ext>
            </a:extLst>
          </p:cNvPr>
          <p:cNvSpPr txBox="1">
            <a:spLocks/>
          </p:cNvSpPr>
          <p:nvPr/>
        </p:nvSpPr>
        <p:spPr>
          <a:xfrm>
            <a:off x="5876694" y="365125"/>
            <a:ext cx="5477104" cy="13255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Use of  </a:t>
            </a:r>
            <a:r>
              <a:rPr lang="en-US" sz="2000" b="1" dirty="0" err="1"/>
              <a:t>RImTimSim</a:t>
            </a:r>
            <a:r>
              <a:rPr lang="en-US" sz="2000" b="1" dirty="0"/>
              <a:t> for Prototyping &amp; Estimating Photometric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Performance dominated by Extinction/Crowding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Future simulations will incorporate TVAC data</a:t>
            </a:r>
            <a:endParaRPr lang="en-US" sz="2400" b="1" dirty="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74EAA8E-AA7C-716A-6505-E4DBDAA5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30" y="1893114"/>
            <a:ext cx="5683576" cy="24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ollage of images of stars&#10;&#10;Description automatically generated with medium confidence">
            <a:extLst>
              <a:ext uri="{FF2B5EF4-FFF2-40B4-BE49-F238E27FC236}">
                <a16:creationId xmlns:a16="http://schemas.microsoft.com/office/drawing/2014/main" id="{AADE457D-940E-B30C-F4B4-98859A591D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82" t="2498" r="1921" b="2699"/>
          <a:stretch/>
        </p:blipFill>
        <p:spPr>
          <a:xfrm>
            <a:off x="838200" y="1804106"/>
            <a:ext cx="4669420" cy="470527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50F77-6485-A67C-52EB-59DFD2DCC9AC}"/>
              </a:ext>
            </a:extLst>
          </p:cNvPr>
          <p:cNvSpPr txBox="1">
            <a:spLocks/>
          </p:cNvSpPr>
          <p:nvPr/>
        </p:nvSpPr>
        <p:spPr>
          <a:xfrm>
            <a:off x="5754030" y="4433075"/>
            <a:ext cx="5683576" cy="19232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Discrepancy dependent on detector effects for saturated stars (e.g., persistence, CRNLs, BFE)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Assumes we can reach photon limit for semi-saturated  pixels in wings of PSF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Assumes a single-exposure noise floor of 0.1%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CADAB67-7872-9497-E0D9-5FE29A28CF5B}"/>
              </a:ext>
            </a:extLst>
          </p:cNvPr>
          <p:cNvSpPr/>
          <p:nvPr/>
        </p:nvSpPr>
        <p:spPr>
          <a:xfrm>
            <a:off x="6178638" y="3395828"/>
            <a:ext cx="698339" cy="532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D52ADA-EE0F-CBFC-1462-286A682DA5F1}"/>
              </a:ext>
            </a:extLst>
          </p:cNvPr>
          <p:cNvSpPr/>
          <p:nvPr/>
        </p:nvSpPr>
        <p:spPr>
          <a:xfrm>
            <a:off x="7768051" y="3358442"/>
            <a:ext cx="698339" cy="532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5EF1E0C-87EB-866C-150A-701DDE77FB94}"/>
              </a:ext>
            </a:extLst>
          </p:cNvPr>
          <p:cNvSpPr/>
          <p:nvPr/>
        </p:nvSpPr>
        <p:spPr>
          <a:xfrm>
            <a:off x="9453971" y="3370017"/>
            <a:ext cx="698339" cy="532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557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CBED-91D3-0815-F416-BDE8A3E7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4915828" cy="1325563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Pixel- &amp; Light Curve-Level Simulations</a:t>
            </a:r>
            <a:endParaRPr lang="en-US" sz="3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8E84-9EB7-B87F-C4DE-FA96243B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2E2-55B6-F73E-389A-827E46E4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56B8A4-E4B9-77DB-AB24-9FD3F3BCCE92}"/>
              </a:ext>
            </a:extLst>
          </p:cNvPr>
          <p:cNvSpPr txBox="1">
            <a:spLocks/>
          </p:cNvSpPr>
          <p:nvPr/>
        </p:nvSpPr>
        <p:spPr>
          <a:xfrm>
            <a:off x="5876694" y="365125"/>
            <a:ext cx="5477104" cy="13255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Use of  </a:t>
            </a:r>
            <a:r>
              <a:rPr lang="en-US" sz="2000" b="1" dirty="0" err="1"/>
              <a:t>RImTimSim</a:t>
            </a:r>
            <a:r>
              <a:rPr lang="en-US" sz="2000" b="1" dirty="0"/>
              <a:t> for Prototyping &amp; Estimating Photometric Performance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Performance dominated by Extinction/Crowding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Future simulations will incorporate TVAC data</a:t>
            </a:r>
            <a:endParaRPr lang="en-US" sz="2400" b="1" dirty="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374EAA8E-AA7C-716A-6505-E4DBDAA58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030" y="1893114"/>
            <a:ext cx="5683576" cy="24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4FC3955-8EC4-9A2E-8473-98C40894A9D3}"/>
              </a:ext>
            </a:extLst>
          </p:cNvPr>
          <p:cNvSpPr/>
          <p:nvPr/>
        </p:nvSpPr>
        <p:spPr>
          <a:xfrm>
            <a:off x="6178638" y="3395828"/>
            <a:ext cx="698339" cy="532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10D14B-EE35-61BD-D37A-4BA77EA2CCA8}"/>
              </a:ext>
            </a:extLst>
          </p:cNvPr>
          <p:cNvSpPr/>
          <p:nvPr/>
        </p:nvSpPr>
        <p:spPr>
          <a:xfrm>
            <a:off x="7768051" y="3358442"/>
            <a:ext cx="698339" cy="532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B4DD6B-CCE2-7DF2-E458-A77E8532109A}"/>
              </a:ext>
            </a:extLst>
          </p:cNvPr>
          <p:cNvSpPr/>
          <p:nvPr/>
        </p:nvSpPr>
        <p:spPr>
          <a:xfrm>
            <a:off x="9453971" y="3370017"/>
            <a:ext cx="698339" cy="53243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50F77-6485-A67C-52EB-59DFD2DCC9AC}"/>
              </a:ext>
            </a:extLst>
          </p:cNvPr>
          <p:cNvSpPr txBox="1">
            <a:spLocks/>
          </p:cNvSpPr>
          <p:nvPr/>
        </p:nvSpPr>
        <p:spPr>
          <a:xfrm>
            <a:off x="5754030" y="4433075"/>
            <a:ext cx="5683576" cy="192327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Discrepancy dependent on detector effects for saturated stars (e.g., persistence, CRNLs, BFE)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accent1"/>
                </a:solidFill>
              </a:rPr>
              <a:t>Assumes we can reach photon limit for semi-saturated  pixels in wings of PSF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srgbClr val="FF0000"/>
                </a:solidFill>
              </a:rPr>
              <a:t>Assumes a single-exposure noise floor of 0.1%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04B6C-7B8B-7522-2441-8E39FC9C8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07"/>
          <a:stretch/>
        </p:blipFill>
        <p:spPr>
          <a:xfrm>
            <a:off x="1343374" y="1720937"/>
            <a:ext cx="4402644" cy="35725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D659D3-EB11-347C-AFC6-016C9DA2F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743" y="4215682"/>
            <a:ext cx="2011287" cy="214066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124F2F-AA97-304D-69D7-9A8BD2B74A6F}"/>
              </a:ext>
            </a:extLst>
          </p:cNvPr>
          <p:cNvSpPr txBox="1">
            <a:spLocks/>
          </p:cNvSpPr>
          <p:nvPr/>
        </p:nvSpPr>
        <p:spPr>
          <a:xfrm>
            <a:off x="435935" y="5348457"/>
            <a:ext cx="3268039" cy="839676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</a:rPr>
              <a:t>Analysis under way to incorporate saturated star data into simulations! </a:t>
            </a:r>
          </a:p>
        </p:txBody>
      </p:sp>
      <p:pic>
        <p:nvPicPr>
          <p:cNvPr id="14" name="Picture 32" descr="Bio - Dana R Louie">
            <a:extLst>
              <a:ext uri="{FF2B5EF4-FFF2-40B4-BE49-F238E27FC236}">
                <a16:creationId xmlns:a16="http://schemas.microsoft.com/office/drawing/2014/main" id="{6E988899-3DEC-29D2-2537-D6B14DC15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t="7621" r="12131" b="28688"/>
          <a:stretch/>
        </p:blipFill>
        <p:spPr bwMode="auto">
          <a:xfrm>
            <a:off x="549194" y="1741233"/>
            <a:ext cx="1048367" cy="108930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r Tom Barclay">
            <a:extLst>
              <a:ext uri="{FF2B5EF4-FFF2-40B4-BE49-F238E27FC236}">
                <a16:creationId xmlns:a16="http://schemas.microsoft.com/office/drawing/2014/main" id="{D6A63F8C-7B8B-8EFC-408F-F830511B1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/>
        </p:blipFill>
        <p:spPr bwMode="auto">
          <a:xfrm>
            <a:off x="547085" y="2939140"/>
            <a:ext cx="1050476" cy="109474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TESS Science Team">
            <a:extLst>
              <a:ext uri="{FF2B5EF4-FFF2-40B4-BE49-F238E27FC236}">
                <a16:creationId xmlns:a16="http://schemas.microsoft.com/office/drawing/2014/main" id="{EB418384-5610-6DA8-77F4-F4F433F8F6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"/>
          <a:stretch/>
        </p:blipFill>
        <p:spPr bwMode="auto">
          <a:xfrm>
            <a:off x="547085" y="4143799"/>
            <a:ext cx="1048367" cy="10947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24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38E84-9EB7-B87F-C4DE-FA96243B5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D42E2-55B6-F73E-389A-827E46E48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AC0A8BD-0B3A-BB38-4305-2E87AB80BD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84" y="136525"/>
            <a:ext cx="10505992" cy="62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B231AD-D086-6CED-E882-58CAC8B121B1}"/>
              </a:ext>
            </a:extLst>
          </p:cNvPr>
          <p:cNvSpPr txBox="1"/>
          <p:nvPr/>
        </p:nvSpPr>
        <p:spPr>
          <a:xfrm rot="16200000">
            <a:off x="-163007" y="936031"/>
            <a:ext cx="1936749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Performance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Compared to F146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652AF-B232-CD7A-E566-C0F030A9E9B6}"/>
              </a:ext>
            </a:extLst>
          </p:cNvPr>
          <p:cNvSpPr txBox="1"/>
          <p:nvPr/>
        </p:nvSpPr>
        <p:spPr>
          <a:xfrm rot="16200000">
            <a:off x="-52494" y="2905445"/>
            <a:ext cx="1684628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Variations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From Crowding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DA992E-AAFA-AFBF-A4C5-67631E933106}"/>
              </a:ext>
            </a:extLst>
          </p:cNvPr>
          <p:cNvSpPr txBox="1"/>
          <p:nvPr/>
        </p:nvSpPr>
        <p:spPr>
          <a:xfrm rot="16200000">
            <a:off x="-76344" y="4871493"/>
            <a:ext cx="1752467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Variations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From Extinction</a:t>
            </a:r>
          </a:p>
        </p:txBody>
      </p:sp>
    </p:spTree>
    <p:extLst>
      <p:ext uri="{BB962C8B-B14F-4D97-AF65-F5344CB8AC3E}">
        <p14:creationId xmlns:p14="http://schemas.microsoft.com/office/powerpoint/2010/main" val="467222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45B4-A686-841A-F64F-499EDBFC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42" y="366835"/>
            <a:ext cx="427306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Data-Driven PRF Light Curves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5F8B-5B62-4641-852D-A266EB63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DB22C-C528-94F9-1666-3A949E87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Challenging Theory with Roman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2D7746-4B48-BC34-675E-9C252E542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67" y="1848534"/>
            <a:ext cx="5372646" cy="45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1B2F5F3-13DE-DD27-858E-8AB05A76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416" y="1848534"/>
            <a:ext cx="3966610" cy="45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D810AB18-D79D-BD6D-4987-0BE54A5E4171}"/>
              </a:ext>
            </a:extLst>
          </p:cNvPr>
          <p:cNvSpPr/>
          <p:nvPr/>
        </p:nvSpPr>
        <p:spPr>
          <a:xfrm>
            <a:off x="6234258" y="3788774"/>
            <a:ext cx="978408" cy="484632"/>
          </a:xfrm>
          <a:prstGeom prst="rightArrow">
            <a:avLst>
              <a:gd name="adj1" fmla="val 35849"/>
              <a:gd name="adj2" fmla="val 78302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E593EC-E51E-BC94-5853-E709936F7FC8}"/>
              </a:ext>
            </a:extLst>
          </p:cNvPr>
          <p:cNvSpPr txBox="1">
            <a:spLocks/>
          </p:cNvSpPr>
          <p:nvPr/>
        </p:nvSpPr>
        <p:spPr>
          <a:xfrm>
            <a:off x="4712678" y="380268"/>
            <a:ext cx="5838092" cy="1325563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Flexible &amp; Analytical PRF model (</a:t>
            </a:r>
            <a:r>
              <a:rPr lang="en-US" sz="2400" b="1" dirty="0" err="1"/>
              <a:t>PSFMachine</a:t>
            </a:r>
            <a:r>
              <a:rPr lang="en-US" sz="2400" b="1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100" b="1" dirty="0"/>
              <a:t>Mean PRF + Single-Cadence Perturbations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Fully Linear Model -&gt; Computational Efficiency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Optimized for photometric precision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</p:txBody>
      </p:sp>
      <p:pic>
        <p:nvPicPr>
          <p:cNvPr id="6" name="Picture 4" descr="A person wearing a hat&#10;&#10;Description automatically generated">
            <a:extLst>
              <a:ext uri="{FF2B5EF4-FFF2-40B4-BE49-F238E27FC236}">
                <a16:creationId xmlns:a16="http://schemas.microsoft.com/office/drawing/2014/main" id="{376BD123-3039-AE94-D7AE-2E9F4C12E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6385" r="17130" b="34205"/>
          <a:stretch/>
        </p:blipFill>
        <p:spPr bwMode="auto">
          <a:xfrm>
            <a:off x="10502071" y="430076"/>
            <a:ext cx="1146965" cy="122594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450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345B4-A686-841A-F64F-499EDBFC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42" y="366835"/>
            <a:ext cx="4273062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merican Typewriter" panose="02090604020004020304" pitchFamily="18" charset="77"/>
              </a:rPr>
              <a:t>Data-Driven PRF Light Curves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5F87E7-B913-1B32-AAB5-C2E70A5BA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2678" y="380268"/>
            <a:ext cx="5838092" cy="13255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Flexible &amp; Analytical PRF model (</a:t>
            </a:r>
            <a:r>
              <a:rPr lang="en-US" sz="2400" b="1" dirty="0" err="1"/>
              <a:t>PSFMachine</a:t>
            </a:r>
            <a:r>
              <a:rPr lang="en-US" sz="2400" b="1" dirty="0"/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Mean PRF + Single-Cadence Perturbations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Fully Linear Model -&gt; Computational Efficiency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Optimized for photometric precision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95F8B-5B62-4641-852D-A266EB63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DB22C-C528-94F9-1666-3A949E87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6" name="Picture 4" descr="A person wearing a hat&#10;&#10;Description automatically generated">
            <a:extLst>
              <a:ext uri="{FF2B5EF4-FFF2-40B4-BE49-F238E27FC236}">
                <a16:creationId xmlns:a16="http://schemas.microsoft.com/office/drawing/2014/main" id="{376BD123-3039-AE94-D7AE-2E9F4C12EB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6385" r="17130" b="34205"/>
          <a:stretch/>
        </p:blipFill>
        <p:spPr bwMode="auto">
          <a:xfrm>
            <a:off x="10502071" y="430076"/>
            <a:ext cx="1146965" cy="122594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21B2F5F3-13DE-DD27-858E-8AB05A76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378" y="1921970"/>
            <a:ext cx="3774006" cy="43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4DCAE084-A596-883C-8519-9260314FB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65" y="1916621"/>
            <a:ext cx="4489823" cy="43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EC1713C-0C55-82B3-DBB4-31CCB9794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0" y="2023110"/>
            <a:ext cx="2849373" cy="79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284C1F1-D251-0FBA-5457-8D1FB131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9" y="4555406"/>
            <a:ext cx="2849374" cy="7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id="{276C3FDA-9BDF-CD10-35B4-4B2BD385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0" y="3711285"/>
            <a:ext cx="2849374" cy="7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44B0AE03-581A-20D4-AC63-125C75EB3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00" y="2866151"/>
            <a:ext cx="2849374" cy="79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A0528F86-6E1C-BF91-8088-A86E2C3B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24" y="5398240"/>
            <a:ext cx="2869368" cy="80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5-Point Star 22">
            <a:extLst>
              <a:ext uri="{FF2B5EF4-FFF2-40B4-BE49-F238E27FC236}">
                <a16:creationId xmlns:a16="http://schemas.microsoft.com/office/drawing/2014/main" id="{BF67B93B-C284-7E62-2B43-DD3863B5066C}"/>
              </a:ext>
            </a:extLst>
          </p:cNvPr>
          <p:cNvSpPr/>
          <p:nvPr/>
        </p:nvSpPr>
        <p:spPr>
          <a:xfrm>
            <a:off x="6802672" y="4286250"/>
            <a:ext cx="171450" cy="16002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9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C10E-1216-5C0C-DED9-D32DF0B8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28" y="487788"/>
            <a:ext cx="6129696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Transit Detection &amp; Vetting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468B5-F97A-8512-41F3-BF0B1E04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293B5-38A0-F972-9ABD-4D70B555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</p:spTree>
    <p:extLst>
      <p:ext uri="{BB962C8B-B14F-4D97-AF65-F5344CB8AC3E}">
        <p14:creationId xmlns:p14="http://schemas.microsoft.com/office/powerpoint/2010/main" val="5540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C10E-1216-5C0C-DED9-D32DF0B8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28" y="487788"/>
            <a:ext cx="6129696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Transit Detection &amp; Vetting Pipeline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62AE99B-8954-9018-700F-9DAE3D7EF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857" b="3381"/>
          <a:stretch/>
        </p:blipFill>
        <p:spPr>
          <a:xfrm>
            <a:off x="6742147" y="487788"/>
            <a:ext cx="5122751" cy="581815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468B5-F97A-8512-41F3-BF0B1E04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293B5-38A0-F972-9ABD-4D70B555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F20B0E-9514-0868-D268-86F84461109E}"/>
              </a:ext>
            </a:extLst>
          </p:cNvPr>
          <p:cNvSpPr txBox="1">
            <a:spLocks/>
          </p:cNvSpPr>
          <p:nvPr/>
        </p:nvSpPr>
        <p:spPr>
          <a:xfrm>
            <a:off x="494127" y="2035174"/>
            <a:ext cx="6129695" cy="42707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Developing a Transit-Search Infrastructure based on Box-Least-Squares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Most algorithms are already well-tested on TESS/Kepler Data</a:t>
            </a:r>
            <a:br>
              <a:rPr lang="en-US" sz="2000" b="1" dirty="0"/>
            </a:b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Transiting Planet Candidate Extraction Validated on Simulated Roman Light Curves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More work needed to Predict/Understand Distribution of Eclipsing Binaries for Statistical Validation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</p:txBody>
      </p:sp>
      <p:pic>
        <p:nvPicPr>
          <p:cNvPr id="9" name="Picture 8" descr="Kelsey Hoffman">
            <a:extLst>
              <a:ext uri="{FF2B5EF4-FFF2-40B4-BE49-F238E27FC236}">
                <a16:creationId xmlns:a16="http://schemas.microsoft.com/office/drawing/2014/main" id="{D0DFFD7F-6FBC-C29D-B885-3BA3F4F1D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944" r="3448" b="30115"/>
          <a:stretch/>
        </p:blipFill>
        <p:spPr bwMode="auto">
          <a:xfrm>
            <a:off x="10752468" y="552061"/>
            <a:ext cx="1050566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079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C10E-1216-5C0C-DED9-D32DF0B8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28" y="487788"/>
            <a:ext cx="6129696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Transit Detection &amp; Vetting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468B5-F97A-8512-41F3-BF0B1E04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293B5-38A0-F972-9ABD-4D70B555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F20B0E-9514-0868-D268-86F84461109E}"/>
              </a:ext>
            </a:extLst>
          </p:cNvPr>
          <p:cNvSpPr txBox="1">
            <a:spLocks/>
          </p:cNvSpPr>
          <p:nvPr/>
        </p:nvSpPr>
        <p:spPr>
          <a:xfrm>
            <a:off x="494127" y="2035174"/>
            <a:ext cx="6129695" cy="42707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Developing a Transit-Search Infrastructure based on Box-Least-Squares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Most algorithms are already well-tested on TESS/Kepler Data</a:t>
            </a:r>
            <a:br>
              <a:rPr lang="en-US" sz="2000" b="1" dirty="0"/>
            </a:b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Transiting Planet Candidate Extraction Validated on Simulated Roman Light Curves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More work needed to Predict/Understand Distribution of Eclipsing Binaries for Statistical Validation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021032-B48D-2DB2-18FD-D5161CB23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981" y="2244221"/>
            <a:ext cx="5432264" cy="3830368"/>
          </a:xfrm>
          <a:prstGeom prst="rect">
            <a:avLst/>
          </a:prstGeom>
        </p:spPr>
      </p:pic>
      <p:pic>
        <p:nvPicPr>
          <p:cNvPr id="9" name="Picture 8" descr="Kelsey Hoffman">
            <a:extLst>
              <a:ext uri="{FF2B5EF4-FFF2-40B4-BE49-F238E27FC236}">
                <a16:creationId xmlns:a16="http://schemas.microsoft.com/office/drawing/2014/main" id="{D0DFFD7F-6FBC-C29D-B885-3BA3F4F1D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944" r="3448" b="30115"/>
          <a:stretch/>
        </p:blipFill>
        <p:spPr bwMode="auto">
          <a:xfrm>
            <a:off x="10752468" y="552061"/>
            <a:ext cx="1050566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016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0C10E-1216-5C0C-DED9-D32DF0B8C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128" y="487788"/>
            <a:ext cx="6129696" cy="1325563"/>
          </a:xfrm>
        </p:spPr>
        <p:txBody>
          <a:bodyPr/>
          <a:lstStyle/>
          <a:p>
            <a:r>
              <a:rPr lang="en-US" b="1" dirty="0">
                <a:latin typeface="American Typewriter" panose="02090604020004020304" pitchFamily="18" charset="77"/>
              </a:rPr>
              <a:t>Transit Detection &amp; Vetting Pipeline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468B5-F97A-8512-41F3-BF0B1E04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293B5-38A0-F972-9ABD-4D70B555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EF20B0E-9514-0868-D268-86F84461109E}"/>
              </a:ext>
            </a:extLst>
          </p:cNvPr>
          <p:cNvSpPr txBox="1">
            <a:spLocks/>
          </p:cNvSpPr>
          <p:nvPr/>
        </p:nvSpPr>
        <p:spPr>
          <a:xfrm>
            <a:off x="494127" y="2035174"/>
            <a:ext cx="6129695" cy="427076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Developing a Transit-Search Infrastructure based on Box-Least-Squares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Most algorithms are already well-tested on TESS/Kepler Data</a:t>
            </a:r>
            <a:br>
              <a:rPr lang="en-US" sz="2000" b="1" dirty="0"/>
            </a:br>
            <a:endParaRPr lang="en-US" sz="20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Transiting Planet Candidate Extraction Validated on Simulated Roman Light Curves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More work needed to Predict/Understand Distribution of Eclipsing Binaries for Statistical Validation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</p:txBody>
      </p:sp>
      <p:pic>
        <p:nvPicPr>
          <p:cNvPr id="9" name="Picture 8" descr="Kelsey Hoffman">
            <a:extLst>
              <a:ext uri="{FF2B5EF4-FFF2-40B4-BE49-F238E27FC236}">
                <a16:creationId xmlns:a16="http://schemas.microsoft.com/office/drawing/2014/main" id="{D0DFFD7F-6FBC-C29D-B885-3BA3F4F1D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944" r="3448" b="30115"/>
          <a:stretch/>
        </p:blipFill>
        <p:spPr bwMode="auto">
          <a:xfrm>
            <a:off x="10752468" y="552061"/>
            <a:ext cx="1050566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EE446F-72DA-6BFE-6D1C-A04998FAD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810" y="2319453"/>
            <a:ext cx="5255903" cy="373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09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F45B-78AA-D4E6-1727-F6609B34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Simulated Emission and Transmission</a:t>
            </a:r>
            <a:br>
              <a:rPr lang="en-US" sz="3200" b="1" dirty="0">
                <a:latin typeface="American Typewriter" panose="02090604020004020304" pitchFamily="18" charset="77"/>
              </a:rPr>
            </a:br>
            <a:r>
              <a:rPr lang="en-US" sz="3200" b="1" dirty="0">
                <a:latin typeface="American Typewriter" panose="02090604020004020304" pitchFamily="18" charset="77"/>
              </a:rPr>
              <a:t>Ensemble Spectrophotometry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8A517-1F77-1973-6521-650ACB3F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A6557-B202-E6BF-6848-AFE0572F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A318EEB8-102F-9879-3B07-756A76F8F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3904" r="14888" b="17631"/>
          <a:stretch/>
        </p:blipFill>
        <p:spPr bwMode="auto">
          <a:xfrm>
            <a:off x="8979335" y="478155"/>
            <a:ext cx="1077595" cy="112291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Néstor Espinoza (@nespinozap) / X">
            <a:extLst>
              <a:ext uri="{FF2B5EF4-FFF2-40B4-BE49-F238E27FC236}">
                <a16:creationId xmlns:a16="http://schemas.microsoft.com/office/drawing/2014/main" id="{5A2EBB82-CFED-AD2F-E67A-994C206B2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795" r="26438" b="32153"/>
          <a:stretch/>
        </p:blipFill>
        <p:spPr bwMode="auto">
          <a:xfrm>
            <a:off x="10208385" y="479784"/>
            <a:ext cx="1050568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0969C73-CF9B-FA48-7680-7919D79D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2" y="3194290"/>
            <a:ext cx="5321197" cy="316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EBBD061-409A-2A44-5AFD-B6D3C23C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92" y="1803718"/>
            <a:ext cx="6327351" cy="230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B06BA21-A8DC-998C-A845-B2159F0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94" y="4106275"/>
            <a:ext cx="6327350" cy="23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3F9F98-0567-7F24-B8AC-3933333EAC2C}"/>
              </a:ext>
            </a:extLst>
          </p:cNvPr>
          <p:cNvSpPr txBox="1">
            <a:spLocks/>
          </p:cNvSpPr>
          <p:nvPr/>
        </p:nvSpPr>
        <p:spPr>
          <a:xfrm>
            <a:off x="494128" y="1803718"/>
            <a:ext cx="5174372" cy="1290357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Transiting Exoplanet injections, with Rp/Rs determined from Atmospheric models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/>
              <a:t>Verifying framework with basic injection/ recovery tests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331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CBA5D-2D5A-4667-6DC0-4EAF4E3F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78" y="578165"/>
            <a:ext cx="11318983" cy="1296934"/>
          </a:xfrm>
        </p:spPr>
        <p:txBody>
          <a:bodyPr anchor="t">
            <a:normAutofit/>
          </a:bodyPr>
          <a:lstStyle/>
          <a:p>
            <a:r>
              <a:rPr lang="en-US" sz="4000" b="1" dirty="0" err="1">
                <a:latin typeface="American Typewriter" panose="02090604020004020304" pitchFamily="18" charset="77"/>
              </a:rPr>
              <a:t>TRExS</a:t>
            </a:r>
            <a:r>
              <a:rPr lang="en-US" sz="4000" b="1" dirty="0">
                <a:latin typeface="American Typewriter" panose="02090604020004020304" pitchFamily="18" charset="77"/>
              </a:rPr>
              <a:t>: Transits in the Roman galactic </a:t>
            </a:r>
            <a:r>
              <a:rPr lang="en-US" sz="4000" b="1" dirty="0" err="1">
                <a:latin typeface="American Typewriter" panose="02090604020004020304" pitchFamily="18" charset="77"/>
              </a:rPr>
              <a:t>EXoplanet</a:t>
            </a:r>
            <a:r>
              <a:rPr lang="en-US" sz="4000" b="1" dirty="0">
                <a:latin typeface="American Typewriter" panose="02090604020004020304" pitchFamily="18" charset="77"/>
              </a:rPr>
              <a:t>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F256A-36B2-1484-1B5C-0B0F18A50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78" y="1875099"/>
            <a:ext cx="11318983" cy="4481251"/>
          </a:xfrm>
          <a:solidFill>
            <a:schemeClr val="tx1">
              <a:alpha val="60000"/>
            </a:schemeClr>
          </a:solidFill>
        </p:spPr>
        <p:txBody>
          <a:bodyPr>
            <a:normAutofit/>
          </a:bodyPr>
          <a:lstStyle/>
          <a:p>
            <a:pPr lvl="1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67E234-02BF-A61D-DEF7-0096E0D4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pic>
        <p:nvPicPr>
          <p:cNvPr id="7" name="Picture 6" descr="A graph of a graph of a number of planets&#10;&#10;Description automatically generated with medium confidence">
            <a:extLst>
              <a:ext uri="{FF2B5EF4-FFF2-40B4-BE49-F238E27FC236}">
                <a16:creationId xmlns:a16="http://schemas.microsoft.com/office/drawing/2014/main" id="{3E65351F-4D22-5858-76DA-AD33D4DE2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009" y="2050278"/>
            <a:ext cx="9613982" cy="412847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D9802B4-F523-6A80-96F2-DEC927B4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</p:spTree>
    <p:extLst>
      <p:ext uri="{BB962C8B-B14F-4D97-AF65-F5344CB8AC3E}">
        <p14:creationId xmlns:p14="http://schemas.microsoft.com/office/powerpoint/2010/main" val="1498344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6F45B-78AA-D4E6-1727-F6609B345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American Typewriter" panose="02090604020004020304" pitchFamily="18" charset="77"/>
              </a:rPr>
              <a:t>Simulated Emission and Transmission</a:t>
            </a:r>
            <a:br>
              <a:rPr lang="en-US" sz="3200" b="1" dirty="0">
                <a:latin typeface="American Typewriter" panose="02090604020004020304" pitchFamily="18" charset="77"/>
              </a:rPr>
            </a:br>
            <a:r>
              <a:rPr lang="en-US" sz="3200" b="1" dirty="0">
                <a:latin typeface="American Typewriter" panose="02090604020004020304" pitchFamily="18" charset="77"/>
              </a:rPr>
              <a:t>Ensemble Spectrophotometry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8A517-1F77-1973-6521-650ACB3F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A6557-B202-E6BF-6848-AFE0572FA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A318EEB8-102F-9879-3B07-756A76F8F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3904" r="14888" b="17631"/>
          <a:stretch/>
        </p:blipFill>
        <p:spPr bwMode="auto">
          <a:xfrm>
            <a:off x="8979335" y="478155"/>
            <a:ext cx="1077595" cy="112291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Néstor Espinoza (@nespinozap) / X">
            <a:extLst>
              <a:ext uri="{FF2B5EF4-FFF2-40B4-BE49-F238E27FC236}">
                <a16:creationId xmlns:a16="http://schemas.microsoft.com/office/drawing/2014/main" id="{5A2EBB82-CFED-AD2F-E67A-994C206B2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795" r="26438" b="32153"/>
          <a:stretch/>
        </p:blipFill>
        <p:spPr bwMode="auto">
          <a:xfrm>
            <a:off x="10208385" y="479784"/>
            <a:ext cx="1050568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77992A-BB9D-D441-16A5-9B18A432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13" y="2625189"/>
            <a:ext cx="3365033" cy="2647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BEFB3002-22A2-4D3D-3305-3053823E7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4" y="2625190"/>
            <a:ext cx="3481491" cy="264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D4FB5C-0ED2-7623-CF61-51013CDF9E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544" t="38256" r="816" b="7165"/>
          <a:stretch/>
        </p:blipFill>
        <p:spPr>
          <a:xfrm>
            <a:off x="4141748" y="1753730"/>
            <a:ext cx="4056050" cy="20053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DBF634-6E16-E0B9-D3F9-BC27C1D5EE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6" t="32684" r="48311" b="688"/>
          <a:stretch/>
        </p:blipFill>
        <p:spPr>
          <a:xfrm>
            <a:off x="4141748" y="3822167"/>
            <a:ext cx="4056050" cy="212736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E693E1A-5A9B-5BF0-268D-8E8BD659E7E0}"/>
              </a:ext>
            </a:extLst>
          </p:cNvPr>
          <p:cNvCxnSpPr>
            <a:cxnSpLocks/>
          </p:cNvCxnSpPr>
          <p:nvPr/>
        </p:nvCxnSpPr>
        <p:spPr>
          <a:xfrm flipH="1">
            <a:off x="2679405" y="2625189"/>
            <a:ext cx="1766526" cy="8038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6DBD52-491E-4DDF-007B-507A33DCA1F4}"/>
              </a:ext>
            </a:extLst>
          </p:cNvPr>
          <p:cNvCxnSpPr>
            <a:cxnSpLocks/>
          </p:cNvCxnSpPr>
          <p:nvPr/>
        </p:nvCxnSpPr>
        <p:spPr>
          <a:xfrm flipV="1">
            <a:off x="7357730" y="4082902"/>
            <a:ext cx="2349796" cy="6911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46816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241A-4FE1-5A11-4622-08DC6A4AA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American Typewriter" panose="02090604020004020304" pitchFamily="18" charset="77"/>
              </a:rPr>
              <a:t>Summary and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1A055-A459-5C6E-5294-FD8AA3D19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1000" b="1" dirty="0"/>
          </a:p>
          <a:p>
            <a:r>
              <a:rPr lang="en-US" b="1" dirty="0"/>
              <a:t>Roman will find a lot of Hammers. It’s up to us to wield them. </a:t>
            </a:r>
            <a:endParaRPr lang="en-US" sz="1400" b="1" dirty="0"/>
          </a:p>
          <a:p>
            <a:r>
              <a:rPr lang="en-US" b="1" dirty="0"/>
              <a:t>Infrastructure Development:</a:t>
            </a:r>
          </a:p>
          <a:p>
            <a:pPr lvl="1"/>
            <a:r>
              <a:rPr lang="en-US" sz="2200" dirty="0"/>
              <a:t>Data-driven PRF light curve pipeline-- promising photometric precision</a:t>
            </a:r>
          </a:p>
          <a:p>
            <a:pPr lvl="1"/>
            <a:r>
              <a:rPr lang="en-US" dirty="0"/>
              <a:t>Search/Vetting Pipeline -&gt; ~1/3 now verified on simulated Roman light curves</a:t>
            </a:r>
          </a:p>
          <a:p>
            <a:r>
              <a:rPr lang="en-US" b="1" dirty="0"/>
              <a:t>  Preliminary Lessons from Simulations:</a:t>
            </a:r>
          </a:p>
          <a:p>
            <a:pPr lvl="1"/>
            <a:r>
              <a:rPr lang="en-US" sz="2200" dirty="0"/>
              <a:t>Preference of F087/F213 Filters driven by crowding/extinction</a:t>
            </a:r>
          </a:p>
          <a:p>
            <a:pPr lvl="1"/>
            <a:r>
              <a:rPr lang="en-US" sz="2200" dirty="0"/>
              <a:t>Filter change at Higher Cadence leads to Lower Completeness. Sweet spot at ~3-6 </a:t>
            </a:r>
            <a:r>
              <a:rPr lang="en-US" sz="2200" dirty="0" err="1"/>
              <a:t>hr</a:t>
            </a:r>
            <a:r>
              <a:rPr lang="en-US" sz="2200" dirty="0"/>
              <a:t>  </a:t>
            </a:r>
          </a:p>
          <a:p>
            <a:pPr lvl="1"/>
            <a:endParaRPr lang="en-US" sz="2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7F168-AE9E-5F44-B170-7D363696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29BD3-60AD-F4F9-A80D-0A95AB6A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</p:spTree>
    <p:extLst>
      <p:ext uri="{BB962C8B-B14F-4D97-AF65-F5344CB8AC3E}">
        <p14:creationId xmlns:p14="http://schemas.microsoft.com/office/powerpoint/2010/main" val="14522600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2096A-3AD0-DCB6-148D-36AA9240C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E49613-7DFD-EC5B-F219-EB25CEF3C871}"/>
              </a:ext>
            </a:extLst>
          </p:cNvPr>
          <p:cNvSpPr/>
          <p:nvPr/>
        </p:nvSpPr>
        <p:spPr>
          <a:xfrm>
            <a:off x="642257" y="538963"/>
            <a:ext cx="10831286" cy="567524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ith a beard and glasses sitting at a table with food and drinks&#10;&#10;Description automatically generated">
            <a:extLst>
              <a:ext uri="{FF2B5EF4-FFF2-40B4-BE49-F238E27FC236}">
                <a16:creationId xmlns:a16="http://schemas.microsoft.com/office/drawing/2014/main" id="{6E471448-B247-5B17-9E19-3BFB8F0E7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86" t="22002" r="5105" b="34441"/>
          <a:stretch/>
        </p:blipFill>
        <p:spPr>
          <a:xfrm>
            <a:off x="2160798" y="1573244"/>
            <a:ext cx="1050566" cy="112290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67CB6A00-B92E-319F-C5BF-F9751C31597E}"/>
              </a:ext>
            </a:extLst>
          </p:cNvPr>
          <p:cNvSpPr txBox="1">
            <a:spLocks/>
          </p:cNvSpPr>
          <p:nvPr/>
        </p:nvSpPr>
        <p:spPr>
          <a:xfrm>
            <a:off x="642257" y="538963"/>
            <a:ext cx="10831286" cy="88805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>
                <a:latin typeface="American Typewriter" panose="02090604020004020304" pitchFamily="18" charset="77"/>
              </a:rPr>
              <a:t>The TRExS Team</a:t>
            </a:r>
            <a:endParaRPr lang="en-US" sz="5000" b="1" dirty="0">
              <a:latin typeface="American Typewriter" panose="02090604020004020304" pitchFamily="18" charset="77"/>
            </a:endParaRPr>
          </a:p>
        </p:txBody>
      </p:sp>
      <p:pic>
        <p:nvPicPr>
          <p:cNvPr id="10" name="Picture 6" descr="Eamonn Kerins — Research Explorer The University of Manchester">
            <a:extLst>
              <a:ext uri="{FF2B5EF4-FFF2-40B4-BE49-F238E27FC236}">
                <a16:creationId xmlns:a16="http://schemas.microsoft.com/office/drawing/2014/main" id="{438E2652-1C27-691D-D46A-A041CF69F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1" r="12245" b="1"/>
          <a:stretch/>
        </p:blipFill>
        <p:spPr bwMode="auto">
          <a:xfrm>
            <a:off x="5594987" y="1574382"/>
            <a:ext cx="1050566" cy="1122909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elsey Hoffman">
            <a:extLst>
              <a:ext uri="{FF2B5EF4-FFF2-40B4-BE49-F238E27FC236}">
                <a16:creationId xmlns:a16="http://schemas.microsoft.com/office/drawing/2014/main" id="{6D5E3981-7F9B-4A94-A4EB-5AC2B7913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t="2944" r="3448" b="30115"/>
          <a:stretch/>
        </p:blipFill>
        <p:spPr bwMode="auto">
          <a:xfrm>
            <a:off x="6764130" y="1574381"/>
            <a:ext cx="1050566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Susan E. Mullally (@mustaric) / X">
            <a:extLst>
              <a:ext uri="{FF2B5EF4-FFF2-40B4-BE49-F238E27FC236}">
                <a16:creationId xmlns:a16="http://schemas.microsoft.com/office/drawing/2014/main" id="{548E642C-9EEF-4C4A-7CB8-CF9AFBE6C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5775" b="6197"/>
          <a:stretch/>
        </p:blipFill>
        <p:spPr bwMode="auto">
          <a:xfrm>
            <a:off x="9058869" y="1574381"/>
            <a:ext cx="1050566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 person wearing a hat&#10;&#10;Description automatically generated">
            <a:extLst>
              <a:ext uri="{FF2B5EF4-FFF2-40B4-BE49-F238E27FC236}">
                <a16:creationId xmlns:a16="http://schemas.microsoft.com/office/drawing/2014/main" id="{4DA33777-C9D4-9322-699A-98DD5E584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t="6385" r="17130" b="34205"/>
          <a:stretch/>
        </p:blipFill>
        <p:spPr bwMode="auto">
          <a:xfrm>
            <a:off x="3322019" y="1574382"/>
            <a:ext cx="1050566" cy="1122909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Néstor Espinoza (@nespinozap) / X">
            <a:extLst>
              <a:ext uri="{FF2B5EF4-FFF2-40B4-BE49-F238E27FC236}">
                <a16:creationId xmlns:a16="http://schemas.microsoft.com/office/drawing/2014/main" id="{09AA0BCC-FA49-8BB9-3755-156E13B5AD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795" r="26438" b="32153"/>
          <a:stretch/>
        </p:blipFill>
        <p:spPr bwMode="auto">
          <a:xfrm>
            <a:off x="7911499" y="1574383"/>
            <a:ext cx="1050566" cy="1122908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9587D8E1-EA62-FD69-95B2-5E43F119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11832" r="1144" b="18448"/>
          <a:stretch/>
        </p:blipFill>
        <p:spPr bwMode="auto">
          <a:xfrm>
            <a:off x="4451196" y="1574381"/>
            <a:ext cx="1050566" cy="1122910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30B7CD8E-2E12-B838-2593-DA49DEE1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0" t="9736" r="27854" b="54810"/>
          <a:stretch/>
        </p:blipFill>
        <p:spPr bwMode="auto">
          <a:xfrm>
            <a:off x="994876" y="1580145"/>
            <a:ext cx="1050567" cy="1116009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368518-9B40-7B22-43B3-CCB533D14BDA}"/>
              </a:ext>
            </a:extLst>
          </p:cNvPr>
          <p:cNvSpPr txBox="1"/>
          <p:nvPr/>
        </p:nvSpPr>
        <p:spPr>
          <a:xfrm>
            <a:off x="2664192" y="2729222"/>
            <a:ext cx="67874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Working Group Leads</a:t>
            </a:r>
          </a:p>
        </p:txBody>
      </p:sp>
      <p:pic>
        <p:nvPicPr>
          <p:cNvPr id="18" name="Picture 2" descr="Matthew Penny">
            <a:extLst>
              <a:ext uri="{FF2B5EF4-FFF2-40B4-BE49-F238E27FC236}">
                <a16:creationId xmlns:a16="http://schemas.microsoft.com/office/drawing/2014/main" id="{AB8109CF-E402-617E-EC84-35CC75A4B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8" t="3199" r="20991" b="52590"/>
          <a:stretch/>
        </p:blipFill>
        <p:spPr bwMode="auto">
          <a:xfrm>
            <a:off x="10215492" y="1570799"/>
            <a:ext cx="1018393" cy="1144841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Image">
            <a:extLst>
              <a:ext uri="{FF2B5EF4-FFF2-40B4-BE49-F238E27FC236}">
                <a16:creationId xmlns:a16="http://schemas.microsoft.com/office/drawing/2014/main" id="{980211C4-B919-AA95-5D5B-66A9A2839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9" t="31879" r="17366" b="45855"/>
          <a:stretch/>
        </p:blipFill>
        <p:spPr bwMode="auto">
          <a:xfrm>
            <a:off x="956009" y="3394380"/>
            <a:ext cx="1056197" cy="109474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 descr="Marz">
            <a:extLst>
              <a:ext uri="{FF2B5EF4-FFF2-40B4-BE49-F238E27FC236}">
                <a16:creationId xmlns:a16="http://schemas.microsoft.com/office/drawing/2014/main" id="{306A2746-2415-4981-4054-10101F3D4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" r="5374" b="9399"/>
          <a:stretch/>
        </p:blipFill>
        <p:spPr bwMode="auto">
          <a:xfrm>
            <a:off x="2119409" y="3398492"/>
            <a:ext cx="1056197" cy="109474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>
            <a:extLst>
              <a:ext uri="{FF2B5EF4-FFF2-40B4-BE49-F238E27FC236}">
                <a16:creationId xmlns:a16="http://schemas.microsoft.com/office/drawing/2014/main" id="{65EBE25F-F8AB-3CED-F9F6-4B8277AD2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4" t="3904" r="14888" b="17631"/>
          <a:stretch/>
        </p:blipFill>
        <p:spPr bwMode="auto">
          <a:xfrm>
            <a:off x="956564" y="4611645"/>
            <a:ext cx="1050568" cy="1094746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Kylee Carden">
            <a:extLst>
              <a:ext uri="{FF2B5EF4-FFF2-40B4-BE49-F238E27FC236}">
                <a16:creationId xmlns:a16="http://schemas.microsoft.com/office/drawing/2014/main" id="{D7759380-1826-4B3E-E05C-E44C990AB4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6" t="25394" r="8987" b="25395"/>
          <a:stretch/>
        </p:blipFill>
        <p:spPr bwMode="auto">
          <a:xfrm>
            <a:off x="2119409" y="4614394"/>
            <a:ext cx="1056197" cy="109474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FE30C89-98ED-D92C-F483-67271F6DAA9A}"/>
              </a:ext>
            </a:extLst>
          </p:cNvPr>
          <p:cNvSpPr txBox="1"/>
          <p:nvPr/>
        </p:nvSpPr>
        <p:spPr>
          <a:xfrm>
            <a:off x="961256" y="5741082"/>
            <a:ext cx="22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Early Career</a:t>
            </a:r>
          </a:p>
        </p:txBody>
      </p:sp>
      <p:pic>
        <p:nvPicPr>
          <p:cNvPr id="1026" name="Picture 2" descr="Akshay Priyadarshi - Graduate Teaching Assistant - The ...">
            <a:extLst>
              <a:ext uri="{FF2B5EF4-FFF2-40B4-BE49-F238E27FC236}">
                <a16:creationId xmlns:a16="http://schemas.microsoft.com/office/drawing/2014/main" id="{41EDB87E-F963-1616-50F6-A7AD07B99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5" r="18185" b="36998"/>
          <a:stretch/>
        </p:blipFill>
        <p:spPr bwMode="auto">
          <a:xfrm>
            <a:off x="3240258" y="3400525"/>
            <a:ext cx="1018393" cy="1097145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D719BC-5265-C960-F966-D721BCEA9AAB}"/>
                  </a:ext>
                </a:extLst>
              </p14:cNvPr>
              <p14:cNvContentPartPr/>
              <p14:nvPr/>
            </p14:nvContentPartPr>
            <p14:xfrm>
              <a:off x="-697788" y="1720332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D719BC-5265-C960-F966-D721BCEA9AA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706428" y="1711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3CE44D60-0923-730E-C334-86E9CAAE26A2}"/>
                  </a:ext>
                </a:extLst>
              </p14:cNvPr>
              <p14:cNvContentPartPr/>
              <p14:nvPr/>
            </p14:nvContentPartPr>
            <p14:xfrm>
              <a:off x="-288108" y="96577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3CE44D60-0923-730E-C334-86E9CAAE26A2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-296748" y="95677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67BCFDD1-DF16-4FD5-AD0E-174FBCA1C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  <a:endParaRPr lang="en-US" dirty="0"/>
          </a:p>
        </p:txBody>
      </p:sp>
      <p:pic>
        <p:nvPicPr>
          <p:cNvPr id="41" name="Picture 4">
            <a:extLst>
              <a:ext uri="{FF2B5EF4-FFF2-40B4-BE49-F238E27FC236}">
                <a16:creationId xmlns:a16="http://schemas.microsoft.com/office/drawing/2014/main" id="{A683D179-F0F3-1866-9C97-3E878C7ED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0" t="2917" r="25559" b="26802"/>
          <a:stretch/>
        </p:blipFill>
        <p:spPr bwMode="auto">
          <a:xfrm>
            <a:off x="5702116" y="3647957"/>
            <a:ext cx="1050566" cy="109474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University of Southern Queensland">
            <a:extLst>
              <a:ext uri="{FF2B5EF4-FFF2-40B4-BE49-F238E27FC236}">
                <a16:creationId xmlns:a16="http://schemas.microsoft.com/office/drawing/2014/main" id="{D0239E95-3DC5-8EE3-8965-5EB991B17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1820" r="15640" b="52191"/>
          <a:stretch/>
        </p:blipFill>
        <p:spPr bwMode="auto">
          <a:xfrm>
            <a:off x="6861666" y="3647957"/>
            <a:ext cx="1050566" cy="109474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Scott Gaudi (@bsgaudi) / X">
            <a:extLst>
              <a:ext uri="{FF2B5EF4-FFF2-40B4-BE49-F238E27FC236}">
                <a16:creationId xmlns:a16="http://schemas.microsoft.com/office/drawing/2014/main" id="{78CD877F-6B84-2EB2-B2C6-3B4433E08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4" t="5022" r="8504" b="7127"/>
          <a:stretch/>
        </p:blipFill>
        <p:spPr bwMode="auto">
          <a:xfrm>
            <a:off x="7942852" y="3647956"/>
            <a:ext cx="1018393" cy="109474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r Tom Barclay">
            <a:extLst>
              <a:ext uri="{FF2B5EF4-FFF2-40B4-BE49-F238E27FC236}">
                <a16:creationId xmlns:a16="http://schemas.microsoft.com/office/drawing/2014/main" id="{2A10A98E-6D60-E0CA-80AA-5045AC596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/>
        </p:blipFill>
        <p:spPr bwMode="auto">
          <a:xfrm>
            <a:off x="4562650" y="3653802"/>
            <a:ext cx="1050476" cy="1094746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>
            <a:extLst>
              <a:ext uri="{FF2B5EF4-FFF2-40B4-BE49-F238E27FC236}">
                <a16:creationId xmlns:a16="http://schemas.microsoft.com/office/drawing/2014/main" id="{E8C34569-6C24-0B92-97F1-462724BAF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6" t="1232" r="105" b="10998"/>
          <a:stretch/>
        </p:blipFill>
        <p:spPr bwMode="auto">
          <a:xfrm>
            <a:off x="9096465" y="4840750"/>
            <a:ext cx="1018393" cy="108930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Prestigious Scholars – Dr. Jason Rowe - Bishop's University Blog">
            <a:extLst>
              <a:ext uri="{FF2B5EF4-FFF2-40B4-BE49-F238E27FC236}">
                <a16:creationId xmlns:a16="http://schemas.microsoft.com/office/drawing/2014/main" id="{E488F1AE-8022-E344-C7CA-C0ADAD688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8" r="16201" b="43206"/>
          <a:stretch/>
        </p:blipFill>
        <p:spPr bwMode="auto">
          <a:xfrm>
            <a:off x="9080507" y="3651847"/>
            <a:ext cx="1050566" cy="10947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Interview with Christina Hedges - NASA">
            <a:extLst>
              <a:ext uri="{FF2B5EF4-FFF2-40B4-BE49-F238E27FC236}">
                <a16:creationId xmlns:a16="http://schemas.microsoft.com/office/drawing/2014/main" id="{4C9C0C52-0C96-FA38-AD5B-9946D2C1E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9"/>
          <a:stretch/>
        </p:blipFill>
        <p:spPr bwMode="auto">
          <a:xfrm>
            <a:off x="5729318" y="4835311"/>
            <a:ext cx="974010" cy="10947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Bio - Allison Youngblood">
            <a:extLst>
              <a:ext uri="{FF2B5EF4-FFF2-40B4-BE49-F238E27FC236}">
                <a16:creationId xmlns:a16="http://schemas.microsoft.com/office/drawing/2014/main" id="{B697C487-5AF6-7ADE-9F08-D99862172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55" b="17150"/>
          <a:stretch/>
        </p:blipFill>
        <p:spPr bwMode="auto">
          <a:xfrm>
            <a:off x="6830386" y="4835311"/>
            <a:ext cx="1048367" cy="10947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2" descr="TESS Science Team">
            <a:extLst>
              <a:ext uri="{FF2B5EF4-FFF2-40B4-BE49-F238E27FC236}">
                <a16:creationId xmlns:a16="http://schemas.microsoft.com/office/drawing/2014/main" id="{DBABBC5B-E7F5-10E7-B805-EACEE949C8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"/>
          <a:stretch/>
        </p:blipFill>
        <p:spPr bwMode="auto">
          <a:xfrm>
            <a:off x="7923250" y="4835310"/>
            <a:ext cx="1048367" cy="10947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4" descr="Veselin B. Kostov">
            <a:extLst>
              <a:ext uri="{FF2B5EF4-FFF2-40B4-BE49-F238E27FC236}">
                <a16:creationId xmlns:a16="http://schemas.microsoft.com/office/drawing/2014/main" id="{9D1C755F-DB36-57AD-58F6-D8582D6E3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5" t="466" r="2165" b="12181"/>
          <a:stretch/>
        </p:blipFill>
        <p:spPr bwMode="auto">
          <a:xfrm>
            <a:off x="4562650" y="4835309"/>
            <a:ext cx="1050476" cy="109474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2" descr="Bio - Dana R Louie">
            <a:extLst>
              <a:ext uri="{FF2B5EF4-FFF2-40B4-BE49-F238E27FC236}">
                <a16:creationId xmlns:a16="http://schemas.microsoft.com/office/drawing/2014/main" id="{A9891868-5A0A-0E86-65F0-33F6E89F2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1" t="7621" r="12131" b="28688"/>
          <a:stretch/>
        </p:blipFill>
        <p:spPr bwMode="auto">
          <a:xfrm>
            <a:off x="10191742" y="4835309"/>
            <a:ext cx="1048367" cy="108930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" descr="Rob Zellem - NASA Science">
            <a:extLst>
              <a:ext uri="{FF2B5EF4-FFF2-40B4-BE49-F238E27FC236}">
                <a16:creationId xmlns:a16="http://schemas.microsoft.com/office/drawing/2014/main" id="{90A6CE90-D4E3-A210-7145-C889FEBC38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" t="1991" r="54810" b="36209"/>
          <a:stretch/>
        </p:blipFill>
        <p:spPr bwMode="auto">
          <a:xfrm>
            <a:off x="3490698" y="4846195"/>
            <a:ext cx="1018393" cy="1097494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A person with a beard&#10;&#10;Description automatically generated">
            <a:extLst>
              <a:ext uri="{FF2B5EF4-FFF2-40B4-BE49-F238E27FC236}">
                <a16:creationId xmlns:a16="http://schemas.microsoft.com/office/drawing/2014/main" id="{8B001518-60A5-8B40-B6B7-4634E4387D2F}"/>
              </a:ext>
            </a:extLst>
          </p:cNvPr>
          <p:cNvPicPr>
            <a:picLocks noChangeAspect="1"/>
          </p:cNvPicPr>
          <p:nvPr/>
        </p:nvPicPr>
        <p:blipFill rotWithShape="1">
          <a:blip r:embed="rId46"/>
          <a:srcRect t="12095"/>
          <a:stretch/>
        </p:blipFill>
        <p:spPr>
          <a:xfrm>
            <a:off x="10197252" y="3647956"/>
            <a:ext cx="1048367" cy="109474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30792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084180-4490-38ED-A37C-19938FFC8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merican Typewriter" panose="02090604020004020304" pitchFamily="18" charset="77"/>
              </a:rPr>
              <a:t>TRExS</a:t>
            </a:r>
            <a:r>
              <a:rPr lang="en-US" b="1" dirty="0">
                <a:latin typeface="American Typewriter" panose="02090604020004020304" pitchFamily="18" charset="77"/>
              </a:rPr>
              <a:t> Science Drivers</a:t>
            </a:r>
            <a:br>
              <a:rPr lang="en-US" b="1" dirty="0">
                <a:latin typeface="American Typewriter" panose="02090604020004020304" pitchFamily="18" charset="77"/>
              </a:rPr>
            </a:br>
            <a:endParaRPr lang="en-US" b="1" dirty="0">
              <a:latin typeface="American Typewriter" panose="02090604020004020304" pitchFamily="18" charset="77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C780C-7417-25C6-5E44-3966BD94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E7FE9-8A13-966D-6817-0F714FE4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</p:spTree>
    <p:extLst>
      <p:ext uri="{BB962C8B-B14F-4D97-AF65-F5344CB8AC3E}">
        <p14:creationId xmlns:p14="http://schemas.microsoft.com/office/powerpoint/2010/main" val="328835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9D7792F-7584-B151-DC79-2F2AA0BE6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 lIns="457200" rIns="640080">
            <a:normAutofit/>
          </a:bodyPr>
          <a:lstStyle/>
          <a:p>
            <a:pPr marL="457200" lvl="1" indent="0">
              <a:buNone/>
            </a:pPr>
            <a:endParaRPr lang="en-US" b="1" i="1" dirty="0"/>
          </a:p>
          <a:p>
            <a:pPr marL="457200" lvl="1" indent="0">
              <a:buNone/>
            </a:pPr>
            <a:r>
              <a:rPr lang="en-US" b="1" i="1" dirty="0"/>
              <a:t>“When nothing seems to help, I go and look at a stonecutter hammering away at his rock perhaps a hundred times without as much as a crack showing in it. Yet at the hundred and first blow it will split in two, and I know that it was not that blow that did it, but all that had gone before.”</a:t>
            </a:r>
            <a:endParaRPr lang="en-US" b="1" dirty="0"/>
          </a:p>
          <a:p>
            <a:pPr marL="457200" lvl="1" indent="0" algn="r">
              <a:buNone/>
            </a:pPr>
            <a:r>
              <a:rPr lang="en-US" b="1" dirty="0"/>
              <a:t>-Jacob Riis </a:t>
            </a:r>
          </a:p>
          <a:p>
            <a:pPr marL="457200" lvl="1" indent="0" algn="r">
              <a:buNone/>
            </a:pPr>
            <a:endParaRPr lang="en-US" b="1" dirty="0"/>
          </a:p>
          <a:p>
            <a:pPr marL="457200" lvl="1" indent="0" algn="r">
              <a:buNone/>
            </a:pPr>
            <a:endParaRPr lang="en-US" b="1" i="1" dirty="0"/>
          </a:p>
          <a:p>
            <a:pPr marL="457200" lvl="1" indent="0" algn="r">
              <a:buNone/>
            </a:pP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A81B6-BD33-FF97-7DCF-0C4C48EF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E3169-5ABC-EBAD-E34B-890AB406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10" name="Picture 9" descr="A rock on a black background&#10;&#10;Description automatically generated">
            <a:extLst>
              <a:ext uri="{FF2B5EF4-FFF2-40B4-BE49-F238E27FC236}">
                <a16:creationId xmlns:a16="http://schemas.microsoft.com/office/drawing/2014/main" id="{EEC48C70-CCC0-F6DD-4428-3C87631F4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08387"/>
            <a:ext cx="2747963" cy="2747963"/>
          </a:xfrm>
          <a:prstGeom prst="rect">
            <a:avLst/>
          </a:prstGeom>
        </p:spPr>
      </p:pic>
      <p:pic>
        <p:nvPicPr>
          <p:cNvPr id="11" name="Picture 10" descr="A hammer with a wooden handle&#10;&#10;Description automatically generated">
            <a:extLst>
              <a:ext uri="{FF2B5EF4-FFF2-40B4-BE49-F238E27FC236}">
                <a16:creationId xmlns:a16="http://schemas.microsoft.com/office/drawing/2014/main" id="{C409876E-22ED-B90B-4F62-EE55C3A5F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516">
            <a:off x="2858949" y="3977317"/>
            <a:ext cx="594360" cy="62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7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30794-F088-FD0C-2806-1647E25D5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3400"/>
            <a:ext cx="10515600" cy="5643563"/>
          </a:xfrm>
        </p:spPr>
        <p:txBody>
          <a:bodyPr lIns="457200" rIns="640080">
            <a:normAutofit/>
          </a:bodyPr>
          <a:lstStyle/>
          <a:p>
            <a:pPr marL="457200" lvl="1" indent="0">
              <a:buNone/>
            </a:pPr>
            <a:endParaRPr lang="en-US" b="1" i="1" dirty="0"/>
          </a:p>
          <a:p>
            <a:pPr marL="457200" lvl="1" indent="0">
              <a:buNone/>
            </a:pPr>
            <a:r>
              <a:rPr lang="en-US" b="1" i="1" dirty="0"/>
              <a:t>“When nothing seems to help, I go and look at a stonecutter hammering away at his rock perhaps a hundred times without as much as a crack showing in it. Yet at the hundred and first blow it will split in two, and I know that it was not that blow that did it, but all that had gone before.”</a:t>
            </a:r>
            <a:endParaRPr lang="en-US" b="1" dirty="0"/>
          </a:p>
          <a:p>
            <a:pPr marL="457200" lvl="1" indent="0" algn="r">
              <a:buNone/>
            </a:pPr>
            <a:r>
              <a:rPr lang="en-US" b="1" dirty="0"/>
              <a:t>-Jacob Riis </a:t>
            </a:r>
          </a:p>
          <a:p>
            <a:pPr marL="457200" lvl="1" indent="0" algn="r">
              <a:buNone/>
            </a:pPr>
            <a:endParaRPr lang="en-US" b="1" dirty="0"/>
          </a:p>
          <a:p>
            <a:pPr marL="457200" lvl="1" indent="0" algn="r">
              <a:buNone/>
            </a:pPr>
            <a:endParaRPr lang="en-US" b="1" i="1" dirty="0"/>
          </a:p>
          <a:p>
            <a:pPr marL="457200" lvl="1" indent="0" algn="r">
              <a:buNone/>
            </a:pPr>
            <a:endParaRPr lang="en-US" b="1" i="1" dirty="0"/>
          </a:p>
          <a:p>
            <a:pPr marL="457200" lvl="1" indent="0" algn="r">
              <a:buNone/>
            </a:pPr>
            <a:r>
              <a:rPr lang="en-US" b="1" i="1" dirty="0"/>
              <a:t>“If you have 101 hammers, maybe you </a:t>
            </a:r>
          </a:p>
          <a:p>
            <a:pPr marL="457200" lvl="1" indent="0" algn="r">
              <a:buNone/>
            </a:pPr>
            <a:r>
              <a:rPr lang="en-US" b="1" i="1" dirty="0"/>
              <a:t>only need to swing once.”</a:t>
            </a:r>
          </a:p>
          <a:p>
            <a:pPr marL="457200" lvl="1" indent="0" algn="r">
              <a:buNone/>
            </a:pPr>
            <a:endParaRPr lang="en-US" b="1" i="1" dirty="0"/>
          </a:p>
          <a:p>
            <a:pPr marL="457200" lvl="1" indent="0" algn="r">
              <a:buNone/>
            </a:pPr>
            <a:r>
              <a:rPr lang="en-US" b="1" i="1" dirty="0"/>
              <a:t>-Roman Scientists, probably</a:t>
            </a:r>
          </a:p>
          <a:p>
            <a:pPr marL="457200" lvl="1" indent="0" algn="r">
              <a:buNone/>
            </a:pPr>
            <a:endParaRPr lang="en-US" b="1" dirty="0"/>
          </a:p>
        </p:txBody>
      </p:sp>
      <p:pic>
        <p:nvPicPr>
          <p:cNvPr id="28" name="Picture 27" descr="A rock on a black background&#10;&#10;Description automatically generated">
            <a:extLst>
              <a:ext uri="{FF2B5EF4-FFF2-40B4-BE49-F238E27FC236}">
                <a16:creationId xmlns:a16="http://schemas.microsoft.com/office/drawing/2014/main" id="{0AEF4146-7835-F992-D21B-5F8C17D0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08387"/>
            <a:ext cx="2747963" cy="274796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A81B6-BD33-FF97-7DCF-0C4C48EF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E3169-5ABC-EBAD-E34B-890AB406F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8" name="Picture 7" descr="A hammer with a wooden handle&#10;&#10;Description automatically generated">
            <a:extLst>
              <a:ext uri="{FF2B5EF4-FFF2-40B4-BE49-F238E27FC236}">
                <a16:creationId xmlns:a16="http://schemas.microsoft.com/office/drawing/2014/main" id="{69E8A840-A32C-BA9E-2FEF-4FB17E201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1218">
            <a:off x="2613222" y="4318935"/>
            <a:ext cx="594360" cy="621052"/>
          </a:xfrm>
          <a:prstGeom prst="rect">
            <a:avLst/>
          </a:prstGeom>
        </p:spPr>
      </p:pic>
      <p:pic>
        <p:nvPicPr>
          <p:cNvPr id="2" name="Picture 1" descr="A hammer with a wooden handle&#10;&#10;Description automatically generated">
            <a:extLst>
              <a:ext uri="{FF2B5EF4-FFF2-40B4-BE49-F238E27FC236}">
                <a16:creationId xmlns:a16="http://schemas.microsoft.com/office/drawing/2014/main" id="{172E95A4-8FFE-5AF7-7DCB-B12F72443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88763">
            <a:off x="2165081" y="5024831"/>
            <a:ext cx="594360" cy="621052"/>
          </a:xfrm>
          <a:prstGeom prst="rect">
            <a:avLst/>
          </a:prstGeom>
        </p:spPr>
      </p:pic>
      <p:pic>
        <p:nvPicPr>
          <p:cNvPr id="6" name="Picture 5" descr="A hammer with a wooden handle&#10;&#10;Description automatically generated">
            <a:extLst>
              <a:ext uri="{FF2B5EF4-FFF2-40B4-BE49-F238E27FC236}">
                <a16:creationId xmlns:a16="http://schemas.microsoft.com/office/drawing/2014/main" id="{4AFDA3C3-E958-D084-6DB3-7FE2177F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0389">
            <a:off x="2246037" y="4485229"/>
            <a:ext cx="594360" cy="621052"/>
          </a:xfrm>
          <a:prstGeom prst="rect">
            <a:avLst/>
          </a:prstGeom>
        </p:spPr>
      </p:pic>
      <p:pic>
        <p:nvPicPr>
          <p:cNvPr id="7" name="Picture 6" descr="A hammer with a wooden handle&#10;&#10;Description automatically generated">
            <a:extLst>
              <a:ext uri="{FF2B5EF4-FFF2-40B4-BE49-F238E27FC236}">
                <a16:creationId xmlns:a16="http://schemas.microsoft.com/office/drawing/2014/main" id="{E2977884-B6B6-7B91-C3EA-A13428D18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28353">
            <a:off x="2353988" y="4975727"/>
            <a:ext cx="594360" cy="621052"/>
          </a:xfrm>
          <a:prstGeom prst="rect">
            <a:avLst/>
          </a:prstGeom>
        </p:spPr>
      </p:pic>
      <p:pic>
        <p:nvPicPr>
          <p:cNvPr id="9" name="Picture 8" descr="A hammer with a wooden handle&#10;&#10;Description automatically generated">
            <a:extLst>
              <a:ext uri="{FF2B5EF4-FFF2-40B4-BE49-F238E27FC236}">
                <a16:creationId xmlns:a16="http://schemas.microsoft.com/office/drawing/2014/main" id="{7A8BE538-9A70-203A-869D-843FDE48D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1218">
            <a:off x="2238758" y="4798257"/>
            <a:ext cx="594360" cy="621052"/>
          </a:xfrm>
          <a:prstGeom prst="rect">
            <a:avLst/>
          </a:prstGeom>
        </p:spPr>
      </p:pic>
      <p:pic>
        <p:nvPicPr>
          <p:cNvPr id="11" name="Picture 10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7CC9BB6-A5CA-5BC1-094F-882294629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1218">
            <a:off x="2394267" y="4594400"/>
            <a:ext cx="594360" cy="621052"/>
          </a:xfrm>
          <a:prstGeom prst="rect">
            <a:avLst/>
          </a:prstGeom>
        </p:spPr>
      </p:pic>
      <p:pic>
        <p:nvPicPr>
          <p:cNvPr id="12" name="Picture 11" descr="A hammer with a wooden handle&#10;&#10;Description automatically generated">
            <a:extLst>
              <a:ext uri="{FF2B5EF4-FFF2-40B4-BE49-F238E27FC236}">
                <a16:creationId xmlns:a16="http://schemas.microsoft.com/office/drawing/2014/main" id="{44CF9054-B3C1-D3CF-6EE6-557EE7445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41218">
            <a:off x="2893960" y="4874499"/>
            <a:ext cx="594360" cy="621052"/>
          </a:xfrm>
          <a:prstGeom prst="rect">
            <a:avLst/>
          </a:prstGeom>
        </p:spPr>
      </p:pic>
      <p:pic>
        <p:nvPicPr>
          <p:cNvPr id="13" name="Picture 12" descr="A hammer with a wooden handle&#10;&#10;Description automatically generated">
            <a:extLst>
              <a:ext uri="{FF2B5EF4-FFF2-40B4-BE49-F238E27FC236}">
                <a16:creationId xmlns:a16="http://schemas.microsoft.com/office/drawing/2014/main" id="{DB3A6900-FAC0-E80C-C75A-178E4DD8A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324909">
            <a:off x="2722664" y="4543684"/>
            <a:ext cx="594360" cy="621052"/>
          </a:xfrm>
          <a:prstGeom prst="rect">
            <a:avLst/>
          </a:prstGeom>
        </p:spPr>
      </p:pic>
      <p:pic>
        <p:nvPicPr>
          <p:cNvPr id="14" name="Picture 13" descr="A hammer with a wooden handle&#10;&#10;Description automatically generated">
            <a:extLst>
              <a:ext uri="{FF2B5EF4-FFF2-40B4-BE49-F238E27FC236}">
                <a16:creationId xmlns:a16="http://schemas.microsoft.com/office/drawing/2014/main" id="{D21A8F7E-C1A0-492E-D73A-DA490FC04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737">
            <a:off x="1906365" y="4057627"/>
            <a:ext cx="594360" cy="621052"/>
          </a:xfrm>
          <a:prstGeom prst="rect">
            <a:avLst/>
          </a:prstGeom>
        </p:spPr>
      </p:pic>
      <p:pic>
        <p:nvPicPr>
          <p:cNvPr id="15" name="Picture 14" descr="A hammer with a wooden handle&#10;&#10;Description automatically generated">
            <a:extLst>
              <a:ext uri="{FF2B5EF4-FFF2-40B4-BE49-F238E27FC236}">
                <a16:creationId xmlns:a16="http://schemas.microsoft.com/office/drawing/2014/main" id="{980675B3-1C7B-4946-7852-2CC8EAD42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78043" flipH="1">
            <a:off x="1248826" y="4472516"/>
            <a:ext cx="594360" cy="621052"/>
          </a:xfrm>
          <a:prstGeom prst="rect">
            <a:avLst/>
          </a:prstGeom>
        </p:spPr>
      </p:pic>
      <p:pic>
        <p:nvPicPr>
          <p:cNvPr id="16" name="Picture 15" descr="A hammer with a wooden handle&#10;&#10;Description automatically generated">
            <a:extLst>
              <a:ext uri="{FF2B5EF4-FFF2-40B4-BE49-F238E27FC236}">
                <a16:creationId xmlns:a16="http://schemas.microsoft.com/office/drawing/2014/main" id="{7A3A7AAF-E1D3-2820-7B79-2AD916B0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24" flipH="1">
            <a:off x="1373503" y="4087836"/>
            <a:ext cx="594360" cy="621052"/>
          </a:xfrm>
          <a:prstGeom prst="rect">
            <a:avLst/>
          </a:prstGeom>
        </p:spPr>
      </p:pic>
      <p:pic>
        <p:nvPicPr>
          <p:cNvPr id="17" name="Picture 16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6D1B2E2-4462-2A4F-4675-C3CA0CC5E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35153">
            <a:off x="2169580" y="4196986"/>
            <a:ext cx="594360" cy="621052"/>
          </a:xfrm>
          <a:prstGeom prst="rect">
            <a:avLst/>
          </a:prstGeom>
        </p:spPr>
      </p:pic>
      <p:pic>
        <p:nvPicPr>
          <p:cNvPr id="18" name="Picture 17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D33098C-016E-EF12-1A1E-37AD2ECB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7127" flipH="1">
            <a:off x="1058316" y="4600251"/>
            <a:ext cx="594360" cy="621052"/>
          </a:xfrm>
          <a:prstGeom prst="rect">
            <a:avLst/>
          </a:prstGeom>
        </p:spPr>
      </p:pic>
      <p:pic>
        <p:nvPicPr>
          <p:cNvPr id="19" name="Picture 18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82BD6C6-15D9-EFE9-A2FA-51151A881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0656" flipH="1">
            <a:off x="1456499" y="4273854"/>
            <a:ext cx="594360" cy="621052"/>
          </a:xfrm>
          <a:prstGeom prst="rect">
            <a:avLst/>
          </a:prstGeom>
        </p:spPr>
      </p:pic>
      <p:pic>
        <p:nvPicPr>
          <p:cNvPr id="20" name="Picture 19" descr="A hammer with a wooden handle&#10;&#10;Description automatically generated">
            <a:extLst>
              <a:ext uri="{FF2B5EF4-FFF2-40B4-BE49-F238E27FC236}">
                <a16:creationId xmlns:a16="http://schemas.microsoft.com/office/drawing/2014/main" id="{9CF5172F-1462-E59A-E99B-3F0182519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92354" flipH="1">
            <a:off x="889135" y="4396314"/>
            <a:ext cx="594360" cy="621052"/>
          </a:xfrm>
          <a:prstGeom prst="rect">
            <a:avLst/>
          </a:prstGeom>
        </p:spPr>
      </p:pic>
      <p:pic>
        <p:nvPicPr>
          <p:cNvPr id="21" name="Picture 20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5BB5E74-FA9F-BE4D-7623-B1A7C460A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924" flipH="1">
            <a:off x="1427059" y="4642037"/>
            <a:ext cx="594360" cy="621052"/>
          </a:xfrm>
          <a:prstGeom prst="rect">
            <a:avLst/>
          </a:prstGeom>
        </p:spPr>
      </p:pic>
      <p:pic>
        <p:nvPicPr>
          <p:cNvPr id="22" name="Picture 21" descr="A hammer with a wooden handle&#10;&#10;Description automatically generated">
            <a:extLst>
              <a:ext uri="{FF2B5EF4-FFF2-40B4-BE49-F238E27FC236}">
                <a16:creationId xmlns:a16="http://schemas.microsoft.com/office/drawing/2014/main" id="{3F0995DF-C55A-A56E-49A5-8FE22E4D2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77127" flipH="1">
            <a:off x="1613480" y="4996418"/>
            <a:ext cx="594360" cy="621052"/>
          </a:xfrm>
          <a:prstGeom prst="rect">
            <a:avLst/>
          </a:prstGeom>
        </p:spPr>
      </p:pic>
      <p:pic>
        <p:nvPicPr>
          <p:cNvPr id="23" name="Picture 22" descr="A hammer with a wooden handle&#10;&#10;Description automatically generated">
            <a:extLst>
              <a:ext uri="{FF2B5EF4-FFF2-40B4-BE49-F238E27FC236}">
                <a16:creationId xmlns:a16="http://schemas.microsoft.com/office/drawing/2014/main" id="{A8825D9B-19E0-845E-40D1-75164C9C0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27558" flipH="1">
            <a:off x="1770626" y="4576472"/>
            <a:ext cx="594360" cy="621052"/>
          </a:xfrm>
          <a:prstGeom prst="rect">
            <a:avLst/>
          </a:prstGeom>
        </p:spPr>
      </p:pic>
      <p:pic>
        <p:nvPicPr>
          <p:cNvPr id="24" name="Picture 23" descr="A hammer with a wooden handle&#10;&#10;Description automatically generated">
            <a:extLst>
              <a:ext uri="{FF2B5EF4-FFF2-40B4-BE49-F238E27FC236}">
                <a16:creationId xmlns:a16="http://schemas.microsoft.com/office/drawing/2014/main" id="{1D190D8D-F5D6-7450-775F-0D7FE9C37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97263" flipH="1">
            <a:off x="1555496" y="4410137"/>
            <a:ext cx="594360" cy="621052"/>
          </a:xfrm>
          <a:prstGeom prst="rect">
            <a:avLst/>
          </a:prstGeom>
        </p:spPr>
      </p:pic>
      <p:pic>
        <p:nvPicPr>
          <p:cNvPr id="25" name="Picture 24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5AFEF8D-BF39-CFAA-7BCF-D494EFB5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318144" flipH="1">
            <a:off x="1395121" y="4694901"/>
            <a:ext cx="594360" cy="621052"/>
          </a:xfrm>
          <a:prstGeom prst="rect">
            <a:avLst/>
          </a:prstGeom>
        </p:spPr>
      </p:pic>
      <p:pic>
        <p:nvPicPr>
          <p:cNvPr id="26" name="Picture 25" descr="A hammer with a wooden handle&#10;&#10;Description automatically generated">
            <a:extLst>
              <a:ext uri="{FF2B5EF4-FFF2-40B4-BE49-F238E27FC236}">
                <a16:creationId xmlns:a16="http://schemas.microsoft.com/office/drawing/2014/main" id="{A3E6813F-0DEE-467E-2B94-90E0DEFF1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791783" y="4762005"/>
            <a:ext cx="594360" cy="621052"/>
          </a:xfrm>
          <a:prstGeom prst="rect">
            <a:avLst/>
          </a:prstGeom>
        </p:spPr>
      </p:pic>
      <p:pic>
        <p:nvPicPr>
          <p:cNvPr id="27" name="Picture 26" descr="A hammer with a wooden handle&#10;&#10;Description automatically generated">
            <a:extLst>
              <a:ext uri="{FF2B5EF4-FFF2-40B4-BE49-F238E27FC236}">
                <a16:creationId xmlns:a16="http://schemas.microsoft.com/office/drawing/2014/main" id="{83A31ED3-5F27-511F-CE8E-5DF36F0C0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44625" flipH="1">
            <a:off x="992187" y="4989336"/>
            <a:ext cx="594360" cy="621052"/>
          </a:xfrm>
          <a:prstGeom prst="rect">
            <a:avLst/>
          </a:prstGeom>
        </p:spPr>
      </p:pic>
      <p:pic>
        <p:nvPicPr>
          <p:cNvPr id="29" name="Picture 28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B00416B-26B1-4CFE-68F8-6376A63C1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5039">
            <a:off x="3092192" y="4264507"/>
            <a:ext cx="594360" cy="621052"/>
          </a:xfrm>
          <a:prstGeom prst="rect">
            <a:avLst/>
          </a:prstGeom>
        </p:spPr>
      </p:pic>
      <p:pic>
        <p:nvPicPr>
          <p:cNvPr id="30" name="Picture 29" descr="A hammer with a wooden handle&#10;&#10;Description automatically generated">
            <a:extLst>
              <a:ext uri="{FF2B5EF4-FFF2-40B4-BE49-F238E27FC236}">
                <a16:creationId xmlns:a16="http://schemas.microsoft.com/office/drawing/2014/main" id="{428BE877-DE54-EAB5-F729-AD46410B2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4210">
            <a:off x="2725007" y="4430801"/>
            <a:ext cx="594360" cy="621052"/>
          </a:xfrm>
          <a:prstGeom prst="rect">
            <a:avLst/>
          </a:prstGeom>
        </p:spPr>
      </p:pic>
      <p:pic>
        <p:nvPicPr>
          <p:cNvPr id="31" name="Picture 30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348451D-72FF-F0EE-D8A6-B5361D435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35039">
            <a:off x="2873237" y="4539972"/>
            <a:ext cx="594360" cy="621052"/>
          </a:xfrm>
          <a:prstGeom prst="rect">
            <a:avLst/>
          </a:prstGeom>
        </p:spPr>
      </p:pic>
      <p:pic>
        <p:nvPicPr>
          <p:cNvPr id="32" name="Picture 31" descr="A hammer with a wooden handle&#10;&#10;Description automatically generated">
            <a:extLst>
              <a:ext uri="{FF2B5EF4-FFF2-40B4-BE49-F238E27FC236}">
                <a16:creationId xmlns:a16="http://schemas.microsoft.com/office/drawing/2014/main" id="{EDBDFD89-29C1-B543-FCB6-887EA1BE7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118730">
            <a:off x="3201634" y="4489256"/>
            <a:ext cx="594360" cy="621052"/>
          </a:xfrm>
          <a:prstGeom prst="rect">
            <a:avLst/>
          </a:prstGeom>
        </p:spPr>
      </p:pic>
      <p:pic>
        <p:nvPicPr>
          <p:cNvPr id="33" name="Picture 32" descr="A hammer with a wooden handle&#10;&#10;Description automatically generated">
            <a:extLst>
              <a:ext uri="{FF2B5EF4-FFF2-40B4-BE49-F238E27FC236}">
                <a16:creationId xmlns:a16="http://schemas.microsoft.com/office/drawing/2014/main" id="{6A41638D-6C94-9750-E810-0FBB278A6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571864" flipH="1">
            <a:off x="1727796" y="4418088"/>
            <a:ext cx="594360" cy="621052"/>
          </a:xfrm>
          <a:prstGeom prst="rect">
            <a:avLst/>
          </a:prstGeom>
        </p:spPr>
      </p:pic>
      <p:pic>
        <p:nvPicPr>
          <p:cNvPr id="34" name="Picture 33" descr="A hammer with a wooden handle&#10;&#10;Description automatically generated">
            <a:extLst>
              <a:ext uri="{FF2B5EF4-FFF2-40B4-BE49-F238E27FC236}">
                <a16:creationId xmlns:a16="http://schemas.microsoft.com/office/drawing/2014/main" id="{7CBA5B21-A7D2-771B-98CB-1A79A7DCB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0948" flipH="1">
            <a:off x="1537286" y="4545823"/>
            <a:ext cx="594360" cy="621052"/>
          </a:xfrm>
          <a:prstGeom prst="rect">
            <a:avLst/>
          </a:prstGeom>
        </p:spPr>
      </p:pic>
      <p:pic>
        <p:nvPicPr>
          <p:cNvPr id="35" name="Picture 34" descr="A hammer with a wooden handle&#10;&#10;Description automatically generated">
            <a:extLst>
              <a:ext uri="{FF2B5EF4-FFF2-40B4-BE49-F238E27FC236}">
                <a16:creationId xmlns:a16="http://schemas.microsoft.com/office/drawing/2014/main" id="{60EBAF83-F43B-B867-07FB-F3FB0C5A4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4477" flipH="1">
            <a:off x="1935469" y="4219426"/>
            <a:ext cx="594360" cy="621052"/>
          </a:xfrm>
          <a:prstGeom prst="rect">
            <a:avLst/>
          </a:prstGeom>
        </p:spPr>
      </p:pic>
      <p:pic>
        <p:nvPicPr>
          <p:cNvPr id="36" name="Picture 35" descr="A hammer with a wooden handle&#10;&#10;Description automatically generated">
            <a:extLst>
              <a:ext uri="{FF2B5EF4-FFF2-40B4-BE49-F238E27FC236}">
                <a16:creationId xmlns:a16="http://schemas.microsoft.com/office/drawing/2014/main" id="{40BA0F1A-1D59-84B0-E791-F59072B13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6175" flipH="1">
            <a:off x="1368105" y="4341886"/>
            <a:ext cx="594360" cy="621052"/>
          </a:xfrm>
          <a:prstGeom prst="rect">
            <a:avLst/>
          </a:prstGeom>
        </p:spPr>
      </p:pic>
      <p:pic>
        <p:nvPicPr>
          <p:cNvPr id="37" name="Picture 36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A883D75-7561-3E60-A65A-123677BB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0745" flipH="1">
            <a:off x="1906029" y="4587609"/>
            <a:ext cx="594360" cy="621052"/>
          </a:xfrm>
          <a:prstGeom prst="rect">
            <a:avLst/>
          </a:prstGeom>
        </p:spPr>
      </p:pic>
      <p:pic>
        <p:nvPicPr>
          <p:cNvPr id="38" name="Picture 37" descr="A hammer with a wooden handle&#10;&#10;Description automatically generated">
            <a:extLst>
              <a:ext uri="{FF2B5EF4-FFF2-40B4-BE49-F238E27FC236}">
                <a16:creationId xmlns:a16="http://schemas.microsoft.com/office/drawing/2014/main" id="{18EF351A-F46A-6A17-73B1-4061512C0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1379" flipH="1">
            <a:off x="2249596" y="4522044"/>
            <a:ext cx="594360" cy="621052"/>
          </a:xfrm>
          <a:prstGeom prst="rect">
            <a:avLst/>
          </a:prstGeom>
        </p:spPr>
      </p:pic>
      <p:pic>
        <p:nvPicPr>
          <p:cNvPr id="39" name="Picture 38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FC04865-AEAC-CE17-A3E2-B44B3241B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91084" flipH="1">
            <a:off x="2034466" y="4355709"/>
            <a:ext cx="594360" cy="621052"/>
          </a:xfrm>
          <a:prstGeom prst="rect">
            <a:avLst/>
          </a:prstGeom>
        </p:spPr>
      </p:pic>
      <p:pic>
        <p:nvPicPr>
          <p:cNvPr id="40" name="Picture 39" descr="A hammer with a wooden handle&#10;&#10;Description automatically generated">
            <a:extLst>
              <a:ext uri="{FF2B5EF4-FFF2-40B4-BE49-F238E27FC236}">
                <a16:creationId xmlns:a16="http://schemas.microsoft.com/office/drawing/2014/main" id="{53375C24-752B-D72F-FC8D-C83017BB7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11965" flipH="1">
            <a:off x="1874091" y="4640473"/>
            <a:ext cx="594360" cy="621052"/>
          </a:xfrm>
          <a:prstGeom prst="rect">
            <a:avLst/>
          </a:prstGeom>
        </p:spPr>
      </p:pic>
      <p:pic>
        <p:nvPicPr>
          <p:cNvPr id="41" name="Picture 40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C4A1B16-8C7E-01E5-1678-CB2BC2382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3821" flipH="1">
            <a:off x="2282621" y="3956443"/>
            <a:ext cx="594360" cy="621052"/>
          </a:xfrm>
          <a:prstGeom prst="rect">
            <a:avLst/>
          </a:prstGeom>
        </p:spPr>
      </p:pic>
      <p:pic>
        <p:nvPicPr>
          <p:cNvPr id="42" name="Picture 41" descr="A hammer with a wooden handle&#10;&#10;Description automatically generated">
            <a:extLst>
              <a:ext uri="{FF2B5EF4-FFF2-40B4-BE49-F238E27FC236}">
                <a16:creationId xmlns:a16="http://schemas.microsoft.com/office/drawing/2014/main" id="{1BA01B6E-12FB-2D89-2B20-FB20D151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82989">
            <a:off x="2656765" y="4112107"/>
            <a:ext cx="594360" cy="621052"/>
          </a:xfrm>
          <a:prstGeom prst="rect">
            <a:avLst/>
          </a:prstGeom>
        </p:spPr>
      </p:pic>
      <p:pic>
        <p:nvPicPr>
          <p:cNvPr id="43" name="Picture 42" descr="A hammer with a wooden handle&#10;&#10;Description automatically generated">
            <a:extLst>
              <a:ext uri="{FF2B5EF4-FFF2-40B4-BE49-F238E27FC236}">
                <a16:creationId xmlns:a16="http://schemas.microsoft.com/office/drawing/2014/main" id="{23C9A9F4-4B8D-797A-63A5-8E84A8D77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72160">
            <a:off x="2278183" y="3886873"/>
            <a:ext cx="594360" cy="621052"/>
          </a:xfrm>
          <a:prstGeom prst="rect">
            <a:avLst/>
          </a:prstGeom>
        </p:spPr>
      </p:pic>
      <p:pic>
        <p:nvPicPr>
          <p:cNvPr id="44" name="Picture 43" descr="A hammer with a wooden handle&#10;&#10;Description automatically generated">
            <a:extLst>
              <a:ext uri="{FF2B5EF4-FFF2-40B4-BE49-F238E27FC236}">
                <a16:creationId xmlns:a16="http://schemas.microsoft.com/office/drawing/2014/main" id="{033A97D1-860C-D0F6-A42F-80338D01A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82989">
            <a:off x="2437810" y="4387572"/>
            <a:ext cx="594360" cy="621052"/>
          </a:xfrm>
          <a:prstGeom prst="rect">
            <a:avLst/>
          </a:prstGeom>
        </p:spPr>
      </p:pic>
      <p:pic>
        <p:nvPicPr>
          <p:cNvPr id="45" name="Picture 44" descr="A hammer with a wooden handle&#10;&#10;Description automatically generated">
            <a:extLst>
              <a:ext uri="{FF2B5EF4-FFF2-40B4-BE49-F238E27FC236}">
                <a16:creationId xmlns:a16="http://schemas.microsoft.com/office/drawing/2014/main" id="{E377A8E8-FA1E-1600-DC93-8390FB044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466680">
            <a:off x="2766207" y="4336856"/>
            <a:ext cx="594360" cy="621052"/>
          </a:xfrm>
          <a:prstGeom prst="rect">
            <a:avLst/>
          </a:prstGeom>
        </p:spPr>
      </p:pic>
      <p:pic>
        <p:nvPicPr>
          <p:cNvPr id="46" name="Picture 45" descr="A hammer with a wooden handle&#10;&#10;Description automatically generated">
            <a:extLst>
              <a:ext uri="{FF2B5EF4-FFF2-40B4-BE49-F238E27FC236}">
                <a16:creationId xmlns:a16="http://schemas.microsoft.com/office/drawing/2014/main" id="{4A5A6CED-CC90-2BAE-114E-3E8E16E6A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9814" flipH="1">
            <a:off x="1292369" y="4265688"/>
            <a:ext cx="594360" cy="621052"/>
          </a:xfrm>
          <a:prstGeom prst="rect">
            <a:avLst/>
          </a:prstGeom>
        </p:spPr>
      </p:pic>
      <p:pic>
        <p:nvPicPr>
          <p:cNvPr id="47" name="Picture 46" descr="A hammer with a wooden handle&#10;&#10;Description automatically generated">
            <a:extLst>
              <a:ext uri="{FF2B5EF4-FFF2-40B4-BE49-F238E27FC236}">
                <a16:creationId xmlns:a16="http://schemas.microsoft.com/office/drawing/2014/main" id="{0947DE53-B8B4-C426-1300-744F79FE6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518898" flipH="1">
            <a:off x="1101859" y="4393423"/>
            <a:ext cx="594360" cy="621052"/>
          </a:xfrm>
          <a:prstGeom prst="rect">
            <a:avLst/>
          </a:prstGeom>
        </p:spPr>
      </p:pic>
      <p:pic>
        <p:nvPicPr>
          <p:cNvPr id="48" name="Picture 47" descr="A hammer with a wooden handle&#10;&#10;Description automatically generated">
            <a:extLst>
              <a:ext uri="{FF2B5EF4-FFF2-40B4-BE49-F238E27FC236}">
                <a16:creationId xmlns:a16="http://schemas.microsoft.com/office/drawing/2014/main" id="{E520E57C-768C-9D13-C5FF-D302568BF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2427" flipH="1">
            <a:off x="1500042" y="4067026"/>
            <a:ext cx="594360" cy="621052"/>
          </a:xfrm>
          <a:prstGeom prst="rect">
            <a:avLst/>
          </a:prstGeom>
        </p:spPr>
      </p:pic>
      <p:pic>
        <p:nvPicPr>
          <p:cNvPr id="49" name="Picture 48" descr="A hammer with a wooden handle&#10;&#10;Description automatically generated">
            <a:extLst>
              <a:ext uri="{FF2B5EF4-FFF2-40B4-BE49-F238E27FC236}">
                <a16:creationId xmlns:a16="http://schemas.microsoft.com/office/drawing/2014/main" id="{A4A29B3D-8B32-C330-5A2C-5CC9A86D8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4125" flipH="1">
            <a:off x="1086437" y="3896567"/>
            <a:ext cx="594360" cy="621052"/>
          </a:xfrm>
          <a:prstGeom prst="rect">
            <a:avLst/>
          </a:prstGeom>
        </p:spPr>
      </p:pic>
      <p:pic>
        <p:nvPicPr>
          <p:cNvPr id="50" name="Picture 49" descr="A hammer with a wooden handle&#10;&#10;Description automatically generated">
            <a:extLst>
              <a:ext uri="{FF2B5EF4-FFF2-40B4-BE49-F238E27FC236}">
                <a16:creationId xmlns:a16="http://schemas.microsoft.com/office/drawing/2014/main" id="{3B16138E-69CD-495F-3FFA-D148A4F58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48695" flipH="1">
            <a:off x="1470602" y="4435209"/>
            <a:ext cx="594360" cy="621052"/>
          </a:xfrm>
          <a:prstGeom prst="rect">
            <a:avLst/>
          </a:prstGeom>
        </p:spPr>
      </p:pic>
      <p:pic>
        <p:nvPicPr>
          <p:cNvPr id="51" name="Picture 50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7EC7A0E-991F-6DD8-6122-C6B0F2320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69329" flipH="1">
            <a:off x="1874302" y="4031816"/>
            <a:ext cx="533296" cy="557246"/>
          </a:xfrm>
          <a:prstGeom prst="rect">
            <a:avLst/>
          </a:prstGeom>
        </p:spPr>
      </p:pic>
      <p:pic>
        <p:nvPicPr>
          <p:cNvPr id="52" name="Picture 51" descr="A hammer with a wooden handle&#10;&#10;Description automatically generated">
            <a:extLst>
              <a:ext uri="{FF2B5EF4-FFF2-40B4-BE49-F238E27FC236}">
                <a16:creationId xmlns:a16="http://schemas.microsoft.com/office/drawing/2014/main" id="{8D0A7FEC-B338-1F70-4755-373A7300B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39034" flipH="1">
            <a:off x="1598367" y="3691552"/>
            <a:ext cx="594360" cy="621052"/>
          </a:xfrm>
          <a:prstGeom prst="rect">
            <a:avLst/>
          </a:prstGeom>
        </p:spPr>
      </p:pic>
      <p:pic>
        <p:nvPicPr>
          <p:cNvPr id="53" name="Picture 52" descr="A hammer with a wooden handle&#10;&#10;Description automatically generated">
            <a:extLst>
              <a:ext uri="{FF2B5EF4-FFF2-40B4-BE49-F238E27FC236}">
                <a16:creationId xmlns:a16="http://schemas.microsoft.com/office/drawing/2014/main" id="{B577CFF6-ECBF-12CA-8A98-733AB406A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59915" flipH="1">
            <a:off x="1428488" y="4074246"/>
            <a:ext cx="594360" cy="621052"/>
          </a:xfrm>
          <a:prstGeom prst="rect">
            <a:avLst/>
          </a:prstGeom>
        </p:spPr>
      </p:pic>
      <p:pic>
        <p:nvPicPr>
          <p:cNvPr id="54" name="Picture 53" descr="A hammer with a wooden handle&#10;&#10;Description automatically generated">
            <a:extLst>
              <a:ext uri="{FF2B5EF4-FFF2-40B4-BE49-F238E27FC236}">
                <a16:creationId xmlns:a16="http://schemas.microsoft.com/office/drawing/2014/main" id="{CD59092D-5E21-8D90-A6EF-384B515BA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41771" flipH="1">
            <a:off x="1834549" y="4098237"/>
            <a:ext cx="594360" cy="621052"/>
          </a:xfrm>
          <a:prstGeom prst="rect">
            <a:avLst/>
          </a:prstGeom>
        </p:spPr>
      </p:pic>
      <p:pic>
        <p:nvPicPr>
          <p:cNvPr id="55" name="Picture 54" descr="A hammer with a wooden handle&#10;&#10;Description automatically generated">
            <a:extLst>
              <a:ext uri="{FF2B5EF4-FFF2-40B4-BE49-F238E27FC236}">
                <a16:creationId xmlns:a16="http://schemas.microsoft.com/office/drawing/2014/main" id="{270963E2-63B7-85C2-E586-52F23B42B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516">
            <a:off x="2858949" y="3977317"/>
            <a:ext cx="594360" cy="62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0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807388E-6D69-744A-551B-37BB6ED5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912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B38F5-283B-0D0E-15B3-3865044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6D76B-0D82-3A76-ADFB-14B829914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7" name="Picture 6" descr="A rock on a black background&#10;&#10;Description automatically generated">
            <a:extLst>
              <a:ext uri="{FF2B5EF4-FFF2-40B4-BE49-F238E27FC236}">
                <a16:creationId xmlns:a16="http://schemas.microsoft.com/office/drawing/2014/main" id="{10BA18E1-6C36-2ECB-8822-0126A6B1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45" y="3608387"/>
            <a:ext cx="2747963" cy="274796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7A45D0-02C4-810B-3999-2DD0CD6F75FE}"/>
              </a:ext>
            </a:extLst>
          </p:cNvPr>
          <p:cNvSpPr txBox="1"/>
          <p:nvPr/>
        </p:nvSpPr>
        <p:spPr>
          <a:xfrm>
            <a:off x="1734651" y="4727466"/>
            <a:ext cx="2218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Giant Planets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Hosted by M dwarfs: </a:t>
            </a:r>
          </a:p>
          <a:p>
            <a:pPr algn="ctr"/>
            <a:r>
              <a:rPr lang="en-US" b="1" dirty="0">
                <a:ln w="0">
                  <a:solidFill>
                    <a:schemeClr val="bg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Core Accretion or GI?</a:t>
            </a:r>
          </a:p>
          <a:p>
            <a:pPr algn="ctr"/>
            <a:endParaRPr lang="en-US" b="1" dirty="0">
              <a:ln w="0">
                <a:solidFill>
                  <a:schemeClr val="bg1"/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4855441-02C5-9A58-F780-D5DB12801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153" y="3744912"/>
            <a:ext cx="340484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6A5E-EEC9-D308-7F0A-1F876F6ED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merican Typewriter" panose="02090604020004020304" pitchFamily="18" charset="77"/>
              </a:rPr>
              <a:t>M Stars with Giant Planets: Core Accretion or Gravitational Instability?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1624FF-2957-6E1B-4626-D2E3FE902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2337"/>
            <a:ext cx="3978350" cy="3617913"/>
          </a:xfrm>
        </p:spPr>
        <p:txBody>
          <a:bodyPr>
            <a:normAutofit/>
          </a:bodyPr>
          <a:lstStyle/>
          <a:p>
            <a:r>
              <a:rPr lang="en-US" dirty="0"/>
              <a:t>M dwarf Disks don’t have enough dust to form giant planets</a:t>
            </a:r>
          </a:p>
          <a:p>
            <a:r>
              <a:rPr lang="en-US" dirty="0"/>
              <a:t>~30 M-star giant planets known</a:t>
            </a:r>
          </a:p>
          <a:p>
            <a:r>
              <a:rPr lang="en-US" dirty="0"/>
              <a:t>Roman Yield: ~300-2600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A03D9-5659-2520-422D-305D8380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10,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06CAD2-421C-1E8E-7239-A3392426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Challenging Theory with Roman</a:t>
            </a:r>
          </a:p>
        </p:txBody>
      </p:sp>
      <p:pic>
        <p:nvPicPr>
          <p:cNvPr id="12" name="Picture 11" descr="A diagram of a mass of a mass&#10;&#10;Description automatically generated with medium confidence">
            <a:extLst>
              <a:ext uri="{FF2B5EF4-FFF2-40B4-BE49-F238E27FC236}">
                <a16:creationId xmlns:a16="http://schemas.microsoft.com/office/drawing/2014/main" id="{1841B488-C1A5-D851-5C58-717FF323A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50" y="2192337"/>
            <a:ext cx="6337950" cy="3617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E94F75-AFB6-585A-8F8C-C5DD50DDB32F}"/>
              </a:ext>
            </a:extLst>
          </p:cNvPr>
          <p:cNvSpPr txBox="1"/>
          <p:nvPr/>
        </p:nvSpPr>
        <p:spPr>
          <a:xfrm>
            <a:off x="8972253" y="2192337"/>
            <a:ext cx="2094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From Kanodia+2024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5059EA-8BA5-49A7-3668-CEEB83A3E9A8}"/>
              </a:ext>
            </a:extLst>
          </p:cNvPr>
          <p:cNvSpPr txBox="1"/>
          <p:nvPr/>
        </p:nvSpPr>
        <p:spPr>
          <a:xfrm>
            <a:off x="8931348" y="2536492"/>
            <a:ext cx="18483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Estimated Heavy-</a:t>
            </a:r>
          </a:p>
          <a:p>
            <a:r>
              <a:rPr lang="en-US" b="1" dirty="0">
                <a:solidFill>
                  <a:srgbClr val="00B050"/>
                </a:solidFill>
              </a:rPr>
              <a:t>Element Mass in </a:t>
            </a:r>
          </a:p>
          <a:p>
            <a:r>
              <a:rPr lang="en-US" b="1" dirty="0">
                <a:solidFill>
                  <a:srgbClr val="00B050"/>
                </a:solidFill>
              </a:rPr>
              <a:t>Giant Planets</a:t>
            </a:r>
          </a:p>
        </p:txBody>
      </p:sp>
    </p:spTree>
    <p:extLst>
      <p:ext uri="{BB962C8B-B14F-4D97-AF65-F5344CB8AC3E}">
        <p14:creationId xmlns:p14="http://schemas.microsoft.com/office/powerpoint/2010/main" val="297129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45260</TotalTime>
  <Words>1827</Words>
  <Application>Microsoft Macintosh PowerPoint</Application>
  <PresentationFormat>Widescreen</PresentationFormat>
  <Paragraphs>289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AkayaKanadaka</vt:lpstr>
      <vt:lpstr>American Typewriter</vt:lpstr>
      <vt:lpstr>American Typewriter Semibold</vt:lpstr>
      <vt:lpstr>Arial</vt:lpstr>
      <vt:lpstr>Calibri</vt:lpstr>
      <vt:lpstr>Calibri Light</vt:lpstr>
      <vt:lpstr>Wingdings</vt:lpstr>
      <vt:lpstr>Office Theme</vt:lpstr>
      <vt:lpstr>Transits in the Roman galactic EXoplanet Survey (TRExS):  Smashing  Formation &amp; Evolution Theories with the Demographics  Hammer</vt:lpstr>
      <vt:lpstr>TRExS: Transits in the Roman galactic EXoplanet Survey</vt:lpstr>
      <vt:lpstr>TRExS: Transits in the Roman galactic EXoplanet Survey</vt:lpstr>
      <vt:lpstr>TRExS: Transits in the Roman galactic EXoplanet Survey</vt:lpstr>
      <vt:lpstr>TRExS Science Drivers </vt:lpstr>
      <vt:lpstr>PowerPoint Presentation</vt:lpstr>
      <vt:lpstr>PowerPoint Presentation</vt:lpstr>
      <vt:lpstr>PowerPoint Presentation</vt:lpstr>
      <vt:lpstr>M Stars with Giant Planets: Core Accretion or Gravitational Instability?</vt:lpstr>
      <vt:lpstr>M Stars with Giant Planets: Core Accretion or Gravitational Instability?</vt:lpstr>
      <vt:lpstr>M Stars with Giant Planets: Core Accretion or Gravitational Instability?</vt:lpstr>
      <vt:lpstr>PowerPoint Presentation</vt:lpstr>
      <vt:lpstr>PowerPoint Presentation</vt:lpstr>
      <vt:lpstr>PowerPoint Presentation</vt:lpstr>
      <vt:lpstr>PowerPoint Presentation</vt:lpstr>
      <vt:lpstr>Tidal Migration and Stellar Evolution-Driven Engulfment</vt:lpstr>
      <vt:lpstr>Tidal Migration and Stellar Evolution-Driven Engulfment</vt:lpstr>
      <vt:lpstr>Tidal Migration and Stellar Evolution-Driven Engulfment</vt:lpstr>
      <vt:lpstr>Tidal Migration and Stellar Evolution-Driven Engulfment</vt:lpstr>
      <vt:lpstr>PowerPoint Presentation</vt:lpstr>
      <vt:lpstr>PowerPoint Presentation</vt:lpstr>
      <vt:lpstr>Testing Heat Circulation Models via Emission Spectrophotometry</vt:lpstr>
      <vt:lpstr>Testing Heat Circulation Models via Emission Spectrophotometry</vt:lpstr>
      <vt:lpstr>Testing Heat Circulation Models via Emission Spectrophotometry</vt:lpstr>
      <vt:lpstr>Testing Heat Circulation Models via Transmission Spectrophotometry</vt:lpstr>
      <vt:lpstr>Testing Heat Circulation Models via Transmission Spectrophotometry</vt:lpstr>
      <vt:lpstr>PowerPoint Presentation</vt:lpstr>
      <vt:lpstr>TRExS Activities and Infrastructure Development</vt:lpstr>
      <vt:lpstr>Pixel- &amp; Light Curve-Level Simulations</vt:lpstr>
      <vt:lpstr>Pixel- &amp; Light Curve-Level Simulations</vt:lpstr>
      <vt:lpstr>Pixel- &amp; Light Curve-Level Simulations</vt:lpstr>
      <vt:lpstr>PowerPoint Presentation</vt:lpstr>
      <vt:lpstr>Data-Driven PRF Light Curves</vt:lpstr>
      <vt:lpstr>Data-Driven PRF Light Curves</vt:lpstr>
      <vt:lpstr>Transit Detection &amp; Vetting Pipeline</vt:lpstr>
      <vt:lpstr>Transit Detection &amp; Vetting Pipeline</vt:lpstr>
      <vt:lpstr>Transit Detection &amp; Vetting Pipeline</vt:lpstr>
      <vt:lpstr>Transit Detection &amp; Vetting Pipeline</vt:lpstr>
      <vt:lpstr>Simulated Emission and Transmission Ensemble Spectrophotometry</vt:lpstr>
      <vt:lpstr>Simulated Emission and Transmission Ensemble Spectrophotometry</vt:lpstr>
      <vt:lpstr>Summary and 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Robert F. (GSFC-660.0)[NPP POST-DOC CONTRACT]</dc:creator>
  <cp:lastModifiedBy>Wilson, Robert F. (GSFC-660.0)[NPP POST-DOC CONTRACT]</cp:lastModifiedBy>
  <cp:revision>25</cp:revision>
  <dcterms:created xsi:type="dcterms:W3CDTF">2023-08-21T16:17:28Z</dcterms:created>
  <dcterms:modified xsi:type="dcterms:W3CDTF">2024-07-10T15:01:25Z</dcterms:modified>
</cp:coreProperties>
</file>